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0" r:id="rId1"/>
  </p:sldMasterIdLst>
  <p:notesMasterIdLst>
    <p:notesMasterId r:id="rId240"/>
  </p:notesMasterIdLst>
  <p:handoutMasterIdLst>
    <p:handoutMasterId r:id="rId241"/>
  </p:handoutMasterIdLst>
  <p:sldIdLst>
    <p:sldId id="454" r:id="rId2"/>
    <p:sldId id="277" r:id="rId3"/>
    <p:sldId id="276" r:id="rId4"/>
    <p:sldId id="450" r:id="rId5"/>
    <p:sldId id="456" r:id="rId6"/>
    <p:sldId id="493" r:id="rId7"/>
    <p:sldId id="265" r:id="rId8"/>
    <p:sldId id="533" r:id="rId9"/>
    <p:sldId id="259" r:id="rId10"/>
    <p:sldId id="510" r:id="rId11"/>
    <p:sldId id="534" r:id="rId12"/>
    <p:sldId id="652" r:id="rId13"/>
    <p:sldId id="511" r:id="rId14"/>
    <p:sldId id="653" r:id="rId15"/>
    <p:sldId id="528" r:id="rId16"/>
    <p:sldId id="529" r:id="rId17"/>
    <p:sldId id="531" r:id="rId18"/>
    <p:sldId id="532" r:id="rId19"/>
    <p:sldId id="547" r:id="rId20"/>
    <p:sldId id="457" r:id="rId21"/>
    <p:sldId id="279" r:id="rId22"/>
    <p:sldId id="449" r:id="rId23"/>
    <p:sldId id="280" r:id="rId24"/>
    <p:sldId id="281" r:id="rId25"/>
    <p:sldId id="284" r:id="rId26"/>
    <p:sldId id="285" r:id="rId27"/>
    <p:sldId id="286" r:id="rId28"/>
    <p:sldId id="287" r:id="rId29"/>
    <p:sldId id="289" r:id="rId30"/>
    <p:sldId id="290" r:id="rId31"/>
    <p:sldId id="581" r:id="rId32"/>
    <p:sldId id="292" r:id="rId33"/>
    <p:sldId id="649" r:id="rId34"/>
    <p:sldId id="293" r:id="rId35"/>
    <p:sldId id="294" r:id="rId36"/>
    <p:sldId id="295" r:id="rId37"/>
    <p:sldId id="648" r:id="rId38"/>
    <p:sldId id="455" r:id="rId39"/>
    <p:sldId id="642" r:id="rId40"/>
    <p:sldId id="296" r:id="rId41"/>
    <p:sldId id="506" r:id="rId42"/>
    <p:sldId id="574" r:id="rId43"/>
    <p:sldId id="548" r:id="rId44"/>
    <p:sldId id="564" r:id="rId45"/>
    <p:sldId id="525" r:id="rId46"/>
    <p:sldId id="469" r:id="rId47"/>
    <p:sldId id="527" r:id="rId48"/>
    <p:sldId id="298" r:id="rId49"/>
    <p:sldId id="299" r:id="rId50"/>
    <p:sldId id="300" r:id="rId51"/>
    <p:sldId id="524" r:id="rId52"/>
    <p:sldId id="487" r:id="rId53"/>
    <p:sldId id="546" r:id="rId54"/>
    <p:sldId id="573" r:id="rId55"/>
    <p:sldId id="488" r:id="rId56"/>
    <p:sldId id="489" r:id="rId57"/>
    <p:sldId id="584" r:id="rId58"/>
    <p:sldId id="490" r:id="rId59"/>
    <p:sldId id="654" r:id="rId60"/>
    <p:sldId id="507" r:id="rId61"/>
    <p:sldId id="508" r:id="rId62"/>
    <p:sldId id="494" r:id="rId63"/>
    <p:sldId id="501" r:id="rId64"/>
    <p:sldId id="498" r:id="rId65"/>
    <p:sldId id="542" r:id="rId66"/>
    <p:sldId id="303" r:id="rId67"/>
    <p:sldId id="304" r:id="rId68"/>
    <p:sldId id="474" r:id="rId69"/>
    <p:sldId id="305" r:id="rId70"/>
    <p:sldId id="650" r:id="rId71"/>
    <p:sldId id="307" r:id="rId72"/>
    <p:sldId id="308" r:id="rId73"/>
    <p:sldId id="309" r:id="rId74"/>
    <p:sldId id="310" r:id="rId75"/>
    <p:sldId id="311" r:id="rId76"/>
    <p:sldId id="443" r:id="rId77"/>
    <p:sldId id="312" r:id="rId78"/>
    <p:sldId id="513" r:id="rId79"/>
    <p:sldId id="554" r:id="rId80"/>
    <p:sldId id="313" r:id="rId81"/>
    <p:sldId id="314" r:id="rId82"/>
    <p:sldId id="633" r:id="rId83"/>
    <p:sldId id="516" r:id="rId84"/>
    <p:sldId id="315" r:id="rId85"/>
    <p:sldId id="476" r:id="rId86"/>
    <p:sldId id="582" r:id="rId87"/>
    <p:sldId id="583" r:id="rId88"/>
    <p:sldId id="577" r:id="rId89"/>
    <p:sldId id="318" r:id="rId90"/>
    <p:sldId id="514" r:id="rId91"/>
    <p:sldId id="592" r:id="rId92"/>
    <p:sldId id="319" r:id="rId93"/>
    <p:sldId id="316" r:id="rId94"/>
    <p:sldId id="317" r:id="rId95"/>
    <p:sldId id="444" r:id="rId96"/>
    <p:sldId id="320" r:id="rId97"/>
    <p:sldId id="321" r:id="rId98"/>
    <p:sldId id="499" r:id="rId99"/>
    <p:sldId id="585" r:id="rId100"/>
    <p:sldId id="586" r:id="rId101"/>
    <p:sldId id="496" r:id="rId102"/>
    <p:sldId id="322" r:id="rId103"/>
    <p:sldId id="323" r:id="rId104"/>
    <p:sldId id="324" r:id="rId105"/>
    <p:sldId id="325" r:id="rId106"/>
    <p:sldId id="326" r:id="rId107"/>
    <p:sldId id="327" r:id="rId108"/>
    <p:sldId id="495" r:id="rId109"/>
    <p:sldId id="475" r:id="rId110"/>
    <p:sldId id="517" r:id="rId111"/>
    <p:sldId id="594" r:id="rId112"/>
    <p:sldId id="330" r:id="rId113"/>
    <p:sldId id="331" r:id="rId114"/>
    <p:sldId id="332" r:id="rId115"/>
    <p:sldId id="458" r:id="rId116"/>
    <p:sldId id="333" r:id="rId117"/>
    <p:sldId id="334" r:id="rId118"/>
    <p:sldId id="335" r:id="rId119"/>
    <p:sldId id="336" r:id="rId120"/>
    <p:sldId id="337" r:id="rId121"/>
    <p:sldId id="338" r:id="rId122"/>
    <p:sldId id="340" r:id="rId123"/>
    <p:sldId id="341" r:id="rId124"/>
    <p:sldId id="342" r:id="rId125"/>
    <p:sldId id="343" r:id="rId126"/>
    <p:sldId id="345" r:id="rId127"/>
    <p:sldId id="344" r:id="rId128"/>
    <p:sldId id="483" r:id="rId129"/>
    <p:sldId id="347" r:id="rId130"/>
    <p:sldId id="348" r:id="rId131"/>
    <p:sldId id="578" r:id="rId132"/>
    <p:sldId id="521" r:id="rId133"/>
    <p:sldId id="353" r:id="rId134"/>
    <p:sldId id="470" r:id="rId135"/>
    <p:sldId id="477" r:id="rId136"/>
    <p:sldId id="354" r:id="rId137"/>
    <p:sldId id="358" r:id="rId138"/>
    <p:sldId id="359" r:id="rId139"/>
    <p:sldId id="361" r:id="rId140"/>
    <p:sldId id="362" r:id="rId141"/>
    <p:sldId id="364" r:id="rId142"/>
    <p:sldId id="365" r:id="rId143"/>
    <p:sldId id="367" r:id="rId144"/>
    <p:sldId id="368" r:id="rId145"/>
    <p:sldId id="369" r:id="rId146"/>
    <p:sldId id="370" r:id="rId147"/>
    <p:sldId id="441" r:id="rId148"/>
    <p:sldId id="371" r:id="rId149"/>
    <p:sldId id="372" r:id="rId150"/>
    <p:sldId id="373" r:id="rId151"/>
    <p:sldId id="374" r:id="rId152"/>
    <p:sldId id="632" r:id="rId153"/>
    <p:sldId id="376" r:id="rId154"/>
    <p:sldId id="380" r:id="rId155"/>
    <p:sldId id="381" r:id="rId156"/>
    <p:sldId id="382" r:id="rId157"/>
    <p:sldId id="566" r:id="rId158"/>
    <p:sldId id="383" r:id="rId159"/>
    <p:sldId id="526" r:id="rId160"/>
    <p:sldId id="384" r:id="rId161"/>
    <p:sldId id="379" r:id="rId162"/>
    <p:sldId id="387" r:id="rId163"/>
    <p:sldId id="388" r:id="rId164"/>
    <p:sldId id="389" r:id="rId165"/>
    <p:sldId id="590" r:id="rId166"/>
    <p:sldId id="465" r:id="rId167"/>
    <p:sldId id="392" r:id="rId168"/>
    <p:sldId id="591" r:id="rId169"/>
    <p:sldId id="394" r:id="rId170"/>
    <p:sldId id="395" r:id="rId171"/>
    <p:sldId id="396" r:id="rId172"/>
    <p:sldId id="397" r:id="rId173"/>
    <p:sldId id="398" r:id="rId174"/>
    <p:sldId id="478" r:id="rId175"/>
    <p:sldId id="402" r:id="rId176"/>
    <p:sldId id="466" r:id="rId177"/>
    <p:sldId id="403" r:id="rId178"/>
    <p:sldId id="404" r:id="rId179"/>
    <p:sldId id="405" r:id="rId180"/>
    <p:sldId id="408" r:id="rId181"/>
    <p:sldId id="655" r:id="rId182"/>
    <p:sldId id="409" r:id="rId183"/>
    <p:sldId id="410" r:id="rId184"/>
    <p:sldId id="411" r:id="rId185"/>
    <p:sldId id="413" r:id="rId186"/>
    <p:sldId id="415" r:id="rId187"/>
    <p:sldId id="416" r:id="rId188"/>
    <p:sldId id="417" r:id="rId189"/>
    <p:sldId id="418" r:id="rId190"/>
    <p:sldId id="419" r:id="rId191"/>
    <p:sldId id="420" r:id="rId192"/>
    <p:sldId id="421" r:id="rId193"/>
    <p:sldId id="597" r:id="rId194"/>
    <p:sldId id="598" r:id="rId195"/>
    <p:sldId id="599" r:id="rId196"/>
    <p:sldId id="600" r:id="rId197"/>
    <p:sldId id="601" r:id="rId198"/>
    <p:sldId id="602" r:id="rId199"/>
    <p:sldId id="603" r:id="rId200"/>
    <p:sldId id="604" r:id="rId201"/>
    <p:sldId id="605" r:id="rId202"/>
    <p:sldId id="606" r:id="rId203"/>
    <p:sldId id="608" r:id="rId204"/>
    <p:sldId id="609" r:id="rId205"/>
    <p:sldId id="645" r:id="rId206"/>
    <p:sldId id="646" r:id="rId207"/>
    <p:sldId id="647" r:id="rId208"/>
    <p:sldId id="596" r:id="rId209"/>
    <p:sldId id="637" r:id="rId210"/>
    <p:sldId id="634" r:id="rId211"/>
    <p:sldId id="635" r:id="rId212"/>
    <p:sldId id="638" r:id="rId213"/>
    <p:sldId id="639" r:id="rId214"/>
    <p:sldId id="625" r:id="rId215"/>
    <p:sldId id="626" r:id="rId216"/>
    <p:sldId id="640" r:id="rId217"/>
    <p:sldId id="627" r:id="rId218"/>
    <p:sldId id="628" r:id="rId219"/>
    <p:sldId id="641" r:id="rId220"/>
    <p:sldId id="618" r:id="rId221"/>
    <p:sldId id="619" r:id="rId222"/>
    <p:sldId id="620" r:id="rId223"/>
    <p:sldId id="621" r:id="rId224"/>
    <p:sldId id="622" r:id="rId225"/>
    <p:sldId id="610" r:id="rId226"/>
    <p:sldId id="611" r:id="rId227"/>
    <p:sldId id="612" r:id="rId228"/>
    <p:sldId id="613" r:id="rId229"/>
    <p:sldId id="614" r:id="rId230"/>
    <p:sldId id="615" r:id="rId231"/>
    <p:sldId id="616" r:id="rId232"/>
    <p:sldId id="617" r:id="rId233"/>
    <p:sldId id="643" r:id="rId234"/>
    <p:sldId id="629" r:id="rId235"/>
    <p:sldId id="630" r:id="rId236"/>
    <p:sldId id="636" r:id="rId237"/>
    <p:sldId id="523" r:id="rId238"/>
    <p:sldId id="505" r:id="rId239"/>
  </p:sldIdLst>
  <p:sldSz cx="9144000" cy="6858000" type="screen4x3"/>
  <p:notesSz cx="6797675" cy="9874250"/>
  <p:defaultTextStyle>
    <a:defPPr>
      <a:defRPr lang="en-US"/>
    </a:defPPr>
    <a:lvl1pPr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1pPr>
    <a:lvl2pPr marL="4572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2pPr>
    <a:lvl3pPr marL="9144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3pPr>
    <a:lvl4pPr marL="13716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4pPr>
    <a:lvl5pPr marL="18288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9pPr>
  </p:defaultTextStyle>
  <p:extLst>
    <p:ext uri="{521415D9-36F7-43E2-AB2F-B90AF26B5E84}">
      <p14:sectionLst xmlns:p14="http://schemas.microsoft.com/office/powerpoint/2010/main">
        <p14:section name="Titelfolie" id="{092F79FD-BF55-40BF-B9FE-75CEB89E84B5}">
          <p14:sldIdLst>
            <p14:sldId id="454"/>
          </p14:sldIdLst>
        </p14:section>
        <p14:section name="Organisation" id="{B7C61536-0178-4707-98B1-53BCC68FFC07}">
          <p14:sldIdLst>
            <p14:sldId id="277"/>
            <p14:sldId id="276"/>
            <p14:sldId id="450"/>
            <p14:sldId id="456"/>
            <p14:sldId id="493"/>
            <p14:sldId id="265"/>
            <p14:sldId id="533"/>
            <p14:sldId id="259"/>
            <p14:sldId id="510"/>
            <p14:sldId id="534"/>
            <p14:sldId id="652"/>
            <p14:sldId id="511"/>
            <p14:sldId id="653"/>
            <p14:sldId id="528"/>
            <p14:sldId id="529"/>
            <p14:sldId id="531"/>
            <p14:sldId id="532"/>
            <p14:sldId id="547"/>
            <p14:sldId id="457"/>
          </p14:sldIdLst>
        </p14:section>
        <p14:section name="Einführung" id="{BE578C42-9DC1-4798-822A-7F854431B6CA}">
          <p14:sldIdLst>
            <p14:sldId id="279"/>
            <p14:sldId id="449"/>
            <p14:sldId id="280"/>
            <p14:sldId id="281"/>
            <p14:sldId id="284"/>
            <p14:sldId id="285"/>
            <p14:sldId id="286"/>
            <p14:sldId id="287"/>
            <p14:sldId id="289"/>
            <p14:sldId id="290"/>
            <p14:sldId id="581"/>
            <p14:sldId id="292"/>
            <p14:sldId id="649"/>
            <p14:sldId id="293"/>
            <p14:sldId id="294"/>
            <p14:sldId id="295"/>
            <p14:sldId id="648"/>
            <p14:sldId id="455"/>
            <p14:sldId id="642"/>
            <p14:sldId id="296"/>
            <p14:sldId id="506"/>
            <p14:sldId id="574"/>
            <p14:sldId id="548"/>
            <p14:sldId id="564"/>
            <p14:sldId id="525"/>
            <p14:sldId id="469"/>
            <p14:sldId id="527"/>
            <p14:sldId id="298"/>
            <p14:sldId id="299"/>
            <p14:sldId id="300"/>
            <p14:sldId id="524"/>
            <p14:sldId id="487"/>
            <p14:sldId id="546"/>
            <p14:sldId id="573"/>
            <p14:sldId id="488"/>
            <p14:sldId id="489"/>
            <p14:sldId id="584"/>
            <p14:sldId id="490"/>
            <p14:sldId id="654"/>
            <p14:sldId id="507"/>
            <p14:sldId id="508"/>
            <p14:sldId id="494"/>
            <p14:sldId id="501"/>
            <p14:sldId id="498"/>
            <p14:sldId id="542"/>
          </p14:sldIdLst>
        </p14:section>
        <p14:section name="Speicherverwaltung" id="{2C8B8110-A4F2-4DE1-B7D9-861865B46C00}">
          <p14:sldIdLst>
            <p14:sldId id="303"/>
            <p14:sldId id="304"/>
            <p14:sldId id="474"/>
            <p14:sldId id="305"/>
            <p14:sldId id="650"/>
            <p14:sldId id="307"/>
            <p14:sldId id="308"/>
            <p14:sldId id="309"/>
            <p14:sldId id="310"/>
            <p14:sldId id="311"/>
            <p14:sldId id="443"/>
            <p14:sldId id="312"/>
            <p14:sldId id="513"/>
            <p14:sldId id="554"/>
            <p14:sldId id="313"/>
            <p14:sldId id="314"/>
            <p14:sldId id="633"/>
            <p14:sldId id="516"/>
            <p14:sldId id="315"/>
            <p14:sldId id="476"/>
            <p14:sldId id="582"/>
            <p14:sldId id="583"/>
            <p14:sldId id="577"/>
            <p14:sldId id="318"/>
            <p14:sldId id="514"/>
            <p14:sldId id="592"/>
            <p14:sldId id="319"/>
            <p14:sldId id="316"/>
            <p14:sldId id="317"/>
            <p14:sldId id="444"/>
            <p14:sldId id="320"/>
            <p14:sldId id="321"/>
            <p14:sldId id="499"/>
            <p14:sldId id="585"/>
            <p14:sldId id="586"/>
            <p14:sldId id="496"/>
            <p14:sldId id="322"/>
            <p14:sldId id="323"/>
            <p14:sldId id="324"/>
            <p14:sldId id="325"/>
            <p14:sldId id="326"/>
            <p14:sldId id="327"/>
            <p14:sldId id="495"/>
            <p14:sldId id="475"/>
            <p14:sldId id="517"/>
            <p14:sldId id="594"/>
            <p14:sldId id="330"/>
            <p14:sldId id="331"/>
            <p14:sldId id="332"/>
            <p14:sldId id="458"/>
            <p14:sldId id="333"/>
            <p14:sldId id="334"/>
            <p14:sldId id="335"/>
            <p14:sldId id="336"/>
            <p14:sldId id="337"/>
            <p14:sldId id="338"/>
            <p14:sldId id="340"/>
            <p14:sldId id="341"/>
            <p14:sldId id="342"/>
            <p14:sldId id="343"/>
            <p14:sldId id="345"/>
            <p14:sldId id="344"/>
            <p14:sldId id="483"/>
            <p14:sldId id="347"/>
            <p14:sldId id="348"/>
            <p14:sldId id="578"/>
            <p14:sldId id="521"/>
          </p14:sldIdLst>
        </p14:section>
        <p14:section name="Vererbung und Polymorphie" id="{C6D9C4FD-2BA1-426C-B138-974A60570EBB}">
          <p14:sldIdLst>
            <p14:sldId id="353"/>
            <p14:sldId id="470"/>
            <p14:sldId id="477"/>
            <p14:sldId id="354"/>
            <p14:sldId id="358"/>
            <p14:sldId id="359"/>
            <p14:sldId id="361"/>
            <p14:sldId id="362"/>
            <p14:sldId id="364"/>
            <p14:sldId id="365"/>
            <p14:sldId id="367"/>
            <p14:sldId id="368"/>
            <p14:sldId id="369"/>
            <p14:sldId id="370"/>
            <p14:sldId id="441"/>
            <p14:sldId id="371"/>
            <p14:sldId id="372"/>
            <p14:sldId id="373"/>
            <p14:sldId id="374"/>
            <p14:sldId id="632"/>
            <p14:sldId id="376"/>
            <p14:sldId id="380"/>
            <p14:sldId id="381"/>
            <p14:sldId id="382"/>
            <p14:sldId id="566"/>
            <p14:sldId id="383"/>
            <p14:sldId id="526"/>
            <p14:sldId id="384"/>
            <p14:sldId id="379"/>
          </p14:sldIdLst>
        </p14:section>
        <p14:section name="Fortgeschrittene Themen" id="{ED0E4761-A9A0-49B5-9469-79A68F31E2AD}">
          <p14:sldIdLst>
            <p14:sldId id="387"/>
            <p14:sldId id="388"/>
            <p14:sldId id="389"/>
            <p14:sldId id="590"/>
            <p14:sldId id="465"/>
            <p14:sldId id="392"/>
            <p14:sldId id="591"/>
            <p14:sldId id="394"/>
            <p14:sldId id="395"/>
            <p14:sldId id="396"/>
            <p14:sldId id="397"/>
            <p14:sldId id="398"/>
            <p14:sldId id="478"/>
            <p14:sldId id="402"/>
            <p14:sldId id="466"/>
            <p14:sldId id="403"/>
            <p14:sldId id="404"/>
            <p14:sldId id="405"/>
            <p14:sldId id="408"/>
            <p14:sldId id="655"/>
            <p14:sldId id="409"/>
            <p14:sldId id="410"/>
            <p14:sldId id="411"/>
            <p14:sldId id="413"/>
            <p14:sldId id="415"/>
            <p14:sldId id="416"/>
            <p14:sldId id="417"/>
            <p14:sldId id="418"/>
            <p14:sldId id="419"/>
            <p14:sldId id="420"/>
            <p14:sldId id="421"/>
          </p14:sldIdLst>
        </p14:section>
        <p14:section name="Einführung in (Embedded) C" id="{5B78E6B0-FC1B-4525-A12B-19291CA3D615}">
          <p14:sldIdLst>
            <p14:sldId id="597"/>
            <p14:sldId id="598"/>
            <p14:sldId id="599"/>
            <p14:sldId id="600"/>
            <p14:sldId id="601"/>
            <p14:sldId id="602"/>
            <p14:sldId id="603"/>
            <p14:sldId id="604"/>
            <p14:sldId id="605"/>
            <p14:sldId id="606"/>
            <p14:sldId id="608"/>
            <p14:sldId id="609"/>
          </p14:sldIdLst>
        </p14:section>
        <p14:section name="Epilog" id="{7E53E337-82D8-4B7A-8768-B0AB785893E8}">
          <p14:sldIdLst>
            <p14:sldId id="645"/>
            <p14:sldId id="646"/>
            <p14:sldId id="647"/>
          </p14:sldIdLst>
        </p14:section>
        <p14:section name="Anhang und zusätzliche Materialien" id="{98088982-50C5-4779-9F72-9621C11A3CD6}">
          <p14:sldIdLst>
            <p14:sldId id="596"/>
          </p14:sldIdLst>
        </p14:section>
        <p14:section name="ExkursRuleOfThree" id="{132FD61A-4B45-49DB-91E9-C42B6710CEC6}">
          <p14:sldIdLst>
            <p14:sldId id="637"/>
            <p14:sldId id="634"/>
            <p14:sldId id="635"/>
          </p14:sldIdLst>
        </p14:section>
        <p14:section name="ExkursImmutableTypen" id="{53134BA5-07E3-46E1-91A7-05F45D8D829F}">
          <p14:sldIdLst>
            <p14:sldId id="638"/>
            <p14:sldId id="639"/>
            <p14:sldId id="625"/>
            <p14:sldId id="626"/>
          </p14:sldIdLst>
        </p14:section>
        <p14:section name="ExkursMixins" id="{08442A1D-6E31-479A-B28D-D084ACE39417}">
          <p14:sldIdLst>
            <p14:sldId id="640"/>
            <p14:sldId id="627"/>
            <p14:sldId id="628"/>
          </p14:sldIdLst>
        </p14:section>
        <p14:section name="ExkursMethodenzeigerLambdas" id="{F8983400-09BB-4500-ABB5-72874BF625E6}">
          <p14:sldIdLst>
            <p14:sldId id="641"/>
            <p14:sldId id="618"/>
            <p14:sldId id="619"/>
            <p14:sldId id="620"/>
            <p14:sldId id="621"/>
            <p14:sldId id="622"/>
          </p14:sldIdLst>
        </p14:section>
        <p14:section name="ExkursMakefiles" id="{7650B228-EE9E-4935-8054-7A15A04EACE1}">
          <p14:sldIdLst>
            <p14:sldId id="610"/>
            <p14:sldId id="611"/>
            <p14:sldId id="612"/>
            <p14:sldId id="613"/>
            <p14:sldId id="614"/>
            <p14:sldId id="615"/>
            <p14:sldId id="616"/>
            <p14:sldId id="617"/>
          </p14:sldIdLst>
        </p14:section>
        <p14:section name="ExkursMehrfachvererbungJava" id="{70304745-4CF3-49F1-9D5A-1F85B6D632CA}">
          <p14:sldIdLst>
            <p14:sldId id="643"/>
            <p14:sldId id="629"/>
            <p14:sldId id="630"/>
          </p14:sldIdLst>
        </p14:section>
        <p14:section name="ExkursWeiterlesen" id="{3C8B1F93-25A8-4CA7-9E34-72C21C919EF8}">
          <p14:sldIdLst/>
        </p14:section>
        <p14:section name="Technische Anmerkungen" id="{C4492B24-082D-4A66-A62B-403A374C54FF}">
          <p14:sldIdLst>
            <p14:sldId id="636"/>
            <p14:sldId id="523"/>
            <p14:sldId id="50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3110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land Kluge" initials="RK" lastIdx="74" clrIdx="0">
    <p:extLst>
      <p:ext uri="{19B8F6BF-5375-455C-9EA6-DF929625EA0E}">
        <p15:presenceInfo xmlns:p15="http://schemas.microsoft.com/office/powerpoint/2012/main" userId="bfc3925f5463e0e1" providerId="Windows Live"/>
      </p:ext>
    </p:extLst>
  </p:cmAuthor>
  <p:cmAuthor id="2" name="Nicolas" initials="N" lastIdx="5" clrIdx="1">
    <p:extLst>
      <p:ext uri="{19B8F6BF-5375-455C-9EA6-DF929625EA0E}">
        <p15:presenceInfo xmlns:p15="http://schemas.microsoft.com/office/powerpoint/2012/main" userId="Nicolas" providerId="None"/>
      </p:ext>
    </p:extLst>
  </p:cmAuthor>
  <p:cmAuthor id="3" name="Nicolas Himmelmann" initials="NH" lastIdx="1" clrIdx="2">
    <p:extLst>
      <p:ext uri="{19B8F6BF-5375-455C-9EA6-DF929625EA0E}">
        <p15:presenceInfo xmlns:p15="http://schemas.microsoft.com/office/powerpoint/2012/main" userId="Nicolas Himmelman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7A25B"/>
    <a:srgbClr val="003366"/>
    <a:srgbClr val="005AA9"/>
    <a:srgbClr val="7F7F7F"/>
    <a:srgbClr val="8CED79"/>
    <a:srgbClr val="414146"/>
    <a:srgbClr val="F7A25A"/>
    <a:srgbClr val="7BB5EC"/>
    <a:srgbClr val="F7FC28"/>
    <a:srgbClr val="FC74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93D81CF-94F2-401A-BA57-92F5A7B2D0C5}" styleName="Mittlere Formatvorlag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713" autoAdjust="0"/>
    <p:restoredTop sz="72842" autoAdjust="0"/>
  </p:normalViewPr>
  <p:slideViewPr>
    <p:cSldViewPr>
      <p:cViewPr varScale="1">
        <p:scale>
          <a:sx n="83" d="100"/>
          <a:sy n="83" d="100"/>
        </p:scale>
        <p:origin x="1602" y="9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43517"/>
    </p:cViewPr>
  </p:sorterViewPr>
  <p:notesViewPr>
    <p:cSldViewPr>
      <p:cViewPr varScale="1">
        <p:scale>
          <a:sx n="79" d="100"/>
          <a:sy n="79" d="100"/>
        </p:scale>
        <p:origin x="-3990" y="-108"/>
      </p:cViewPr>
      <p:guideLst>
        <p:guide orient="horz" pos="3110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226" Type="http://schemas.openxmlformats.org/officeDocument/2006/relationships/slide" Target="slides/slide22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81" Type="http://schemas.openxmlformats.org/officeDocument/2006/relationships/slide" Target="slides/slide180.xml"/><Relationship Id="rId216" Type="http://schemas.openxmlformats.org/officeDocument/2006/relationships/slide" Target="slides/slide215.xml"/><Relationship Id="rId237" Type="http://schemas.openxmlformats.org/officeDocument/2006/relationships/slide" Target="slides/slide236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slide" Target="slides/slide170.xml"/><Relationship Id="rId192" Type="http://schemas.openxmlformats.org/officeDocument/2006/relationships/slide" Target="slides/slide191.xml"/><Relationship Id="rId206" Type="http://schemas.openxmlformats.org/officeDocument/2006/relationships/slide" Target="slides/slide205.xml"/><Relationship Id="rId227" Type="http://schemas.openxmlformats.org/officeDocument/2006/relationships/slide" Target="slides/slide226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slide" Target="slides/slide160.xml"/><Relationship Id="rId182" Type="http://schemas.openxmlformats.org/officeDocument/2006/relationships/slide" Target="slides/slide181.xml"/><Relationship Id="rId217" Type="http://schemas.openxmlformats.org/officeDocument/2006/relationships/slide" Target="slides/slide216.xml"/><Relationship Id="rId6" Type="http://schemas.openxmlformats.org/officeDocument/2006/relationships/slide" Target="slides/slide5.xml"/><Relationship Id="rId238" Type="http://schemas.openxmlformats.org/officeDocument/2006/relationships/slide" Target="slides/slide237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5" Type="http://schemas.openxmlformats.org/officeDocument/2006/relationships/slide" Target="slides/slide64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51" Type="http://schemas.openxmlformats.org/officeDocument/2006/relationships/slide" Target="slides/slide150.xml"/><Relationship Id="rId172" Type="http://schemas.openxmlformats.org/officeDocument/2006/relationships/slide" Target="slides/slide171.xml"/><Relationship Id="rId193" Type="http://schemas.openxmlformats.org/officeDocument/2006/relationships/slide" Target="slides/slide192.xml"/><Relationship Id="rId207" Type="http://schemas.openxmlformats.org/officeDocument/2006/relationships/slide" Target="slides/slide206.xml"/><Relationship Id="rId228" Type="http://schemas.openxmlformats.org/officeDocument/2006/relationships/slide" Target="slides/slide227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141" Type="http://schemas.openxmlformats.org/officeDocument/2006/relationships/slide" Target="slides/slide140.xml"/><Relationship Id="rId7" Type="http://schemas.openxmlformats.org/officeDocument/2006/relationships/slide" Target="slides/slide6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18" Type="http://schemas.openxmlformats.org/officeDocument/2006/relationships/slide" Target="slides/slide217.xml"/><Relationship Id="rId239" Type="http://schemas.openxmlformats.org/officeDocument/2006/relationships/slide" Target="slides/slide238.xml"/><Relationship Id="rId24" Type="http://schemas.openxmlformats.org/officeDocument/2006/relationships/slide" Target="slides/slide23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31" Type="http://schemas.openxmlformats.org/officeDocument/2006/relationships/slide" Target="slides/slide130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4" Type="http://schemas.openxmlformats.org/officeDocument/2006/relationships/slide" Target="slides/slide193.xml"/><Relationship Id="rId208" Type="http://schemas.openxmlformats.org/officeDocument/2006/relationships/slide" Target="slides/slide207.xml"/><Relationship Id="rId229" Type="http://schemas.openxmlformats.org/officeDocument/2006/relationships/slide" Target="slides/slide228.xml"/><Relationship Id="rId240" Type="http://schemas.openxmlformats.org/officeDocument/2006/relationships/notesMaster" Target="notesMasters/notesMaster1.xml"/><Relationship Id="rId14" Type="http://schemas.openxmlformats.org/officeDocument/2006/relationships/slide" Target="slides/slide13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8" Type="http://schemas.openxmlformats.org/officeDocument/2006/relationships/slide" Target="slides/slide7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219" Type="http://schemas.openxmlformats.org/officeDocument/2006/relationships/slide" Target="slides/slide218.xml"/><Relationship Id="rId230" Type="http://schemas.openxmlformats.org/officeDocument/2006/relationships/slide" Target="slides/slide229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95" Type="http://schemas.openxmlformats.org/officeDocument/2006/relationships/slide" Target="slides/slide194.xml"/><Relationship Id="rId209" Type="http://schemas.openxmlformats.org/officeDocument/2006/relationships/slide" Target="slides/slide208.xml"/><Relationship Id="rId220" Type="http://schemas.openxmlformats.org/officeDocument/2006/relationships/slide" Target="slides/slide219.xml"/><Relationship Id="rId241" Type="http://schemas.openxmlformats.org/officeDocument/2006/relationships/handoutMaster" Target="handoutMasters/handoutMaster1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Relationship Id="rId185" Type="http://schemas.openxmlformats.org/officeDocument/2006/relationships/slide" Target="slides/slide18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80" Type="http://schemas.openxmlformats.org/officeDocument/2006/relationships/slide" Target="slides/slide179.xml"/><Relationship Id="rId210" Type="http://schemas.openxmlformats.org/officeDocument/2006/relationships/slide" Target="slides/slide209.xml"/><Relationship Id="rId215" Type="http://schemas.openxmlformats.org/officeDocument/2006/relationships/slide" Target="slides/slide214.xml"/><Relationship Id="rId236" Type="http://schemas.openxmlformats.org/officeDocument/2006/relationships/slide" Target="slides/slide235.xml"/><Relationship Id="rId26" Type="http://schemas.openxmlformats.org/officeDocument/2006/relationships/slide" Target="slides/slide25.xml"/><Relationship Id="rId231" Type="http://schemas.openxmlformats.org/officeDocument/2006/relationships/slide" Target="slides/slide230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16" Type="http://schemas.openxmlformats.org/officeDocument/2006/relationships/slide" Target="slides/slide15.xml"/><Relationship Id="rId221" Type="http://schemas.openxmlformats.org/officeDocument/2006/relationships/slide" Target="slides/slide220.xml"/><Relationship Id="rId242" Type="http://schemas.openxmlformats.org/officeDocument/2006/relationships/commentAuthors" Target="commentAuthors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211" Type="http://schemas.openxmlformats.org/officeDocument/2006/relationships/slide" Target="slides/slide210.xml"/><Relationship Id="rId232" Type="http://schemas.openxmlformats.org/officeDocument/2006/relationships/slide" Target="slides/slide231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Relationship Id="rId201" Type="http://schemas.openxmlformats.org/officeDocument/2006/relationships/slide" Target="slides/slide200.xml"/><Relationship Id="rId222" Type="http://schemas.openxmlformats.org/officeDocument/2006/relationships/slide" Target="slides/slide221.xml"/><Relationship Id="rId243" Type="http://schemas.openxmlformats.org/officeDocument/2006/relationships/presProps" Target="presProps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1" Type="http://schemas.openxmlformats.org/officeDocument/2006/relationships/slideMaster" Target="slideMasters/slideMaster1.xml"/><Relationship Id="rId212" Type="http://schemas.openxmlformats.org/officeDocument/2006/relationships/slide" Target="slides/slide211.xml"/><Relationship Id="rId233" Type="http://schemas.openxmlformats.org/officeDocument/2006/relationships/slide" Target="slides/slide23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202" Type="http://schemas.openxmlformats.org/officeDocument/2006/relationships/slide" Target="slides/slide201.xml"/><Relationship Id="rId223" Type="http://schemas.openxmlformats.org/officeDocument/2006/relationships/slide" Target="slides/slide222.xml"/><Relationship Id="rId244" Type="http://schemas.openxmlformats.org/officeDocument/2006/relationships/viewProps" Target="viewProps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13" Type="http://schemas.openxmlformats.org/officeDocument/2006/relationships/slide" Target="slides/slide212.xml"/><Relationship Id="rId234" Type="http://schemas.openxmlformats.org/officeDocument/2006/relationships/slide" Target="slides/slide233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115" Type="http://schemas.openxmlformats.org/officeDocument/2006/relationships/slide" Target="slides/slide114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Relationship Id="rId19" Type="http://schemas.openxmlformats.org/officeDocument/2006/relationships/slide" Target="slides/slide18.xml"/><Relationship Id="rId224" Type="http://schemas.openxmlformats.org/officeDocument/2006/relationships/slide" Target="slides/slide223.xml"/><Relationship Id="rId245" Type="http://schemas.openxmlformats.org/officeDocument/2006/relationships/theme" Target="theme/theme1.xml"/><Relationship Id="rId30" Type="http://schemas.openxmlformats.org/officeDocument/2006/relationships/slide" Target="slides/slide2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189" Type="http://schemas.openxmlformats.org/officeDocument/2006/relationships/slide" Target="slides/slide188.xml"/><Relationship Id="rId3" Type="http://schemas.openxmlformats.org/officeDocument/2006/relationships/slide" Target="slides/slide2.xml"/><Relationship Id="rId214" Type="http://schemas.openxmlformats.org/officeDocument/2006/relationships/slide" Target="slides/slide213.xml"/><Relationship Id="rId235" Type="http://schemas.openxmlformats.org/officeDocument/2006/relationships/slide" Target="slides/slide234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179" Type="http://schemas.openxmlformats.org/officeDocument/2006/relationships/slide" Target="slides/slide178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225" Type="http://schemas.openxmlformats.org/officeDocument/2006/relationships/slide" Target="slides/slide224.xml"/><Relationship Id="rId246" Type="http://schemas.openxmlformats.org/officeDocument/2006/relationships/tableStyles" Target="tableStyles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FA5B157-B3F0-440D-9BEF-D491D619066F}" type="doc">
      <dgm:prSet loTypeId="urn:microsoft.com/office/officeart/2005/8/layout/chevron1" loCatId="process" qsTypeId="urn:microsoft.com/office/officeart/2005/8/quickstyle/simple1" qsCatId="simple" csTypeId="urn:microsoft.com/office/officeart/2005/8/colors/accent2_2" csCatId="accent2" phldr="1"/>
      <dgm:spPr/>
    </dgm:pt>
    <dgm:pt modelId="{D43E7C0A-23EF-4C18-AF78-D1D05233EC61}">
      <dgm:prSet phldrT="[Text]" custT="1"/>
      <dgm:spPr/>
      <dgm:t>
        <a:bodyPr/>
        <a:lstStyle/>
        <a:p>
          <a:r>
            <a:rPr lang="en-US" sz="1400"/>
            <a:t>Compile Time</a:t>
          </a:r>
        </a:p>
      </dgm:t>
    </dgm:pt>
    <dgm:pt modelId="{D2C80B89-1211-4A04-B72F-3E96C584990E}" type="parTrans" cxnId="{55785202-551D-4743-AD1F-6A1F6F124690}">
      <dgm:prSet/>
      <dgm:spPr/>
      <dgm:t>
        <a:bodyPr/>
        <a:lstStyle/>
        <a:p>
          <a:endParaRPr lang="en-US"/>
        </a:p>
      </dgm:t>
    </dgm:pt>
    <dgm:pt modelId="{F01EDA59-06AF-4AA0-8079-E1DB4DA1B088}" type="sibTrans" cxnId="{55785202-551D-4743-AD1F-6A1F6F124690}">
      <dgm:prSet/>
      <dgm:spPr/>
      <dgm:t>
        <a:bodyPr/>
        <a:lstStyle/>
        <a:p>
          <a:endParaRPr lang="en-US"/>
        </a:p>
      </dgm:t>
    </dgm:pt>
    <dgm:pt modelId="{F6641B1B-0D6C-4282-BC40-48B88A47548D}">
      <dgm:prSet phldrT="[Text]" custT="1"/>
      <dgm:spPr/>
      <dgm:t>
        <a:bodyPr/>
        <a:lstStyle/>
        <a:p>
          <a:r>
            <a:rPr lang="en-US" sz="1400"/>
            <a:t>Link Time</a:t>
          </a:r>
        </a:p>
      </dgm:t>
    </dgm:pt>
    <dgm:pt modelId="{29DACF74-A95B-4209-8A59-4804EDA7AA88}" type="parTrans" cxnId="{8BD95296-D1A8-49D0-80AB-59838EDBBBD3}">
      <dgm:prSet/>
      <dgm:spPr/>
      <dgm:t>
        <a:bodyPr/>
        <a:lstStyle/>
        <a:p>
          <a:endParaRPr lang="en-US"/>
        </a:p>
      </dgm:t>
    </dgm:pt>
    <dgm:pt modelId="{25583556-96B2-4B39-9472-90BDC971B2A2}" type="sibTrans" cxnId="{8BD95296-D1A8-49D0-80AB-59838EDBBBD3}">
      <dgm:prSet/>
      <dgm:spPr/>
      <dgm:t>
        <a:bodyPr/>
        <a:lstStyle/>
        <a:p>
          <a:endParaRPr lang="en-US"/>
        </a:p>
      </dgm:t>
    </dgm:pt>
    <dgm:pt modelId="{188D2C8A-B576-4C06-8483-F9BAD52CFB7E}">
      <dgm:prSet phldrT="[Text]" custT="1"/>
      <dgm:spPr/>
      <dgm:t>
        <a:bodyPr/>
        <a:lstStyle/>
        <a:p>
          <a:r>
            <a:rPr lang="en-US" sz="1400"/>
            <a:t>Load Time</a:t>
          </a:r>
        </a:p>
      </dgm:t>
    </dgm:pt>
    <dgm:pt modelId="{ED5AE136-E2C1-445B-ABB1-ADA6AAD96F88}" type="parTrans" cxnId="{58318722-95A3-4C96-B4B3-9A5D9EB0557C}">
      <dgm:prSet/>
      <dgm:spPr/>
      <dgm:t>
        <a:bodyPr/>
        <a:lstStyle/>
        <a:p>
          <a:endParaRPr lang="en-US"/>
        </a:p>
      </dgm:t>
    </dgm:pt>
    <dgm:pt modelId="{3E297682-69C4-4274-9066-FCB131B76ADA}" type="sibTrans" cxnId="{58318722-95A3-4C96-B4B3-9A5D9EB0557C}">
      <dgm:prSet/>
      <dgm:spPr/>
      <dgm:t>
        <a:bodyPr/>
        <a:lstStyle/>
        <a:p>
          <a:endParaRPr lang="en-US"/>
        </a:p>
      </dgm:t>
    </dgm:pt>
    <dgm:pt modelId="{2FF95BBD-05DF-4204-A421-267C2EE231AA}">
      <dgm:prSet phldrT="[Text]" custT="1"/>
      <dgm:spPr/>
      <dgm:t>
        <a:bodyPr/>
        <a:lstStyle/>
        <a:p>
          <a:r>
            <a:rPr lang="en-US" sz="1400" b="1"/>
            <a:t>Initiator</a:t>
          </a:r>
          <a:r>
            <a:rPr lang="en-US" sz="1400"/>
            <a:t>: Entwickler</a:t>
          </a:r>
        </a:p>
      </dgm:t>
    </dgm:pt>
    <dgm:pt modelId="{4762D58A-B84A-468C-BCC0-B944F55BEB35}" type="parTrans" cxnId="{A62197EB-620B-4B67-B7E3-6B3287B94DB8}">
      <dgm:prSet/>
      <dgm:spPr/>
      <dgm:t>
        <a:bodyPr/>
        <a:lstStyle/>
        <a:p>
          <a:endParaRPr lang="en-US"/>
        </a:p>
      </dgm:t>
    </dgm:pt>
    <dgm:pt modelId="{2C793561-3241-4125-96E7-AAB64C3C2FC6}" type="sibTrans" cxnId="{A62197EB-620B-4B67-B7E3-6B3287B94DB8}">
      <dgm:prSet/>
      <dgm:spPr/>
      <dgm:t>
        <a:bodyPr/>
        <a:lstStyle/>
        <a:p>
          <a:endParaRPr lang="en-US"/>
        </a:p>
      </dgm:t>
    </dgm:pt>
    <dgm:pt modelId="{86CB158F-AEFA-44E2-9246-DD45D055D04E}">
      <dgm:prSet phldrT="[Text]" custT="1"/>
      <dgm:spPr/>
      <dgm:t>
        <a:bodyPr/>
        <a:lstStyle/>
        <a:p>
          <a:r>
            <a:rPr lang="en-US" sz="1400"/>
            <a:t>1x je </a:t>
          </a:r>
          <a:r>
            <a:rPr lang="de-DE" sz="1400"/>
            <a:t>Übersetzungseinheit (c.-Datei)</a:t>
          </a:r>
          <a:endParaRPr lang="en-US" sz="1400"/>
        </a:p>
      </dgm:t>
    </dgm:pt>
    <dgm:pt modelId="{AB943230-6C42-4BC9-BE95-87FDFAE8E31C}" type="parTrans" cxnId="{EC8A01D9-E648-48BB-8151-51CB47DCBF47}">
      <dgm:prSet/>
      <dgm:spPr/>
      <dgm:t>
        <a:bodyPr/>
        <a:lstStyle/>
        <a:p>
          <a:endParaRPr lang="en-US"/>
        </a:p>
      </dgm:t>
    </dgm:pt>
    <dgm:pt modelId="{F6D12AA0-164B-4658-941D-8E0703A3DAD8}" type="sibTrans" cxnId="{EC8A01D9-E648-48BB-8151-51CB47DCBF47}">
      <dgm:prSet/>
      <dgm:spPr/>
      <dgm:t>
        <a:bodyPr/>
        <a:lstStyle/>
        <a:p>
          <a:endParaRPr lang="en-US"/>
        </a:p>
      </dgm:t>
    </dgm:pt>
    <dgm:pt modelId="{13511494-D021-4AC3-93B3-7E103E4AB85E}">
      <dgm:prSet phldrT="[Text]" custT="1"/>
      <dgm:spPr/>
      <dgm:t>
        <a:bodyPr/>
        <a:lstStyle/>
        <a:p>
          <a:r>
            <a:rPr lang="en-US" sz="1400" b="1"/>
            <a:t>Initiator</a:t>
          </a:r>
          <a:r>
            <a:rPr lang="en-US" sz="1400"/>
            <a:t>: </a:t>
          </a:r>
          <a:r>
            <a:rPr lang="de-DE" sz="1400"/>
            <a:t>Entwickler</a:t>
          </a:r>
          <a:endParaRPr lang="en-US" sz="1400"/>
        </a:p>
      </dgm:t>
    </dgm:pt>
    <dgm:pt modelId="{8D1CDCE6-C5ED-4B4A-888C-67D1E4A34646}" type="parTrans" cxnId="{BD897F55-916D-4639-8AA8-A7F0C00642E7}">
      <dgm:prSet/>
      <dgm:spPr/>
      <dgm:t>
        <a:bodyPr/>
        <a:lstStyle/>
        <a:p>
          <a:endParaRPr lang="en-US"/>
        </a:p>
      </dgm:t>
    </dgm:pt>
    <dgm:pt modelId="{1E372920-E04C-4308-AEC4-63CCDDC7AEFD}" type="sibTrans" cxnId="{BD897F55-916D-4639-8AA8-A7F0C00642E7}">
      <dgm:prSet/>
      <dgm:spPr/>
      <dgm:t>
        <a:bodyPr/>
        <a:lstStyle/>
        <a:p>
          <a:endParaRPr lang="en-US"/>
        </a:p>
      </dgm:t>
    </dgm:pt>
    <dgm:pt modelId="{997870C5-660F-42DD-98E2-05553B31FBA0}">
      <dgm:prSet phldrT="[Text]" custT="1"/>
      <dgm:spPr/>
      <dgm:t>
        <a:bodyPr/>
        <a:lstStyle/>
        <a:p>
          <a:r>
            <a:rPr lang="de-DE" sz="1400"/>
            <a:t>1x je Bauvorgang</a:t>
          </a:r>
          <a:endParaRPr lang="en-US" sz="1400"/>
        </a:p>
      </dgm:t>
    </dgm:pt>
    <dgm:pt modelId="{E1B5E77A-A6A8-421D-988C-43263F26694F}" type="parTrans" cxnId="{85437D2C-71A1-4592-82BC-F6F14CD93C22}">
      <dgm:prSet/>
      <dgm:spPr/>
      <dgm:t>
        <a:bodyPr/>
        <a:lstStyle/>
        <a:p>
          <a:endParaRPr lang="en-US"/>
        </a:p>
      </dgm:t>
    </dgm:pt>
    <dgm:pt modelId="{04A3E5D7-93C6-4FBD-89C9-B376938BEE2B}" type="sibTrans" cxnId="{85437D2C-71A1-4592-82BC-F6F14CD93C22}">
      <dgm:prSet/>
      <dgm:spPr/>
      <dgm:t>
        <a:bodyPr/>
        <a:lstStyle/>
        <a:p>
          <a:endParaRPr lang="en-US"/>
        </a:p>
      </dgm:t>
    </dgm:pt>
    <dgm:pt modelId="{7F5BFBD5-327A-4BA8-9D35-A774C64D5C48}">
      <dgm:prSet phldrT="[Text]" custT="1"/>
      <dgm:spPr/>
      <dgm:t>
        <a:bodyPr/>
        <a:lstStyle/>
        <a:p>
          <a:r>
            <a:rPr lang="en-US" sz="1400" b="1"/>
            <a:t>Initiator</a:t>
          </a:r>
          <a:r>
            <a:rPr lang="en-US" sz="1400"/>
            <a:t>: </a:t>
          </a:r>
          <a:r>
            <a:rPr lang="de-DE" sz="1400"/>
            <a:t>Benutzer</a:t>
          </a:r>
          <a:endParaRPr lang="en-US" sz="1400"/>
        </a:p>
      </dgm:t>
    </dgm:pt>
    <dgm:pt modelId="{A1938702-2ADB-4E1E-8730-FC665294466F}" type="parTrans" cxnId="{78307114-A5DF-48D2-AA90-775415A2A0A4}">
      <dgm:prSet/>
      <dgm:spPr/>
      <dgm:t>
        <a:bodyPr/>
        <a:lstStyle/>
        <a:p>
          <a:endParaRPr lang="en-US"/>
        </a:p>
      </dgm:t>
    </dgm:pt>
    <dgm:pt modelId="{C5D1165D-8CD8-4937-AF86-B4D18794F665}" type="sibTrans" cxnId="{78307114-A5DF-48D2-AA90-775415A2A0A4}">
      <dgm:prSet/>
      <dgm:spPr/>
      <dgm:t>
        <a:bodyPr/>
        <a:lstStyle/>
        <a:p>
          <a:endParaRPr lang="en-US"/>
        </a:p>
      </dgm:t>
    </dgm:pt>
    <dgm:pt modelId="{D26C0E43-0859-4106-931E-FFF79BAA4B63}">
      <dgm:prSet phldrT="[Text]" custT="1"/>
      <dgm:spPr/>
      <dgm:t>
        <a:bodyPr/>
        <a:lstStyle/>
        <a:p>
          <a:r>
            <a:rPr lang="de-DE" sz="1400" b="1"/>
            <a:t>Durchgeführt</a:t>
          </a:r>
          <a:r>
            <a:rPr lang="de-DE" sz="1400"/>
            <a:t> mithilfe Compiler</a:t>
          </a:r>
          <a:endParaRPr lang="en-US" sz="1400"/>
        </a:p>
      </dgm:t>
    </dgm:pt>
    <dgm:pt modelId="{EFF026D2-F852-4545-85E6-2537C4F10AEC}" type="parTrans" cxnId="{00EDCC4D-81D4-4AF2-A554-B46F3854E2F8}">
      <dgm:prSet/>
      <dgm:spPr/>
      <dgm:t>
        <a:bodyPr/>
        <a:lstStyle/>
        <a:p>
          <a:endParaRPr lang="en-US"/>
        </a:p>
      </dgm:t>
    </dgm:pt>
    <dgm:pt modelId="{3D49E4C2-6AC7-44D3-87D8-AFCCFC84EF3E}" type="sibTrans" cxnId="{00EDCC4D-81D4-4AF2-A554-B46F3854E2F8}">
      <dgm:prSet/>
      <dgm:spPr/>
      <dgm:t>
        <a:bodyPr/>
        <a:lstStyle/>
        <a:p>
          <a:endParaRPr lang="en-US"/>
        </a:p>
      </dgm:t>
    </dgm:pt>
    <dgm:pt modelId="{4078C0AE-5629-4F99-81B0-33C008E08BC3}">
      <dgm:prSet phldrT="[Text]" custT="1"/>
      <dgm:spPr/>
      <dgm:t>
        <a:bodyPr/>
        <a:lstStyle/>
        <a:p>
          <a:r>
            <a:rPr lang="de-DE" sz="1400" b="1"/>
            <a:t>Durchgeführt</a:t>
          </a:r>
          <a:r>
            <a:rPr lang="de-DE" sz="1400"/>
            <a:t> mithilfe Compiler</a:t>
          </a:r>
          <a:endParaRPr lang="en-US" sz="1400"/>
        </a:p>
      </dgm:t>
    </dgm:pt>
    <dgm:pt modelId="{5EDCF9AF-1DBC-4364-B483-C334DDB184E3}" type="parTrans" cxnId="{C5FEBAA7-CC7A-4AFB-B55D-3CE5CBDD9224}">
      <dgm:prSet/>
      <dgm:spPr/>
      <dgm:t>
        <a:bodyPr/>
        <a:lstStyle/>
        <a:p>
          <a:endParaRPr lang="en-US"/>
        </a:p>
      </dgm:t>
    </dgm:pt>
    <dgm:pt modelId="{59800B22-AE84-4F5B-8DB1-1CD29DAB074F}" type="sibTrans" cxnId="{C5FEBAA7-CC7A-4AFB-B55D-3CE5CBDD9224}">
      <dgm:prSet/>
      <dgm:spPr/>
      <dgm:t>
        <a:bodyPr/>
        <a:lstStyle/>
        <a:p>
          <a:endParaRPr lang="en-US"/>
        </a:p>
      </dgm:t>
    </dgm:pt>
    <dgm:pt modelId="{B1539F09-110D-42FD-88F9-9D997FCB4F15}">
      <dgm:prSet phldrT="[Text]" custT="1"/>
      <dgm:spPr/>
      <dgm:t>
        <a:bodyPr/>
        <a:lstStyle/>
        <a:p>
          <a:r>
            <a:rPr lang="de-DE" sz="1400" b="1"/>
            <a:t>Durchgeführt</a:t>
          </a:r>
          <a:r>
            <a:rPr lang="de-DE" sz="1400"/>
            <a:t> mithilfe Betriebsystem</a:t>
          </a:r>
          <a:endParaRPr lang="en-US" sz="1400"/>
        </a:p>
      </dgm:t>
    </dgm:pt>
    <dgm:pt modelId="{F4C0CF48-26B0-483D-B980-42C6C7F3FDEC}" type="parTrans" cxnId="{31DC6A0F-860A-4979-858E-D0EFBFD4733F}">
      <dgm:prSet/>
      <dgm:spPr/>
      <dgm:t>
        <a:bodyPr/>
        <a:lstStyle/>
        <a:p>
          <a:endParaRPr lang="en-US"/>
        </a:p>
      </dgm:t>
    </dgm:pt>
    <dgm:pt modelId="{88661FCC-4D7C-4D74-A202-A1CC4DA3E9D6}" type="sibTrans" cxnId="{31DC6A0F-860A-4979-858E-D0EFBFD4733F}">
      <dgm:prSet/>
      <dgm:spPr/>
      <dgm:t>
        <a:bodyPr/>
        <a:lstStyle/>
        <a:p>
          <a:endParaRPr lang="en-US"/>
        </a:p>
      </dgm:t>
    </dgm:pt>
    <dgm:pt modelId="{7F80FE41-8DF1-4BDB-B266-0A79B4588F9C}" type="pres">
      <dgm:prSet presAssocID="{DFA5B157-B3F0-440D-9BEF-D491D619066F}" presName="Name0" presStyleCnt="0">
        <dgm:presLayoutVars>
          <dgm:dir/>
          <dgm:animLvl val="lvl"/>
          <dgm:resizeHandles val="exact"/>
        </dgm:presLayoutVars>
      </dgm:prSet>
      <dgm:spPr/>
    </dgm:pt>
    <dgm:pt modelId="{0FB20B28-A06B-4AC4-8782-F472B05A711C}" type="pres">
      <dgm:prSet presAssocID="{D43E7C0A-23EF-4C18-AF78-D1D05233EC61}" presName="composite" presStyleCnt="0"/>
      <dgm:spPr/>
    </dgm:pt>
    <dgm:pt modelId="{8BFEA447-5B3B-4FCE-B382-592AA6E3076F}" type="pres">
      <dgm:prSet presAssocID="{D43E7C0A-23EF-4C18-AF78-D1D05233EC61}" presName="parTx" presStyleLbl="node1" presStyleIdx="0" presStyleCnt="3" custLinFactNeighborX="3569" custLinFactNeighborY="-114">
        <dgm:presLayoutVars>
          <dgm:chMax val="0"/>
          <dgm:chPref val="0"/>
          <dgm:bulletEnabled val="1"/>
        </dgm:presLayoutVars>
      </dgm:prSet>
      <dgm:spPr/>
    </dgm:pt>
    <dgm:pt modelId="{0503B176-32A5-4A04-B3E5-A9BD2E32D2E9}" type="pres">
      <dgm:prSet presAssocID="{D43E7C0A-23EF-4C18-AF78-D1D05233EC61}" presName="desTx" presStyleLbl="revTx" presStyleIdx="0" presStyleCnt="3">
        <dgm:presLayoutVars>
          <dgm:bulletEnabled val="1"/>
        </dgm:presLayoutVars>
      </dgm:prSet>
      <dgm:spPr/>
    </dgm:pt>
    <dgm:pt modelId="{5A943BED-E799-4073-B5F0-59951AC7533F}" type="pres">
      <dgm:prSet presAssocID="{F01EDA59-06AF-4AA0-8079-E1DB4DA1B088}" presName="space" presStyleCnt="0"/>
      <dgm:spPr/>
    </dgm:pt>
    <dgm:pt modelId="{B4D3403B-7DC1-496C-8226-3E8A9162DCA4}" type="pres">
      <dgm:prSet presAssocID="{F6641B1B-0D6C-4282-BC40-48B88A47548D}" presName="composite" presStyleCnt="0"/>
      <dgm:spPr/>
    </dgm:pt>
    <dgm:pt modelId="{E89C0B31-2CD3-4FF3-A1D1-7839C0207329}" type="pres">
      <dgm:prSet presAssocID="{F6641B1B-0D6C-4282-BC40-48B88A47548D}" presName="parTx" presStyleLbl="node1" presStyleIdx="1" presStyleCnt="3" custLinFactNeighborX="3478" custLinFactNeighborY="-1357">
        <dgm:presLayoutVars>
          <dgm:chMax val="0"/>
          <dgm:chPref val="0"/>
          <dgm:bulletEnabled val="1"/>
        </dgm:presLayoutVars>
      </dgm:prSet>
      <dgm:spPr/>
    </dgm:pt>
    <dgm:pt modelId="{A86789FF-C8B3-4F46-8636-3EADBB276318}" type="pres">
      <dgm:prSet presAssocID="{F6641B1B-0D6C-4282-BC40-48B88A47548D}" presName="desTx" presStyleLbl="revTx" presStyleIdx="1" presStyleCnt="3">
        <dgm:presLayoutVars>
          <dgm:bulletEnabled val="1"/>
        </dgm:presLayoutVars>
      </dgm:prSet>
      <dgm:spPr/>
    </dgm:pt>
    <dgm:pt modelId="{5D6944F6-33B6-4196-8AF6-96B521CD4AB0}" type="pres">
      <dgm:prSet presAssocID="{25583556-96B2-4B39-9472-90BDC971B2A2}" presName="space" presStyleCnt="0"/>
      <dgm:spPr/>
    </dgm:pt>
    <dgm:pt modelId="{124FF95A-9164-4467-83DB-15ED6EB93F6E}" type="pres">
      <dgm:prSet presAssocID="{188D2C8A-B576-4C06-8483-F9BAD52CFB7E}" presName="composite" presStyleCnt="0"/>
      <dgm:spPr/>
    </dgm:pt>
    <dgm:pt modelId="{ADB1D890-E7C7-489B-898A-6D66123374DA}" type="pres">
      <dgm:prSet presAssocID="{188D2C8A-B576-4C06-8483-F9BAD52CFB7E}" presName="parTx" presStyleLbl="node1" presStyleIdx="2" presStyleCnt="3">
        <dgm:presLayoutVars>
          <dgm:chMax val="0"/>
          <dgm:chPref val="0"/>
          <dgm:bulletEnabled val="1"/>
        </dgm:presLayoutVars>
      </dgm:prSet>
      <dgm:spPr/>
    </dgm:pt>
    <dgm:pt modelId="{E7867C99-F7B0-495C-A61B-ED3AD5818C9C}" type="pres">
      <dgm:prSet presAssocID="{188D2C8A-B576-4C06-8483-F9BAD52CFB7E}" presName="desTx" presStyleLbl="revTx" presStyleIdx="2" presStyleCnt="3">
        <dgm:presLayoutVars>
          <dgm:bulletEnabled val="1"/>
        </dgm:presLayoutVars>
      </dgm:prSet>
      <dgm:spPr/>
    </dgm:pt>
  </dgm:ptLst>
  <dgm:cxnLst>
    <dgm:cxn modelId="{55785202-551D-4743-AD1F-6A1F6F124690}" srcId="{DFA5B157-B3F0-440D-9BEF-D491D619066F}" destId="{D43E7C0A-23EF-4C18-AF78-D1D05233EC61}" srcOrd="0" destOrd="0" parTransId="{D2C80B89-1211-4A04-B72F-3E96C584990E}" sibTransId="{F01EDA59-06AF-4AA0-8079-E1DB4DA1B088}"/>
    <dgm:cxn modelId="{31DC6A0F-860A-4979-858E-D0EFBFD4733F}" srcId="{188D2C8A-B576-4C06-8483-F9BAD52CFB7E}" destId="{B1539F09-110D-42FD-88F9-9D997FCB4F15}" srcOrd="1" destOrd="0" parTransId="{F4C0CF48-26B0-483D-B980-42C6C7F3FDEC}" sibTransId="{88661FCC-4D7C-4D74-A202-A1CC4DA3E9D6}"/>
    <dgm:cxn modelId="{78307114-A5DF-48D2-AA90-775415A2A0A4}" srcId="{188D2C8A-B576-4C06-8483-F9BAD52CFB7E}" destId="{7F5BFBD5-327A-4BA8-9D35-A774C64D5C48}" srcOrd="0" destOrd="0" parTransId="{A1938702-2ADB-4E1E-8730-FC665294466F}" sibTransId="{C5D1165D-8CD8-4937-AF86-B4D18794F665}"/>
    <dgm:cxn modelId="{58318722-95A3-4C96-B4B3-9A5D9EB0557C}" srcId="{DFA5B157-B3F0-440D-9BEF-D491D619066F}" destId="{188D2C8A-B576-4C06-8483-F9BAD52CFB7E}" srcOrd="2" destOrd="0" parTransId="{ED5AE136-E2C1-445B-ABB1-ADA6AAD96F88}" sibTransId="{3E297682-69C4-4274-9066-FCB131B76ADA}"/>
    <dgm:cxn modelId="{7756D623-1D9E-444A-B147-18CCA40847B1}" type="presOf" srcId="{4078C0AE-5629-4F99-81B0-33C008E08BC3}" destId="{A86789FF-C8B3-4F46-8636-3EADBB276318}" srcOrd="0" destOrd="2" presId="urn:microsoft.com/office/officeart/2005/8/layout/chevron1"/>
    <dgm:cxn modelId="{85437D2C-71A1-4592-82BC-F6F14CD93C22}" srcId="{F6641B1B-0D6C-4282-BC40-48B88A47548D}" destId="{997870C5-660F-42DD-98E2-05553B31FBA0}" srcOrd="1" destOrd="0" parTransId="{E1B5E77A-A6A8-421D-988C-43263F26694F}" sibTransId="{04A3E5D7-93C6-4FBD-89C9-B376938BEE2B}"/>
    <dgm:cxn modelId="{8784C03D-C8E9-44C2-A068-1A9818FC5DCE}" type="presOf" srcId="{188D2C8A-B576-4C06-8483-F9BAD52CFB7E}" destId="{ADB1D890-E7C7-489B-898A-6D66123374DA}" srcOrd="0" destOrd="0" presId="urn:microsoft.com/office/officeart/2005/8/layout/chevron1"/>
    <dgm:cxn modelId="{1BFF6B40-CD4C-47EA-9FAA-E3CDC6981C3E}" type="presOf" srcId="{D43E7C0A-23EF-4C18-AF78-D1D05233EC61}" destId="{8BFEA447-5B3B-4FCE-B382-592AA6E3076F}" srcOrd="0" destOrd="0" presId="urn:microsoft.com/office/officeart/2005/8/layout/chevron1"/>
    <dgm:cxn modelId="{99DA7C63-26D2-4C5B-A0BA-E3DBD805248A}" type="presOf" srcId="{2FF95BBD-05DF-4204-A421-267C2EE231AA}" destId="{0503B176-32A5-4A04-B3E5-A9BD2E32D2E9}" srcOrd="0" destOrd="0" presId="urn:microsoft.com/office/officeart/2005/8/layout/chevron1"/>
    <dgm:cxn modelId="{E38E8063-3A5C-4B16-A19C-C2393AFE1CFF}" type="presOf" srcId="{86CB158F-AEFA-44E2-9246-DD45D055D04E}" destId="{0503B176-32A5-4A04-B3E5-A9BD2E32D2E9}" srcOrd="0" destOrd="1" presId="urn:microsoft.com/office/officeart/2005/8/layout/chevron1"/>
    <dgm:cxn modelId="{00EDCC4D-81D4-4AF2-A554-B46F3854E2F8}" srcId="{D43E7C0A-23EF-4C18-AF78-D1D05233EC61}" destId="{D26C0E43-0859-4106-931E-FFF79BAA4B63}" srcOrd="2" destOrd="0" parTransId="{EFF026D2-F852-4545-85E6-2537C4F10AEC}" sibTransId="{3D49E4C2-6AC7-44D3-87D8-AFCCFC84EF3E}"/>
    <dgm:cxn modelId="{BD897F55-916D-4639-8AA8-A7F0C00642E7}" srcId="{F6641B1B-0D6C-4282-BC40-48B88A47548D}" destId="{13511494-D021-4AC3-93B3-7E103E4AB85E}" srcOrd="0" destOrd="0" parTransId="{8D1CDCE6-C5ED-4B4A-888C-67D1E4A34646}" sibTransId="{1E372920-E04C-4308-AEC4-63CCDDC7AEFD}"/>
    <dgm:cxn modelId="{8BD95296-D1A8-49D0-80AB-59838EDBBBD3}" srcId="{DFA5B157-B3F0-440D-9BEF-D491D619066F}" destId="{F6641B1B-0D6C-4282-BC40-48B88A47548D}" srcOrd="1" destOrd="0" parTransId="{29DACF74-A95B-4209-8A59-4804EDA7AA88}" sibTransId="{25583556-96B2-4B39-9472-90BDC971B2A2}"/>
    <dgm:cxn modelId="{54E0F19E-171A-4ECD-8DB1-54A16C0306F8}" type="presOf" srcId="{B1539F09-110D-42FD-88F9-9D997FCB4F15}" destId="{E7867C99-F7B0-495C-A61B-ED3AD5818C9C}" srcOrd="0" destOrd="1" presId="urn:microsoft.com/office/officeart/2005/8/layout/chevron1"/>
    <dgm:cxn modelId="{C5FEBAA7-CC7A-4AFB-B55D-3CE5CBDD9224}" srcId="{F6641B1B-0D6C-4282-BC40-48B88A47548D}" destId="{4078C0AE-5629-4F99-81B0-33C008E08BC3}" srcOrd="2" destOrd="0" parTransId="{5EDCF9AF-1DBC-4364-B483-C334DDB184E3}" sibTransId="{59800B22-AE84-4F5B-8DB1-1CD29DAB074F}"/>
    <dgm:cxn modelId="{7B7E81A9-146A-4AD8-8C03-C684FA003579}" type="presOf" srcId="{F6641B1B-0D6C-4282-BC40-48B88A47548D}" destId="{E89C0B31-2CD3-4FF3-A1D1-7839C0207329}" srcOrd="0" destOrd="0" presId="urn:microsoft.com/office/officeart/2005/8/layout/chevron1"/>
    <dgm:cxn modelId="{1C9064CC-E099-4E7C-A3B4-D5668E1B11CF}" type="presOf" srcId="{DFA5B157-B3F0-440D-9BEF-D491D619066F}" destId="{7F80FE41-8DF1-4BDB-B266-0A79B4588F9C}" srcOrd="0" destOrd="0" presId="urn:microsoft.com/office/officeart/2005/8/layout/chevron1"/>
    <dgm:cxn modelId="{CA8692D4-F6C8-4149-AB4D-DF872365AB5B}" type="presOf" srcId="{13511494-D021-4AC3-93B3-7E103E4AB85E}" destId="{A86789FF-C8B3-4F46-8636-3EADBB276318}" srcOrd="0" destOrd="0" presId="urn:microsoft.com/office/officeart/2005/8/layout/chevron1"/>
    <dgm:cxn modelId="{EC8A01D9-E648-48BB-8151-51CB47DCBF47}" srcId="{D43E7C0A-23EF-4C18-AF78-D1D05233EC61}" destId="{86CB158F-AEFA-44E2-9246-DD45D055D04E}" srcOrd="1" destOrd="0" parTransId="{AB943230-6C42-4BC9-BE95-87FDFAE8E31C}" sibTransId="{F6D12AA0-164B-4658-941D-8E0703A3DAD8}"/>
    <dgm:cxn modelId="{3D790CDE-8EC7-4373-952F-9AA2EABC2D80}" type="presOf" srcId="{D26C0E43-0859-4106-931E-FFF79BAA4B63}" destId="{0503B176-32A5-4A04-B3E5-A9BD2E32D2E9}" srcOrd="0" destOrd="2" presId="urn:microsoft.com/office/officeart/2005/8/layout/chevron1"/>
    <dgm:cxn modelId="{86D752DF-392C-4A17-9615-6737B4EAF4B3}" type="presOf" srcId="{997870C5-660F-42DD-98E2-05553B31FBA0}" destId="{A86789FF-C8B3-4F46-8636-3EADBB276318}" srcOrd="0" destOrd="1" presId="urn:microsoft.com/office/officeart/2005/8/layout/chevron1"/>
    <dgm:cxn modelId="{A62197EB-620B-4B67-B7E3-6B3287B94DB8}" srcId="{D43E7C0A-23EF-4C18-AF78-D1D05233EC61}" destId="{2FF95BBD-05DF-4204-A421-267C2EE231AA}" srcOrd="0" destOrd="0" parTransId="{4762D58A-B84A-468C-BCC0-B944F55BEB35}" sibTransId="{2C793561-3241-4125-96E7-AAB64C3C2FC6}"/>
    <dgm:cxn modelId="{F66809EC-3B34-4CBA-852D-5BD81BDA9554}" type="presOf" srcId="{7F5BFBD5-327A-4BA8-9D35-A774C64D5C48}" destId="{E7867C99-F7B0-495C-A61B-ED3AD5818C9C}" srcOrd="0" destOrd="0" presId="urn:microsoft.com/office/officeart/2005/8/layout/chevron1"/>
    <dgm:cxn modelId="{13BD5B6B-14D6-4FB6-8618-87F0416B9B70}" type="presParOf" srcId="{7F80FE41-8DF1-4BDB-B266-0A79B4588F9C}" destId="{0FB20B28-A06B-4AC4-8782-F472B05A711C}" srcOrd="0" destOrd="0" presId="urn:microsoft.com/office/officeart/2005/8/layout/chevron1"/>
    <dgm:cxn modelId="{28C3107F-DA19-4E4D-BE33-C3897CB97AD3}" type="presParOf" srcId="{0FB20B28-A06B-4AC4-8782-F472B05A711C}" destId="{8BFEA447-5B3B-4FCE-B382-592AA6E3076F}" srcOrd="0" destOrd="0" presId="urn:microsoft.com/office/officeart/2005/8/layout/chevron1"/>
    <dgm:cxn modelId="{60A86B01-ACA5-40BA-8E0D-87EB7A00D651}" type="presParOf" srcId="{0FB20B28-A06B-4AC4-8782-F472B05A711C}" destId="{0503B176-32A5-4A04-B3E5-A9BD2E32D2E9}" srcOrd="1" destOrd="0" presId="urn:microsoft.com/office/officeart/2005/8/layout/chevron1"/>
    <dgm:cxn modelId="{7E34C7FA-F89A-4396-87FA-C7702C81AE63}" type="presParOf" srcId="{7F80FE41-8DF1-4BDB-B266-0A79B4588F9C}" destId="{5A943BED-E799-4073-B5F0-59951AC7533F}" srcOrd="1" destOrd="0" presId="urn:microsoft.com/office/officeart/2005/8/layout/chevron1"/>
    <dgm:cxn modelId="{4F80F77E-B242-4D8E-9DC5-DC1900805C8A}" type="presParOf" srcId="{7F80FE41-8DF1-4BDB-B266-0A79B4588F9C}" destId="{B4D3403B-7DC1-496C-8226-3E8A9162DCA4}" srcOrd="2" destOrd="0" presId="urn:microsoft.com/office/officeart/2005/8/layout/chevron1"/>
    <dgm:cxn modelId="{78D920BE-0316-4B10-98CD-23CA77D362A5}" type="presParOf" srcId="{B4D3403B-7DC1-496C-8226-3E8A9162DCA4}" destId="{E89C0B31-2CD3-4FF3-A1D1-7839C0207329}" srcOrd="0" destOrd="0" presId="urn:microsoft.com/office/officeart/2005/8/layout/chevron1"/>
    <dgm:cxn modelId="{3C14FD5F-E7A7-4C60-BD07-162C0348837C}" type="presParOf" srcId="{B4D3403B-7DC1-496C-8226-3E8A9162DCA4}" destId="{A86789FF-C8B3-4F46-8636-3EADBB276318}" srcOrd="1" destOrd="0" presId="urn:microsoft.com/office/officeart/2005/8/layout/chevron1"/>
    <dgm:cxn modelId="{62B76E9E-D7BF-444D-8F7A-AE97D7E48EE8}" type="presParOf" srcId="{7F80FE41-8DF1-4BDB-B266-0A79B4588F9C}" destId="{5D6944F6-33B6-4196-8AF6-96B521CD4AB0}" srcOrd="3" destOrd="0" presId="urn:microsoft.com/office/officeart/2005/8/layout/chevron1"/>
    <dgm:cxn modelId="{257B7D20-D7B1-444B-8423-0DBFC4AE4D85}" type="presParOf" srcId="{7F80FE41-8DF1-4BDB-B266-0A79B4588F9C}" destId="{124FF95A-9164-4467-83DB-15ED6EB93F6E}" srcOrd="4" destOrd="0" presId="urn:microsoft.com/office/officeart/2005/8/layout/chevron1"/>
    <dgm:cxn modelId="{5DD7BFCF-2F6B-49D1-B4A0-C7CED0458D71}" type="presParOf" srcId="{124FF95A-9164-4467-83DB-15ED6EB93F6E}" destId="{ADB1D890-E7C7-489B-898A-6D66123374DA}" srcOrd="0" destOrd="0" presId="urn:microsoft.com/office/officeart/2005/8/layout/chevron1"/>
    <dgm:cxn modelId="{9E267B8F-4E99-4F17-AEB9-CB716B946FC6}" type="presParOf" srcId="{124FF95A-9164-4467-83DB-15ED6EB93F6E}" destId="{E7867C99-F7B0-495C-A61B-ED3AD5818C9C}" srcOrd="1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FEA447-5B3B-4FCE-B382-592AA6E3076F}">
      <dsp:nvSpPr>
        <dsp:cNvPr id="0" name=""/>
        <dsp:cNvSpPr/>
      </dsp:nvSpPr>
      <dsp:spPr>
        <a:xfrm>
          <a:off x="108047" y="31174"/>
          <a:ext cx="2987317" cy="864000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Compile Time</a:t>
          </a:r>
        </a:p>
      </dsp:txBody>
      <dsp:txXfrm>
        <a:off x="540047" y="31174"/>
        <a:ext cx="2123317" cy="864000"/>
      </dsp:txXfrm>
    </dsp:sp>
    <dsp:sp modelId="{0503B176-32A5-4A04-B3E5-A9BD2E32D2E9}">
      <dsp:nvSpPr>
        <dsp:cNvPr id="0" name=""/>
        <dsp:cNvSpPr/>
      </dsp:nvSpPr>
      <dsp:spPr>
        <a:xfrm>
          <a:off x="1429" y="1004159"/>
          <a:ext cx="2389854" cy="99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1" kern="1200"/>
            <a:t>Initiator</a:t>
          </a:r>
          <a:r>
            <a:rPr lang="en-US" sz="1400" kern="1200"/>
            <a:t>: Entwickler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/>
            <a:t>1x je </a:t>
          </a:r>
          <a:r>
            <a:rPr lang="de-DE" sz="1400" kern="1200"/>
            <a:t>Übersetzungseinheit (c.-Datei)</a:t>
          </a: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400" b="1" kern="1200"/>
            <a:t>Durchgeführt</a:t>
          </a:r>
          <a:r>
            <a:rPr lang="de-DE" sz="1400" kern="1200"/>
            <a:t> mithilfe Compiler</a:t>
          </a:r>
          <a:endParaRPr lang="en-US" sz="1400" kern="1200"/>
        </a:p>
      </dsp:txBody>
      <dsp:txXfrm>
        <a:off x="1429" y="1004159"/>
        <a:ext cx="2389854" cy="990000"/>
      </dsp:txXfrm>
    </dsp:sp>
    <dsp:sp modelId="{E89C0B31-2CD3-4FF3-A1D1-7839C0207329}">
      <dsp:nvSpPr>
        <dsp:cNvPr id="0" name=""/>
        <dsp:cNvSpPr/>
      </dsp:nvSpPr>
      <dsp:spPr>
        <a:xfrm>
          <a:off x="2876646" y="20434"/>
          <a:ext cx="2987317" cy="864000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Link Time</a:t>
          </a:r>
        </a:p>
      </dsp:txBody>
      <dsp:txXfrm>
        <a:off x="3308646" y="20434"/>
        <a:ext cx="2123317" cy="864000"/>
      </dsp:txXfrm>
    </dsp:sp>
    <dsp:sp modelId="{A86789FF-C8B3-4F46-8636-3EADBB276318}">
      <dsp:nvSpPr>
        <dsp:cNvPr id="0" name=""/>
        <dsp:cNvSpPr/>
      </dsp:nvSpPr>
      <dsp:spPr>
        <a:xfrm>
          <a:off x="2772747" y="1004159"/>
          <a:ext cx="2389854" cy="99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1" kern="1200"/>
            <a:t>Initiator</a:t>
          </a:r>
          <a:r>
            <a:rPr lang="en-US" sz="1400" kern="1200"/>
            <a:t>: </a:t>
          </a:r>
          <a:r>
            <a:rPr lang="de-DE" sz="1400" kern="1200"/>
            <a:t>Entwickler</a:t>
          </a: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400" kern="1200"/>
            <a:t>1x je Bauvorgang</a:t>
          </a: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400" b="1" kern="1200"/>
            <a:t>Durchgeführt</a:t>
          </a:r>
          <a:r>
            <a:rPr lang="de-DE" sz="1400" kern="1200"/>
            <a:t> mithilfe Compiler</a:t>
          </a:r>
          <a:endParaRPr lang="en-US" sz="1400" kern="1200"/>
        </a:p>
      </dsp:txBody>
      <dsp:txXfrm>
        <a:off x="2772747" y="1004159"/>
        <a:ext cx="2389854" cy="990000"/>
      </dsp:txXfrm>
    </dsp:sp>
    <dsp:sp modelId="{ADB1D890-E7C7-489B-898A-6D66123374DA}">
      <dsp:nvSpPr>
        <dsp:cNvPr id="0" name=""/>
        <dsp:cNvSpPr/>
      </dsp:nvSpPr>
      <dsp:spPr>
        <a:xfrm>
          <a:off x="5544065" y="32159"/>
          <a:ext cx="2987317" cy="864000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Load Time</a:t>
          </a:r>
        </a:p>
      </dsp:txBody>
      <dsp:txXfrm>
        <a:off x="5976065" y="32159"/>
        <a:ext cx="2123317" cy="864000"/>
      </dsp:txXfrm>
    </dsp:sp>
    <dsp:sp modelId="{E7867C99-F7B0-495C-A61B-ED3AD5818C9C}">
      <dsp:nvSpPr>
        <dsp:cNvPr id="0" name=""/>
        <dsp:cNvSpPr/>
      </dsp:nvSpPr>
      <dsp:spPr>
        <a:xfrm>
          <a:off x="5544065" y="1004159"/>
          <a:ext cx="2389854" cy="99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1" kern="1200"/>
            <a:t>Initiator</a:t>
          </a:r>
          <a:r>
            <a:rPr lang="en-US" sz="1400" kern="1200"/>
            <a:t>: </a:t>
          </a:r>
          <a:r>
            <a:rPr lang="de-DE" sz="1400" kern="1200"/>
            <a:t>Benutzer</a:t>
          </a: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400" b="1" kern="1200"/>
            <a:t>Durchgeführt</a:t>
          </a:r>
          <a:r>
            <a:rPr lang="de-DE" sz="1400" kern="1200"/>
            <a:t> mithilfe Betriebsystem</a:t>
          </a:r>
          <a:endParaRPr lang="en-US" sz="1400" kern="1200"/>
        </a:p>
      </dsp:txBody>
      <dsp:txXfrm>
        <a:off x="5544065" y="1004159"/>
        <a:ext cx="2389854" cy="99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image" Target="../media/image43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2945862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0689" tIns="45346" rIns="90689" bIns="45346" numCol="1" anchor="t" anchorCtr="0" compatLnSpc="1">
            <a:prstTxWarp prst="textNoShape">
              <a:avLst/>
            </a:prstTxWarp>
          </a:bodyPr>
          <a:lstStyle>
            <a:lvl1pPr algn="l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909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0294" y="1"/>
            <a:ext cx="2945862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0689" tIns="45346" rIns="90689" bIns="45346" numCol="1" anchor="t" anchorCtr="0" compatLnSpc="1">
            <a:prstTxWarp prst="textNoShape">
              <a:avLst/>
            </a:prstTxWarp>
          </a:bodyPr>
          <a:lstStyle>
            <a:lvl1pPr algn="r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909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9542"/>
            <a:ext cx="2945862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0689" tIns="45346" rIns="90689" bIns="45346" numCol="1" anchor="b" anchorCtr="0" compatLnSpc="1">
            <a:prstTxWarp prst="textNoShape">
              <a:avLst/>
            </a:prstTxWarp>
          </a:bodyPr>
          <a:lstStyle>
            <a:lvl1pPr algn="l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909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0294" y="9379542"/>
            <a:ext cx="2945862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0689" tIns="45346" rIns="90689" bIns="45346" numCol="1" anchor="b" anchorCtr="0" compatLnSpc="1">
            <a:prstTxWarp prst="textNoShape">
              <a:avLst/>
            </a:prstTxWarp>
          </a:bodyPr>
          <a:lstStyle>
            <a:lvl1pPr algn="r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FC21F529-08D2-4FBF-8113-5A9690E35556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2314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jpeg>
</file>

<file path=ppt/media/image33.png>
</file>

<file path=ppt/media/image34.png>
</file>

<file path=ppt/media/image35.png>
</file>

<file path=ppt/media/image36.jpeg>
</file>

<file path=ppt/media/image37.png>
</file>

<file path=ppt/media/image38.png>
</file>

<file path=ppt/media/image39.jpeg>
</file>

<file path=ppt/media/image4.jpeg>
</file>

<file path=ppt/media/image40.jpeg>
</file>

<file path=ppt/media/image41.jpeg>
</file>

<file path=ppt/media/image42.png>
</file>

<file path=ppt/media/image45.jpeg>
</file>

<file path=ppt/media/image46.jpeg>
</file>

<file path=ppt/media/image47.jpeg>
</file>

<file path=ppt/media/image48.png>
</file>

<file path=ppt/media/image49.png>
</file>

<file path=ppt/media/image5.png>
</file>

<file path=ppt/media/image50.jpeg>
</file>

<file path=ppt/media/image51.png>
</file>

<file path=ppt/media/image52.png>
</file>

<file path=ppt/media/image53.png>
</file>

<file path=ppt/media/image54.png>
</file>

<file path=ppt/media/image5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AutoShape 1"/>
          <p:cNvSpPr>
            <a:spLocks noChangeArrowheads="1"/>
          </p:cNvSpPr>
          <p:nvPr/>
        </p:nvSpPr>
        <p:spPr bwMode="auto">
          <a:xfrm>
            <a:off x="0" y="0"/>
            <a:ext cx="6797675" cy="987425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87947" tIns="43973" rIns="87947" bIns="43973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pic>
        <p:nvPicPr>
          <p:cNvPr id="1638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1957" y="389028"/>
            <a:ext cx="927232" cy="4564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  <p:sp>
        <p:nvSpPr>
          <p:cNvPr id="3075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186967" y="9378011"/>
            <a:ext cx="1603655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5330" tIns="47488" rIns="95330" bIns="47488" numCol="1" anchor="ctr" anchorCtr="0" compatLnSpc="1">
            <a:prstTxWarp prst="textNoShape">
              <a:avLst/>
            </a:prstTxWarp>
          </a:bodyPr>
          <a:lstStyle>
            <a:lvl1pPr algn="l" defTabSz="445842">
              <a:lnSpc>
                <a:spcPts val="1335"/>
              </a:lnSpc>
              <a:buFont typeface="Stafford" pitchFamily="2" charset="0"/>
              <a:buNone/>
              <a:tabLst>
                <a:tab pos="717623" algn="l"/>
                <a:tab pos="1435246" algn="l"/>
              </a:tabLst>
              <a:defRPr sz="1100">
                <a:solidFill>
                  <a:srgbClr val="000000"/>
                </a:solidFill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16389" name="Rectangle 4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82688" y="998538"/>
            <a:ext cx="4414837" cy="3313112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/>
          </p:nvPr>
        </p:nvSpPr>
        <p:spPr bwMode="auto">
          <a:xfrm>
            <a:off x="188487" y="4626976"/>
            <a:ext cx="6417662" cy="462238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5330" tIns="47488" rIns="95330" bIns="47488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DE" noProof="0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/>
          </p:nvPr>
        </p:nvSpPr>
        <p:spPr bwMode="auto">
          <a:xfrm>
            <a:off x="1792142" y="9378011"/>
            <a:ext cx="4067661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5330" tIns="47488" rIns="95330" bIns="47488" numCol="1" anchor="ctr" anchorCtr="0" compatLnSpc="1">
            <a:prstTxWarp prst="textNoShape">
              <a:avLst/>
            </a:prstTxWarp>
          </a:bodyPr>
          <a:lstStyle>
            <a:lvl1pPr algn="l" defTabSz="445842">
              <a:lnSpc>
                <a:spcPts val="1335"/>
              </a:lnSpc>
              <a:buFont typeface="Stafford" pitchFamily="2" charset="0"/>
              <a:buNone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100">
                <a:solidFill>
                  <a:srgbClr val="000000"/>
                </a:solidFill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5861323" y="9378011"/>
            <a:ext cx="933312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5330" tIns="47488" rIns="95330" bIns="47488" numCol="1" anchor="ctr" anchorCtr="0" compatLnSpc="1">
            <a:prstTxWarp prst="textNoShape">
              <a:avLst/>
            </a:prstTxWarp>
          </a:bodyPr>
          <a:lstStyle>
            <a:lvl1pPr algn="r" defTabSz="445842">
              <a:lnSpc>
                <a:spcPts val="1335"/>
              </a:lnSpc>
              <a:buFont typeface="Stafford" pitchFamily="2" charset="0"/>
              <a:buNone/>
              <a:tabLst>
                <a:tab pos="717623" algn="l"/>
              </a:tabLst>
              <a:defRPr sz="1100">
                <a:solidFill>
                  <a:srgbClr val="000000"/>
                </a:solidFill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  <p:sp>
        <p:nvSpPr>
          <p:cNvPr id="13321" name="Rectangle 8"/>
          <p:cNvSpPr>
            <a:spLocks noChangeArrowheads="1"/>
          </p:cNvSpPr>
          <p:nvPr/>
        </p:nvSpPr>
        <p:spPr bwMode="auto">
          <a:xfrm>
            <a:off x="188487" y="418128"/>
            <a:ext cx="5356665" cy="4273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12470" tIns="0" rIns="0" bIns="0" anchor="ctr"/>
          <a:lstStyle>
            <a:lvl1pPr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ts val="1335"/>
              </a:lnSpc>
              <a:buFont typeface="Stafford" pitchFamily="2" charset="0"/>
              <a:buNone/>
              <a:defRPr/>
            </a:pPr>
            <a:endParaRPr lang="de-DE" altLang="de-DE" sz="1100" b="1">
              <a:solidFill>
                <a:srgbClr val="000000"/>
              </a:solidFill>
              <a:latin typeface="Stafford" pitchFamily="2" charset="0"/>
            </a:endParaRPr>
          </a:p>
        </p:txBody>
      </p:sp>
      <p:sp>
        <p:nvSpPr>
          <p:cNvPr id="13322" name="Rectangle 9"/>
          <p:cNvSpPr>
            <a:spLocks noChangeArrowheads="1"/>
          </p:cNvSpPr>
          <p:nvPr/>
        </p:nvSpPr>
        <p:spPr bwMode="auto">
          <a:xfrm>
            <a:off x="188487" y="194515"/>
            <a:ext cx="6422222" cy="154691"/>
          </a:xfrm>
          <a:prstGeom prst="rect">
            <a:avLst/>
          </a:prstGeom>
          <a:solidFill>
            <a:srgbClr val="B5B5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87947" tIns="43973" rIns="87947" bIns="43973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sp>
        <p:nvSpPr>
          <p:cNvPr id="16395" name="Line 10"/>
          <p:cNvSpPr>
            <a:spLocks noChangeShapeType="1"/>
          </p:cNvSpPr>
          <p:nvPr/>
        </p:nvSpPr>
        <p:spPr bwMode="auto">
          <a:xfrm>
            <a:off x="188487" y="389027"/>
            <a:ext cx="6422222" cy="1532"/>
          </a:xfrm>
          <a:prstGeom prst="line">
            <a:avLst/>
          </a:prstGeom>
          <a:noFill/>
          <a:ln w="1512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  <p:sp>
        <p:nvSpPr>
          <p:cNvPr id="16396" name="Line 11"/>
          <p:cNvSpPr>
            <a:spLocks noChangeShapeType="1"/>
          </p:cNvSpPr>
          <p:nvPr/>
        </p:nvSpPr>
        <p:spPr bwMode="auto">
          <a:xfrm>
            <a:off x="188487" y="845445"/>
            <a:ext cx="6422222" cy="1532"/>
          </a:xfrm>
          <a:prstGeom prst="line">
            <a:avLst/>
          </a:prstGeom>
          <a:noFill/>
          <a:ln w="756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  <p:sp>
        <p:nvSpPr>
          <p:cNvPr id="16397" name="Line 12"/>
          <p:cNvSpPr>
            <a:spLocks noChangeShapeType="1"/>
          </p:cNvSpPr>
          <p:nvPr/>
        </p:nvSpPr>
        <p:spPr bwMode="auto">
          <a:xfrm>
            <a:off x="188487" y="9378011"/>
            <a:ext cx="6422222" cy="1531"/>
          </a:xfrm>
          <a:prstGeom prst="line">
            <a:avLst/>
          </a:prstGeom>
          <a:noFill/>
          <a:ln w="756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  <p:sp>
        <p:nvSpPr>
          <p:cNvPr id="16398" name="Line 13"/>
          <p:cNvSpPr>
            <a:spLocks noChangeShapeType="1"/>
          </p:cNvSpPr>
          <p:nvPr/>
        </p:nvSpPr>
        <p:spPr bwMode="auto">
          <a:xfrm>
            <a:off x="186967" y="4429398"/>
            <a:ext cx="6422222" cy="1532"/>
          </a:xfrm>
          <a:prstGeom prst="line">
            <a:avLst/>
          </a:prstGeom>
          <a:noFill/>
          <a:ln w="756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00074060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1pPr>
    <a:lvl2pPr marL="742950" indent="-28575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2pPr>
    <a:lvl3pPr marL="11430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3pPr>
    <a:lvl4pPr marL="16002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4pPr>
    <a:lvl5pPr marL="20574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2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6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8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0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1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2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3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4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8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0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0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1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3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7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0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1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5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8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3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8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0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#include &lt;iostream&gt;</a:t>
            </a:r>
          </a:p>
          <a:p>
            <a:r>
              <a:rPr lang="en-US"/>
              <a:t>int main() {</a:t>
            </a:r>
          </a:p>
          <a:p>
            <a:r>
              <a:rPr lang="en-US"/>
              <a:t>  std::cout</a:t>
            </a:r>
          </a:p>
          <a:p>
            <a:r>
              <a:rPr lang="en-US"/>
              <a:t>     &lt;&lt; "Welcome!"</a:t>
            </a:r>
          </a:p>
          <a:p>
            <a:r>
              <a:rPr lang="en-US"/>
              <a:t>    &lt;&lt; std::endl;</a:t>
            </a:r>
          </a:p>
          <a:p>
            <a:r>
              <a:rPr lang="en-US"/>
              <a:t>}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6106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765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dirty="0">
                <a:latin typeface="Times New Roman" pitchFamily="16" charset="0"/>
              </a:rPr>
              <a:t>#1.</a:t>
            </a:r>
          </a:p>
          <a:p>
            <a:pPr marL="164901" indent="-164901">
              <a:buFontTx/>
              <a:buChar char="-"/>
            </a:pPr>
            <a:r>
              <a:rPr lang="de-DE" altLang="de-DE" dirty="0">
                <a:latin typeface="Times New Roman" pitchFamily="16" charset="0"/>
              </a:rPr>
              <a:t>sieht man an dem Hilfskonstrukt "Utility Klassen" in Java.</a:t>
            </a:r>
          </a:p>
          <a:p>
            <a:pPr marL="164901" indent="-164901">
              <a:buFontTx/>
              <a:buChar char="-"/>
            </a:pPr>
            <a:r>
              <a:rPr lang="de-DE" altLang="de-DE" dirty="0">
                <a:latin typeface="Times New Roman" pitchFamily="16" charset="0"/>
              </a:rPr>
              <a:t>Viel </a:t>
            </a:r>
            <a:r>
              <a:rPr lang="de-DE" altLang="de-DE" dirty="0" err="1">
                <a:latin typeface="Times New Roman" pitchFamily="16" charset="0"/>
              </a:rPr>
              <a:t>Boilerplate</a:t>
            </a:r>
            <a:r>
              <a:rPr lang="de-DE" altLang="de-DE" dirty="0">
                <a:latin typeface="Times New Roman" pitchFamily="16" charset="0"/>
              </a:rPr>
              <a:t>-Code,</a:t>
            </a:r>
            <a:r>
              <a:rPr lang="de-DE" altLang="de-DE" baseline="0" dirty="0">
                <a:latin typeface="Times New Roman" pitchFamily="16" charset="0"/>
              </a:rPr>
              <a:t> wenn man präzise implementiert (siehe Joshua Bloch)</a:t>
            </a:r>
          </a:p>
          <a:p>
            <a:pPr marL="879470" lvl="1" indent="-164901">
              <a:buFontTx/>
              <a:buChar char="-"/>
            </a:pPr>
            <a:r>
              <a:rPr lang="de-DE" altLang="de-DE" baseline="0" dirty="0">
                <a:latin typeface="Times New Roman" pitchFamily="16" charset="0"/>
              </a:rPr>
              <a:t>privater Konstruktor mit "</a:t>
            </a:r>
            <a:r>
              <a:rPr lang="de-DE" altLang="de-DE" baseline="0" dirty="0" err="1">
                <a:latin typeface="Times New Roman" pitchFamily="16" charset="0"/>
              </a:rPr>
              <a:t>throw</a:t>
            </a:r>
            <a:r>
              <a:rPr lang="de-DE" altLang="de-DE" baseline="0" dirty="0">
                <a:latin typeface="Times New Roman" pitchFamily="16" charset="0"/>
              </a:rPr>
              <a:t> </a:t>
            </a:r>
            <a:r>
              <a:rPr lang="de-DE" altLang="de-DE" baseline="0" dirty="0" err="1">
                <a:latin typeface="Times New Roman" pitchFamily="16" charset="0"/>
              </a:rPr>
              <a:t>new</a:t>
            </a:r>
            <a:r>
              <a:rPr lang="de-DE" altLang="de-DE" baseline="0" dirty="0">
                <a:latin typeface="Times New Roman" pitchFamily="16" charset="0"/>
              </a:rPr>
              <a:t> </a:t>
            </a:r>
            <a:r>
              <a:rPr lang="de-DE" altLang="de-DE" baseline="0" dirty="0" err="1">
                <a:latin typeface="Times New Roman" pitchFamily="16" charset="0"/>
              </a:rPr>
              <a:t>UnsupportedOperationException</a:t>
            </a:r>
            <a:r>
              <a:rPr lang="de-DE" altLang="de-DE" baseline="0" dirty="0">
                <a:latin typeface="Times New Roman" pitchFamily="16" charset="0"/>
              </a:rPr>
              <a:t>()", finale Klasse,</a:t>
            </a:r>
            <a:br>
              <a:rPr lang="de-DE" altLang="de-DE" dirty="0">
                <a:latin typeface="Times New Roman" pitchFamily="16" charset="0"/>
              </a:rPr>
            </a:br>
            <a:endParaRPr lang="de-DE" altLang="de-DE" dirty="0">
              <a:latin typeface="Times New Roman" pitchFamily="16" charset="0"/>
            </a:endParaRPr>
          </a:p>
          <a:p>
            <a:r>
              <a:rPr lang="de-DE" altLang="de-DE" dirty="0">
                <a:latin typeface="Times New Roman" pitchFamily="16" charset="0"/>
              </a:rPr>
              <a:t>#2. Ist es sinnvoll die Paketstruktur an die Verzeichnisstruktur zu binden?</a:t>
            </a:r>
          </a:p>
          <a:p>
            <a:r>
              <a:rPr lang="de-DE" altLang="de-DE" dirty="0">
                <a:latin typeface="Times New Roman" pitchFamily="16" charset="0"/>
              </a:rPr>
              <a:t>	Pro: Bessere Ordnung, leichte Orientierung</a:t>
            </a:r>
            <a:br>
              <a:rPr lang="de-DE" altLang="de-DE" dirty="0">
                <a:latin typeface="Times New Roman" pitchFamily="16" charset="0"/>
              </a:rPr>
            </a:br>
            <a:r>
              <a:rPr lang="de-DE" altLang="de-DE" dirty="0">
                <a:latin typeface="Times New Roman" pitchFamily="16" charset="0"/>
              </a:rPr>
              <a:t>	Contra: Lange Paketnamen/-präfixe bewirken umständliche Navigation</a:t>
            </a:r>
          </a:p>
          <a:p>
            <a:endParaRPr lang="de-DE" altLang="de-DE" dirty="0">
              <a:latin typeface="Times New Roman" pitchFamily="16" charset="0"/>
            </a:endParaRPr>
          </a:p>
          <a:p>
            <a:r>
              <a:rPr lang="de-DE" altLang="de-DE" dirty="0">
                <a:latin typeface="Times New Roman" pitchFamily="16" charset="0"/>
              </a:rPr>
              <a:t>#3. Darf man in Java mehrere Klassen in einer Datei implementieren?</a:t>
            </a:r>
            <a:br>
              <a:rPr lang="de-DE" altLang="de-DE" dirty="0">
                <a:latin typeface="Times New Roman" pitchFamily="16" charset="0"/>
              </a:rPr>
            </a:br>
            <a:r>
              <a:rPr lang="de-DE" altLang="de-DE" dirty="0">
                <a:latin typeface="Times New Roman" pitchFamily="16" charset="0"/>
              </a:rPr>
              <a:t>	Ja, allerdings darf nur eine der äußeren Klassen </a:t>
            </a:r>
            <a:r>
              <a:rPr lang="de-DE" altLang="de-DE" dirty="0" err="1">
                <a:latin typeface="Times New Roman" pitchFamily="16" charset="0"/>
              </a:rPr>
              <a:t>public</a:t>
            </a:r>
            <a:r>
              <a:rPr lang="de-DE" altLang="de-DE" dirty="0">
                <a:latin typeface="Times New Roman" pitchFamily="16" charset="0"/>
              </a:rPr>
              <a:t> sein.</a:t>
            </a:r>
          </a:p>
        </p:txBody>
      </p:sp>
      <p:sp>
        <p:nvSpPr>
          <p:cNvPr id="276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76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76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73EDF0B5-9BB6-4CB2-BA52-08B7825D5B88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27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60062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7BB2C5E9-B6DB-4150-A341-FD4DFCE5FA15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798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8675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  <p:sp>
        <p:nvSpPr>
          <p:cNvPr id="2867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2867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2867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00CDE434-D16A-4B6B-8172-E2A5D3D465A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29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06491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9699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>
                <a:latin typeface="Times New Roman" pitchFamily="16" charset="0"/>
              </a:rPr>
              <a:t>.. Hier ist die Impl-Datei</a:t>
            </a:r>
          </a:p>
        </p:txBody>
      </p:sp>
      <p:sp>
        <p:nvSpPr>
          <p:cNvPr id="2970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2970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2970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E089470E-67CB-43F4-B38A-2856E68821A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30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25926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0723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>
                <a:latin typeface="Times New Roman" pitchFamily="16" charset="0"/>
              </a:rPr>
              <a:t>#1. Trennung in Header-</a:t>
            </a:r>
            <a:r>
              <a:rPr lang="de-DE" altLang="de-DE" baseline="0">
                <a:latin typeface="Times New Roman" pitchFamily="16" charset="0"/>
              </a:rPr>
              <a:t> und Implementierungsdatei</a:t>
            </a:r>
            <a:br>
              <a:rPr lang="de-DE" altLang="de-DE">
                <a:latin typeface="Times New Roman" pitchFamily="16" charset="0"/>
              </a:rPr>
            </a:br>
            <a:endParaRPr lang="de-DE" altLang="de-DE">
              <a:latin typeface="Times New Roman" pitchFamily="16" charset="0"/>
            </a:endParaRPr>
          </a:p>
          <a:p>
            <a:r>
              <a:rPr lang="de-DE" altLang="de-DE">
                <a:latin typeface="Times New Roman" pitchFamily="16" charset="0"/>
              </a:rPr>
              <a:t>	</a:t>
            </a:r>
            <a:r>
              <a:rPr lang="de-DE" altLang="de-DE" b="1">
                <a:latin typeface="Times New Roman" pitchFamily="16" charset="0"/>
              </a:rPr>
              <a:t>Pro</a:t>
            </a:r>
            <a:r>
              <a:rPr lang="de-DE" altLang="de-DE">
                <a:latin typeface="Times New Roman" pitchFamily="16" charset="0"/>
              </a:rPr>
              <a:t>: Trennung von Interface und Implementierung. Bessere Übersichtlichkeit?</a:t>
            </a:r>
          </a:p>
          <a:p>
            <a:r>
              <a:rPr lang="de-DE" altLang="de-DE">
                <a:latin typeface="Times New Roman" pitchFamily="16" charset="0"/>
              </a:rPr>
              <a:t>	</a:t>
            </a:r>
            <a:r>
              <a:rPr lang="de-DE" altLang="de-DE" b="1">
                <a:latin typeface="Times New Roman" pitchFamily="16" charset="0"/>
              </a:rPr>
              <a:t>Contra</a:t>
            </a:r>
            <a:r>
              <a:rPr lang="de-DE" altLang="de-DE">
                <a:latin typeface="Times New Roman" pitchFamily="16" charset="0"/>
              </a:rPr>
              <a:t>: (Manchmal ist eine Implementierung im Header aus technischen Gründen notwendig. Bei Veränderungen an der .h-Datei müssen alle abhängigen Dateien neu kompiliert werden (wg. #</a:t>
            </a:r>
            <a:r>
              <a:rPr lang="de-DE" altLang="de-DE" err="1">
                <a:latin typeface="Times New Roman" pitchFamily="16" charset="0"/>
              </a:rPr>
              <a:t>include</a:t>
            </a:r>
            <a:r>
              <a:rPr lang="de-DE" altLang="de-DE">
                <a:latin typeface="Times New Roman" pitchFamily="16" charset="0"/>
              </a:rPr>
              <a:t>)) </a:t>
            </a:r>
            <a:r>
              <a:rPr lang="de-DE" altLang="de-DE">
                <a:latin typeface="Times New Roman" pitchFamily="16" charset="0"/>
                <a:sym typeface="Wingdings" panose="05000000000000000000" pitchFamily="2" charset="2"/>
              </a:rPr>
              <a:t> Das ist kein Gegenargument, da bei "gemischter"</a:t>
            </a:r>
            <a:r>
              <a:rPr lang="de-DE" altLang="de-DE" baseline="0">
                <a:latin typeface="Times New Roman" pitchFamily="16" charset="0"/>
                <a:sym typeface="Wingdings" panose="05000000000000000000" pitchFamily="2" charset="2"/>
              </a:rPr>
              <a:t> Implementierung sogar noch häufiger neu kompiliert werden müsste!</a:t>
            </a:r>
            <a:endParaRPr lang="de-DE" altLang="de-DE">
              <a:latin typeface="Times New Roman" pitchFamily="16" charset="0"/>
            </a:endParaRPr>
          </a:p>
        </p:txBody>
      </p:sp>
      <p:sp>
        <p:nvSpPr>
          <p:cNvPr id="30724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30725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30726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D2756FA0-E0E1-4328-AEE8-01CAFD59F30A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31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7681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dirty="0"/>
              <a:t>(</a:t>
            </a:r>
            <a:r>
              <a:rPr lang="de-DE" dirty="0" err="1"/>
              <a:t>vgl</a:t>
            </a:r>
            <a:r>
              <a:rPr lang="de-DE" dirty="0"/>
              <a:t> auch: https://en.wikibooks.org/wiki/C%2B%2B_Programming/Programming_Languages/Comparisons/Java )</a:t>
            </a:r>
          </a:p>
          <a:p>
            <a:pPr>
              <a:defRPr/>
            </a:pPr>
            <a:r>
              <a:rPr lang="de-DE" dirty="0"/>
              <a:t>Java: </a:t>
            </a:r>
          </a:p>
          <a:p>
            <a:pPr>
              <a:defRPr/>
            </a:pPr>
            <a:r>
              <a:rPr lang="de-DE" dirty="0"/>
              <a:t>+ plattformunabhängige Repräsentation</a:t>
            </a:r>
          </a:p>
          <a:p>
            <a:pPr>
              <a:defRPr/>
            </a:pPr>
            <a:r>
              <a:rPr lang="de-DE" dirty="0"/>
              <a:t>+ JVM fördert Entwicklung anderer Sprachen (Scala, Groovy, </a:t>
            </a:r>
            <a:r>
              <a:rPr lang="de-DE" dirty="0" err="1"/>
              <a:t>Clojure</a:t>
            </a:r>
            <a:r>
              <a:rPr lang="de-DE" dirty="0"/>
              <a:t>,...) -&gt; Wettbewerbsvorteil?</a:t>
            </a:r>
          </a:p>
          <a:p>
            <a:pPr>
              <a:defRPr/>
            </a:pPr>
            <a:endParaRPr lang="de-DE" dirty="0"/>
          </a:p>
          <a:p>
            <a:pPr marL="164901" indent="-164901">
              <a:buFontTx/>
              <a:buChar char="-"/>
              <a:defRPr/>
            </a:pPr>
            <a:r>
              <a:rPr lang="de-DE" dirty="0"/>
              <a:t>langsamer als C++ (???)  </a:t>
            </a:r>
          </a:p>
          <a:p>
            <a:pPr marL="164901" indent="-164901">
              <a:buFontTx/>
              <a:buChar char="-"/>
              <a:defRPr/>
            </a:pPr>
            <a:r>
              <a:rPr lang="de-DE" dirty="0"/>
              <a:t>nur dynamisches Linken  </a:t>
            </a:r>
          </a:p>
          <a:p>
            <a:pPr>
              <a:buFontTx/>
              <a:buNone/>
              <a:defRPr/>
            </a:pPr>
            <a:endParaRPr lang="de-DE" dirty="0"/>
          </a:p>
          <a:p>
            <a:pPr>
              <a:buFontTx/>
              <a:buNone/>
              <a:defRPr/>
            </a:pPr>
            <a:r>
              <a:rPr lang="de-DE" dirty="0"/>
              <a:t>C++  </a:t>
            </a:r>
          </a:p>
          <a:p>
            <a:pPr>
              <a:buFontTx/>
              <a:buNone/>
              <a:defRPr/>
            </a:pPr>
            <a:r>
              <a:rPr lang="de-DE" dirty="0"/>
              <a:t>+ statisches und dynamisches Linken  </a:t>
            </a:r>
          </a:p>
          <a:p>
            <a:pPr>
              <a:buFontTx/>
              <a:buNone/>
              <a:defRPr/>
            </a:pPr>
            <a:r>
              <a:rPr lang="de-DE" dirty="0"/>
              <a:t>+ Leistungsfähigkeit?  </a:t>
            </a:r>
          </a:p>
          <a:p>
            <a:pPr>
              <a:buFontTx/>
              <a:buNone/>
              <a:defRPr/>
            </a:pPr>
            <a:endParaRPr lang="de-DE" dirty="0"/>
          </a:p>
          <a:p>
            <a:pPr marL="164901" indent="-164901">
              <a:buFontTx/>
              <a:buChar char="-"/>
              <a:defRPr/>
            </a:pPr>
            <a:r>
              <a:rPr lang="de-DE" dirty="0"/>
              <a:t>steile Lernkurve (größerer Programmieraufwand, fehleranfälliger)  </a:t>
            </a:r>
          </a:p>
          <a:p>
            <a:pPr marL="164901" indent="-164901">
              <a:buFontTx/>
              <a:buChar char="-"/>
              <a:defRPr/>
            </a:pPr>
            <a:r>
              <a:rPr lang="de-DE" dirty="0"/>
              <a:t>wenige eingebaute Standarddatentypen, dafür aber STL etc.  +/- Pointer sind sehr mächtig</a:t>
            </a:r>
          </a:p>
          <a:p>
            <a:pPr marL="164901" indent="-164901">
              <a:buFontTx/>
              <a:buChar char="-"/>
              <a:defRPr/>
            </a:pPr>
            <a:endParaRPr lang="de-DE" dirty="0"/>
          </a:p>
          <a:p>
            <a:pPr>
              <a:defRPr/>
            </a:pPr>
            <a:endParaRPr lang="de-DE" dirty="0"/>
          </a:p>
        </p:txBody>
      </p:sp>
      <p:sp>
        <p:nvSpPr>
          <p:cNvPr id="3277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3277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3277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91C824C3-DC08-4DC6-AB47-FCF45186EE92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37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90352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Compact overviews: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/>
              <a:t>https://stackoverflow.com/questions/318398/why-does-c-compilation-take-so-long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/>
              <a:t>https://stackoverflow.com/questions/2095277/difference-bettwen-c-and-java-compilation-process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298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15826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Anders als bspw. in Ruby,</a:t>
            </a:r>
            <a:r>
              <a:rPr lang="en-US" baseline="0"/>
              <a:t> wo Klassen wieder geöffnet werden können ("Reopening", siehe bspw. http://juixe.com/techknow/index.php/2007/01/17/reopening-ruby-classes-2/)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02785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8913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26627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2662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9A557B9B-627D-4455-B6A5-D16F373E10AB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2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2662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30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785068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76803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13631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34097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1747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>
              <a:latin typeface="Times New Roman" pitchFamily="16" charset="0"/>
            </a:endParaRPr>
          </a:p>
          <a:p>
            <a:r>
              <a:rPr lang="de-DE" altLang="de-DE" dirty="0">
                <a:latin typeface="Times New Roman" pitchFamily="16" charset="0"/>
              </a:rPr>
              <a:t>#2 - Wie ist es möglich, dass man erfolgreich kompilieren aber nicht linken kann?</a:t>
            </a:r>
          </a:p>
          <a:p>
            <a:r>
              <a:rPr lang="de-DE" altLang="de-DE" baseline="0" dirty="0">
                <a:latin typeface="Times New Roman" pitchFamily="16" charset="0"/>
              </a:rPr>
              <a:t>	* Header eine Bibliothek sind vorhanden, aber die eigentlich Bibliothek fehlt</a:t>
            </a:r>
            <a:br>
              <a:rPr lang="de-DE" altLang="de-DE" baseline="0" dirty="0">
                <a:latin typeface="Times New Roman" pitchFamily="16" charset="0"/>
              </a:rPr>
            </a:br>
            <a:r>
              <a:rPr lang="de-DE" altLang="de-DE" baseline="0" dirty="0">
                <a:latin typeface="Times New Roman" pitchFamily="16" charset="0"/>
              </a:rPr>
              <a:t>	* Funktion im Header deklariert, aber es gibt keine </a:t>
            </a:r>
            <a:r>
              <a:rPr lang="de-DE" altLang="de-DE" baseline="0" dirty="0" err="1">
                <a:latin typeface="Times New Roman" pitchFamily="16" charset="0"/>
              </a:rPr>
              <a:t>cpp</a:t>
            </a:r>
            <a:r>
              <a:rPr lang="de-DE" altLang="de-DE" baseline="0" dirty="0">
                <a:latin typeface="Times New Roman" pitchFamily="16" charset="0"/>
              </a:rPr>
              <a:t>-/o-Datei, die eine Implementierung liefert</a:t>
            </a:r>
            <a:br>
              <a:rPr lang="de-DE" altLang="de-DE" baseline="0" dirty="0">
                <a:latin typeface="Times New Roman" pitchFamily="16" charset="0"/>
              </a:rPr>
            </a:br>
            <a:r>
              <a:rPr lang="de-DE" altLang="de-DE" baseline="0" dirty="0">
                <a:latin typeface="Times New Roman" pitchFamily="16" charset="0"/>
              </a:rPr>
              <a:t>	* Es gibt mehr als eine Implementierung derselben Funktion (</a:t>
            </a:r>
            <a:r>
              <a:rPr lang="de-DE" altLang="de-DE" baseline="0" dirty="0" err="1">
                <a:latin typeface="Times New Roman" pitchFamily="16" charset="0"/>
              </a:rPr>
              <a:t>One</a:t>
            </a:r>
            <a:r>
              <a:rPr lang="de-DE" altLang="de-DE" baseline="0" dirty="0">
                <a:latin typeface="Times New Roman" pitchFamily="16" charset="0"/>
              </a:rPr>
              <a:t> Definition Rule verletzt, https://en.wikipedia.org/wiki/One_Definition_Rule)</a:t>
            </a:r>
            <a:br>
              <a:rPr lang="de-DE" altLang="de-DE" baseline="0" dirty="0">
                <a:latin typeface="Times New Roman" pitchFamily="16" charset="0"/>
              </a:rPr>
            </a:br>
            <a:endParaRPr lang="de-DE" altLang="de-DE" dirty="0">
              <a:latin typeface="Times New Roman" pitchFamily="16" charset="0"/>
            </a:endParaRPr>
          </a:p>
          <a:p>
            <a:r>
              <a:rPr lang="de-DE" altLang="de-DE" dirty="0">
                <a:latin typeface="Times New Roman" pitchFamily="16" charset="0"/>
              </a:rPr>
              <a:t>#3 - Ist der Präprozessor wirklich "böse"?  Wieso?  Ist dies bei allen Sprachen der Fall?</a:t>
            </a:r>
          </a:p>
          <a:p>
            <a:r>
              <a:rPr lang="de-DE" altLang="de-DE" dirty="0">
                <a:latin typeface="Times New Roman" pitchFamily="16" charset="0"/>
              </a:rPr>
              <a:t>	Präprozessor = Codegenerator.</a:t>
            </a:r>
          </a:p>
          <a:p>
            <a:r>
              <a:rPr lang="de-DE" altLang="de-DE" dirty="0">
                <a:latin typeface="Times New Roman" pitchFamily="16" charset="0"/>
              </a:rPr>
              <a:t>	Gängiges Problem: Automatische Prozesse können sehr komplex werden und sind schwer zu debuggen (interagierende Regeln…)</a:t>
            </a:r>
          </a:p>
          <a:p>
            <a:endParaRPr lang="de-DE" altLang="de-DE" dirty="0">
              <a:latin typeface="Times New Roman" pitchFamily="16" charset="0"/>
            </a:endParaRPr>
          </a:p>
          <a:p>
            <a:r>
              <a:rPr lang="de-DE" altLang="de-DE" dirty="0">
                <a:latin typeface="Times New Roman" pitchFamily="16" charset="0"/>
              </a:rPr>
              <a:t>	Andere Sprachen: </a:t>
            </a:r>
          </a:p>
          <a:p>
            <a:r>
              <a:rPr lang="de-DE" altLang="de-DE" dirty="0">
                <a:latin typeface="Times New Roman" pitchFamily="16" charset="0"/>
              </a:rPr>
              <a:t>	- </a:t>
            </a:r>
            <a:r>
              <a:rPr lang="de-DE" altLang="de-DE" dirty="0" err="1">
                <a:latin typeface="Times New Roman" pitchFamily="16" charset="0"/>
              </a:rPr>
              <a:t>LaTeX</a:t>
            </a:r>
            <a:r>
              <a:rPr lang="de-DE" altLang="de-DE" dirty="0">
                <a:latin typeface="Times New Roman" pitchFamily="16" charset="0"/>
              </a:rPr>
              <a:t>: OK (eigene Makros</a:t>
            </a:r>
            <a:r>
              <a:rPr lang="de-DE" altLang="de-DE" baseline="0" dirty="0">
                <a:latin typeface="Times New Roman" pitchFamily="16" charset="0"/>
              </a:rPr>
              <a:t> in TeX/</a:t>
            </a:r>
            <a:r>
              <a:rPr lang="de-DE" altLang="de-DE" baseline="0" dirty="0" err="1">
                <a:latin typeface="Times New Roman" pitchFamily="16" charset="0"/>
              </a:rPr>
              <a:t>LaTeX</a:t>
            </a:r>
            <a:r>
              <a:rPr lang="de-DE" altLang="de-DE" baseline="0" dirty="0">
                <a:latin typeface="Times New Roman" pitchFamily="16" charset="0"/>
              </a:rPr>
              <a:t>: oft schwer zu debuggen)</a:t>
            </a:r>
          </a:p>
          <a:p>
            <a:r>
              <a:rPr lang="de-DE" altLang="de-DE" baseline="0" dirty="0">
                <a:latin typeface="Times New Roman" pitchFamily="16" charset="0"/>
              </a:rPr>
              <a:t>	- PHP </a:t>
            </a:r>
            <a:r>
              <a:rPr lang="de-DE" altLang="de-DE" b="1" baseline="0" dirty="0">
                <a:latin typeface="Times New Roman" pitchFamily="16" charset="0"/>
              </a:rPr>
              <a:t>ist</a:t>
            </a:r>
            <a:r>
              <a:rPr lang="de-DE" altLang="de-DE" b="0" baseline="0" dirty="0">
                <a:latin typeface="Times New Roman" pitchFamily="16" charset="0"/>
              </a:rPr>
              <a:t> ein Präprozessor.</a:t>
            </a:r>
          </a:p>
          <a:p>
            <a:r>
              <a:rPr lang="de-DE" altLang="de-DE" b="0" baseline="0" dirty="0">
                <a:latin typeface="Times New Roman" pitchFamily="16" charset="0"/>
              </a:rPr>
              <a:t> 	- C+</a:t>
            </a:r>
          </a:p>
          <a:p>
            <a:r>
              <a:rPr lang="de-DE" altLang="de-DE" b="0" baseline="0" dirty="0">
                <a:latin typeface="Times New Roman" pitchFamily="16" charset="0"/>
              </a:rPr>
              <a:t>	- </a:t>
            </a:r>
            <a:r>
              <a:rPr lang="de-DE" altLang="de-DE" b="0" baseline="0" dirty="0" err="1">
                <a:latin typeface="Times New Roman" pitchFamily="16" charset="0"/>
              </a:rPr>
              <a:t>VB.Net</a:t>
            </a:r>
            <a:endParaRPr lang="de-DE" altLang="de-DE" b="0" baseline="0" dirty="0">
              <a:latin typeface="Times New Roman" pitchFamily="16" charset="0"/>
            </a:endParaRPr>
          </a:p>
          <a:p>
            <a:endParaRPr lang="de-DE" altLang="de-DE" b="0" baseline="0" dirty="0">
              <a:latin typeface="Times New Roman" pitchFamily="16" charset="0"/>
            </a:endParaRPr>
          </a:p>
          <a:p>
            <a:r>
              <a:rPr lang="de-DE" altLang="de-DE" b="0" baseline="0" dirty="0">
                <a:latin typeface="Times New Roman" pitchFamily="16" charset="0"/>
              </a:rPr>
              <a:t>#4 – Änderungen im Header</a:t>
            </a:r>
          </a:p>
          <a:p>
            <a:pPr marL="164901" indent="-164901">
              <a:buFontTx/>
              <a:buChar char="-"/>
            </a:pPr>
            <a:r>
              <a:rPr lang="en-US" b="1" baseline="0" dirty="0" err="1">
                <a:sym typeface="Wingdings" panose="05000000000000000000" pitchFamily="2" charset="2"/>
              </a:rPr>
              <a:t>Implementierungen</a:t>
            </a:r>
            <a:r>
              <a:rPr lang="en-US" b="1" baseline="0" dirty="0">
                <a:sym typeface="Wingdings" panose="05000000000000000000" pitchFamily="2" charset="2"/>
              </a:rPr>
              <a:t> </a:t>
            </a:r>
            <a:r>
              <a:rPr lang="en-US" b="1" baseline="0" dirty="0" err="1">
                <a:sym typeface="Wingdings" panose="05000000000000000000" pitchFamily="2" charset="2"/>
              </a:rPr>
              <a:t>im</a:t>
            </a:r>
            <a:r>
              <a:rPr lang="en-US" b="1" baseline="0" dirty="0">
                <a:sym typeface="Wingdings" panose="05000000000000000000" pitchFamily="2" charset="2"/>
              </a:rPr>
              <a:t> Header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sind</a:t>
            </a:r>
            <a:r>
              <a:rPr lang="en-US" baseline="0" dirty="0">
                <a:sym typeface="Wingdings" panose="05000000000000000000" pitchFamily="2" charset="2"/>
              </a:rPr>
              <a:t> OK, </a:t>
            </a:r>
            <a:r>
              <a:rPr lang="en-US" baseline="0" dirty="0" err="1">
                <a:sym typeface="Wingdings" panose="05000000000000000000" pitchFamily="2" charset="2"/>
              </a:rPr>
              <a:t>wenn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sie</a:t>
            </a:r>
            <a:r>
              <a:rPr lang="en-US" baseline="0" dirty="0">
                <a:sym typeface="Wingdings" panose="05000000000000000000" pitchFamily="2" charset="2"/>
              </a:rPr>
              <a:t> "</a:t>
            </a:r>
            <a:r>
              <a:rPr lang="en-US" baseline="0" dirty="0" err="1">
                <a:sym typeface="Wingdings" panose="05000000000000000000" pitchFamily="2" charset="2"/>
              </a:rPr>
              <a:t>klein</a:t>
            </a:r>
            <a:r>
              <a:rPr lang="en-US" baseline="0" dirty="0">
                <a:sym typeface="Wingdings" panose="05000000000000000000" pitchFamily="2" charset="2"/>
              </a:rPr>
              <a:t>" </a:t>
            </a:r>
            <a:r>
              <a:rPr lang="en-US" baseline="0" dirty="0" err="1">
                <a:sym typeface="Wingdings" panose="05000000000000000000" pitchFamily="2" charset="2"/>
              </a:rPr>
              <a:t>sind</a:t>
            </a:r>
            <a:r>
              <a:rPr lang="en-US" baseline="0" dirty="0">
                <a:sym typeface="Wingdings" panose="05000000000000000000" pitchFamily="2" charset="2"/>
              </a:rPr>
              <a:t> und </a:t>
            </a:r>
            <a:r>
              <a:rPr lang="en-US" baseline="0" dirty="0" err="1">
                <a:sym typeface="Wingdings" panose="05000000000000000000" pitchFamily="2" charset="2"/>
              </a:rPr>
              <a:t>sich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nicht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häufig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ändern</a:t>
            </a:r>
            <a:endParaRPr lang="en-US" baseline="0" dirty="0">
              <a:sym typeface="Wingdings" panose="05000000000000000000" pitchFamily="2" charset="2"/>
            </a:endParaRPr>
          </a:p>
          <a:p>
            <a:pPr marL="164901" indent="-164901">
              <a:buFontTx/>
              <a:buChar char="-"/>
            </a:pPr>
            <a:r>
              <a:rPr lang="en-US" b="1" baseline="0" dirty="0">
                <a:sym typeface="Wingdings" panose="05000000000000000000" pitchFamily="2" charset="2"/>
              </a:rPr>
              <a:t>Problem </a:t>
            </a:r>
            <a:r>
              <a:rPr lang="en-US" b="1" baseline="0" dirty="0" err="1">
                <a:sym typeface="Wingdings" panose="05000000000000000000" pitchFamily="2" charset="2"/>
              </a:rPr>
              <a:t>bei</a:t>
            </a:r>
            <a:r>
              <a:rPr lang="en-US" b="1" baseline="0" dirty="0">
                <a:sym typeface="Wingdings" panose="05000000000000000000" pitchFamily="2" charset="2"/>
              </a:rPr>
              <a:t> </a:t>
            </a:r>
            <a:r>
              <a:rPr lang="en-US" b="1" baseline="0" dirty="0" err="1">
                <a:sym typeface="Wingdings" panose="05000000000000000000" pitchFamily="2" charset="2"/>
              </a:rPr>
              <a:t>Änderungen</a:t>
            </a:r>
            <a:r>
              <a:rPr lang="en-US" b="1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im</a:t>
            </a:r>
            <a:r>
              <a:rPr lang="en-US" baseline="0" dirty="0">
                <a:sym typeface="Wingdings" panose="05000000000000000000" pitchFamily="2" charset="2"/>
              </a:rPr>
              <a:t> Header: </a:t>
            </a:r>
            <a:r>
              <a:rPr lang="en-US" baseline="0" dirty="0" err="1">
                <a:sym typeface="Wingdings" panose="05000000000000000000" pitchFamily="2" charset="2"/>
              </a:rPr>
              <a:t>Alle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abhängigen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Impl-Dateien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müssen</a:t>
            </a:r>
            <a:r>
              <a:rPr lang="en-US" baseline="0" dirty="0">
                <a:sym typeface="Wingdings" panose="05000000000000000000" pitchFamily="2" charset="2"/>
              </a:rPr>
              <a:t> neu </a:t>
            </a:r>
            <a:r>
              <a:rPr lang="en-US" baseline="0" dirty="0" err="1">
                <a:sym typeface="Wingdings" panose="05000000000000000000" pitchFamily="2" charset="2"/>
              </a:rPr>
              <a:t>kompiliert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werden</a:t>
            </a:r>
            <a:r>
              <a:rPr lang="en-US" baseline="0" dirty="0">
                <a:sym typeface="Wingdings" panose="05000000000000000000" pitchFamily="2" charset="2"/>
              </a:rPr>
              <a:t>.</a:t>
            </a:r>
          </a:p>
          <a:p>
            <a:endParaRPr lang="en-US" baseline="0" dirty="0">
              <a:sym typeface="Wingdings" panose="05000000000000000000" pitchFamily="2" charset="2"/>
            </a:endParaRPr>
          </a:p>
          <a:p>
            <a:r>
              <a:rPr lang="en-US" baseline="0" dirty="0">
                <a:sym typeface="Wingdings" panose="05000000000000000000" pitchFamily="2" charset="2"/>
              </a:rPr>
              <a:t>#5 – </a:t>
            </a:r>
            <a:r>
              <a:rPr lang="en-US" baseline="0" dirty="0" err="1">
                <a:sym typeface="Wingdings" panose="05000000000000000000" pitchFamily="2" charset="2"/>
              </a:rPr>
              <a:t>Doku</a:t>
            </a:r>
            <a:r>
              <a:rPr lang="en-US" baseline="0" dirty="0">
                <a:sym typeface="Wingdings" panose="05000000000000000000" pitchFamily="2" charset="2"/>
              </a:rPr>
              <a:t> wo?</a:t>
            </a:r>
          </a:p>
          <a:p>
            <a:pPr marL="164901" indent="-164901">
              <a:buFontTx/>
              <a:buChar char="-"/>
            </a:pPr>
            <a:r>
              <a:rPr lang="en-US" baseline="0" dirty="0">
                <a:sym typeface="Wingdings" panose="05000000000000000000" pitchFamily="2" charset="2"/>
              </a:rPr>
              <a:t>Das </a:t>
            </a:r>
            <a:r>
              <a:rPr lang="en-US" baseline="0" dirty="0" err="1">
                <a:sym typeface="Wingdings" panose="05000000000000000000" pitchFamily="2" charset="2"/>
              </a:rPr>
              <a:t>ist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keine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nebensächlich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Frage</a:t>
            </a:r>
            <a:r>
              <a:rPr lang="en-US" baseline="0" dirty="0">
                <a:sym typeface="Wingdings" panose="05000000000000000000" pitchFamily="2" charset="2"/>
              </a:rPr>
              <a:t>.</a:t>
            </a:r>
          </a:p>
          <a:p>
            <a:pPr marL="164901" indent="-164901">
              <a:buFontTx/>
              <a:buChar char="-"/>
            </a:pPr>
            <a:r>
              <a:rPr lang="en-US" b="1" baseline="0" dirty="0">
                <a:sym typeface="Wingdings" panose="05000000000000000000" pitchFamily="2" charset="2"/>
              </a:rPr>
              <a:t>Pro Header</a:t>
            </a:r>
            <a:r>
              <a:rPr lang="en-US" b="0" baseline="0" dirty="0">
                <a:sym typeface="Wingdings" panose="05000000000000000000" pitchFamily="2" charset="2"/>
              </a:rPr>
              <a:t>: Das </a:t>
            </a:r>
            <a:r>
              <a:rPr lang="en-US" b="0" baseline="0" dirty="0" err="1">
                <a:sym typeface="Wingdings" panose="05000000000000000000" pitchFamily="2" charset="2"/>
              </a:rPr>
              <a:t>ist</a:t>
            </a:r>
            <a:r>
              <a:rPr lang="en-US" b="0" baseline="0" dirty="0">
                <a:sym typeface="Wingdings" panose="05000000000000000000" pitchFamily="2" charset="2"/>
              </a:rPr>
              <a:t> das, was man </a:t>
            </a:r>
            <a:r>
              <a:rPr lang="en-US" b="0" baseline="0" dirty="0" err="1">
                <a:sym typeface="Wingdings" panose="05000000000000000000" pitchFamily="2" charset="2"/>
              </a:rPr>
              <a:t>seinen</a:t>
            </a:r>
            <a:r>
              <a:rPr lang="en-US" b="0" baseline="0" dirty="0">
                <a:sym typeface="Wingdings" panose="05000000000000000000" pitchFamily="2" charset="2"/>
              </a:rPr>
              <a:t> "</a:t>
            </a:r>
            <a:r>
              <a:rPr lang="en-US" b="0" baseline="0" dirty="0" err="1">
                <a:sym typeface="Wingdings" panose="05000000000000000000" pitchFamily="2" charset="2"/>
              </a:rPr>
              <a:t>Kunden</a:t>
            </a:r>
            <a:r>
              <a:rPr lang="en-US" b="0" baseline="0" dirty="0">
                <a:sym typeface="Wingdings" panose="05000000000000000000" pitchFamily="2" charset="2"/>
              </a:rPr>
              <a:t>" an die Hand </a:t>
            </a:r>
            <a:r>
              <a:rPr lang="en-US" b="0" baseline="0" dirty="0" err="1">
                <a:sym typeface="Wingdings" panose="05000000000000000000" pitchFamily="2" charset="2"/>
              </a:rPr>
              <a:t>gibt</a:t>
            </a:r>
            <a:r>
              <a:rPr lang="en-US" b="0" baseline="0" dirty="0">
                <a:sym typeface="Wingdings" panose="05000000000000000000" pitchFamily="2" charset="2"/>
              </a:rPr>
              <a:t>, </a:t>
            </a:r>
            <a:r>
              <a:rPr lang="en-US" b="0" baseline="0" dirty="0" err="1">
                <a:sym typeface="Wingdings" panose="05000000000000000000" pitchFamily="2" charset="2"/>
              </a:rPr>
              <a:t>daher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sollte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dort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auch</a:t>
            </a:r>
            <a:r>
              <a:rPr lang="en-US" b="0" baseline="0" dirty="0">
                <a:sym typeface="Wingdings" panose="05000000000000000000" pitchFamily="2" charset="2"/>
              </a:rPr>
              <a:t> die </a:t>
            </a:r>
            <a:r>
              <a:rPr lang="en-US" b="0" baseline="0" dirty="0" err="1">
                <a:sym typeface="Wingdings" panose="05000000000000000000" pitchFamily="2" charset="2"/>
              </a:rPr>
              <a:t>Doku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stehen</a:t>
            </a:r>
            <a:endParaRPr lang="en-US" b="0" baseline="0" dirty="0">
              <a:sym typeface="Wingdings" panose="05000000000000000000" pitchFamily="2" charset="2"/>
            </a:endParaRPr>
          </a:p>
          <a:p>
            <a:pPr marL="164901" indent="-164901">
              <a:buFontTx/>
              <a:buChar char="-"/>
            </a:pPr>
            <a:r>
              <a:rPr lang="en-US" b="1" baseline="0" dirty="0">
                <a:sym typeface="Wingdings" panose="05000000000000000000" pitchFamily="2" charset="2"/>
              </a:rPr>
              <a:t>Pro </a:t>
            </a:r>
            <a:r>
              <a:rPr lang="en-US" b="1" baseline="0" dirty="0" err="1">
                <a:sym typeface="Wingdings" panose="05000000000000000000" pitchFamily="2" charset="2"/>
              </a:rPr>
              <a:t>cpp</a:t>
            </a:r>
            <a:r>
              <a:rPr lang="en-US" b="0" baseline="0" dirty="0">
                <a:sym typeface="Wingdings" panose="05000000000000000000" pitchFamily="2" charset="2"/>
              </a:rPr>
              <a:t>: </a:t>
            </a:r>
            <a:r>
              <a:rPr lang="en-US" b="0" baseline="0" dirty="0" err="1">
                <a:sym typeface="Wingdings" panose="05000000000000000000" pitchFamily="2" charset="2"/>
              </a:rPr>
              <a:t>Wenn</a:t>
            </a:r>
            <a:r>
              <a:rPr lang="en-US" b="0" baseline="0" dirty="0">
                <a:sym typeface="Wingdings" panose="05000000000000000000" pitchFamily="2" charset="2"/>
              </a:rPr>
              <a:t> die </a:t>
            </a:r>
            <a:r>
              <a:rPr lang="en-US" b="0" baseline="0" dirty="0" err="1">
                <a:sym typeface="Wingdings" panose="05000000000000000000" pitchFamily="2" charset="2"/>
              </a:rPr>
              <a:t>Dokumentation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im</a:t>
            </a:r>
            <a:r>
              <a:rPr lang="en-US" b="0" baseline="0" dirty="0">
                <a:sym typeface="Wingdings" panose="05000000000000000000" pitchFamily="2" charset="2"/>
              </a:rPr>
              <a:t> Header </a:t>
            </a:r>
            <a:r>
              <a:rPr lang="en-US" b="0" baseline="0" dirty="0" err="1">
                <a:sym typeface="Wingdings" panose="05000000000000000000" pitchFamily="2" charset="2"/>
              </a:rPr>
              <a:t>verändert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wird</a:t>
            </a:r>
            <a:r>
              <a:rPr lang="en-US" b="0" baseline="0" dirty="0">
                <a:sym typeface="Wingdings" panose="05000000000000000000" pitchFamily="2" charset="2"/>
              </a:rPr>
              <a:t>, </a:t>
            </a:r>
            <a:r>
              <a:rPr lang="en-US" b="0" baseline="0" dirty="0" err="1">
                <a:sym typeface="Wingdings" panose="05000000000000000000" pitchFamily="2" charset="2"/>
              </a:rPr>
              <a:t>müssen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alle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abhängigen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cpp-Dateien</a:t>
            </a:r>
            <a:r>
              <a:rPr lang="en-US" b="0" baseline="0" dirty="0">
                <a:sym typeface="Wingdings" panose="05000000000000000000" pitchFamily="2" charset="2"/>
              </a:rPr>
              <a:t> neu </a:t>
            </a:r>
            <a:r>
              <a:rPr lang="en-US" b="0" baseline="0" dirty="0" err="1">
                <a:sym typeface="Wingdings" panose="05000000000000000000" pitchFamily="2" charset="2"/>
              </a:rPr>
              <a:t>kompiliert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werden</a:t>
            </a:r>
            <a:r>
              <a:rPr lang="en-US" b="0" baseline="0" dirty="0">
                <a:sym typeface="Wingdings" panose="05000000000000000000" pitchFamily="2" charset="2"/>
              </a:rPr>
              <a:t>.</a:t>
            </a:r>
            <a:endParaRPr lang="en-US" b="1" baseline="0" dirty="0">
              <a:sym typeface="Wingdings" panose="05000000000000000000" pitchFamily="2" charset="2"/>
            </a:endParaRPr>
          </a:p>
          <a:p>
            <a:endParaRPr lang="de-DE" altLang="de-DE" b="0" baseline="0" dirty="0">
              <a:latin typeface="Times New Roman" pitchFamily="16" charset="0"/>
            </a:endParaRPr>
          </a:p>
        </p:txBody>
      </p:sp>
      <p:sp>
        <p:nvSpPr>
          <p:cNvPr id="31748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31749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31750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EA7D0547-DD5F-4A16-BEA9-EDF4044CD78A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48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25178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73009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Add 2018-07-23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28344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err="1"/>
              <a:t>Odeint</a:t>
            </a:r>
            <a:r>
              <a:rPr lang="en-US" b="0"/>
              <a:t>: library for solving initial-value</a:t>
            </a:r>
            <a:r>
              <a:rPr lang="en-US" b="0" baseline="0"/>
              <a:t> problems</a:t>
            </a:r>
            <a:endParaRPr lang="en-US" b="1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08473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21301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48131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4813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0284BB74-79FC-4FF6-8691-4F5FB9E72077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66</a:t>
            </a:fld>
            <a:endParaRPr lang="en-US" altLang="de-DE" sz="1100">
              <a:latin typeface="Stafford" pitchFamily="2" charset="0"/>
            </a:endParaRPr>
          </a:p>
        </p:txBody>
      </p:sp>
      <p:sp>
        <p:nvSpPr>
          <p:cNvPr id="4813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4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120386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objdump</a:t>
            </a:r>
            <a:r>
              <a:rPr lang="de-DE" baseline="0"/>
              <a:t> -a main.exe # For listing segment boundaries</a:t>
            </a:r>
          </a:p>
          <a:p>
            <a:r>
              <a:rPr lang="de-DE"/>
              <a:t>nm main.exe # For listing symbols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5914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18435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1843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42ED7F9D-B96B-434C-9850-0EF7686EFFF5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3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1843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8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676524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0179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164901" indent="-164901">
              <a:buFontTx/>
              <a:buChar char="-"/>
            </a:pPr>
            <a:r>
              <a:rPr lang="de-DE" altLang="de-DE">
                <a:latin typeface="Times New Roman" pitchFamily="16" charset="0"/>
              </a:rPr>
              <a:t>Stack existiert nur über Funktionsaufruf hinweg -&gt; Kommunikation über Kopieroperationen</a:t>
            </a:r>
          </a:p>
          <a:p>
            <a:pPr marL="164901" indent="-164901">
              <a:buFontTx/>
              <a:buChar char="-"/>
            </a:pPr>
            <a:r>
              <a:rPr lang="de-DE" altLang="de-DE">
                <a:latin typeface="Times New Roman" pitchFamily="16" charset="0"/>
              </a:rPr>
              <a:t>Heap hält Daten beliebig lange</a:t>
            </a:r>
          </a:p>
          <a:p>
            <a:pPr marL="164901" indent="-164901">
              <a:buFontTx/>
              <a:buChar char="-"/>
            </a:pPr>
            <a:r>
              <a:rPr lang="de-DE" altLang="de-DE">
                <a:latin typeface="Times New Roman" pitchFamily="16" charset="0"/>
              </a:rPr>
              <a:t>Heap</a:t>
            </a:r>
            <a:r>
              <a:rPr lang="de-DE" altLang="de-DE" baseline="0">
                <a:latin typeface="Times New Roman" pitchFamily="16" charset="0"/>
              </a:rPr>
              <a:t> ist beliebig groß</a:t>
            </a:r>
            <a:endParaRPr lang="de-DE" altLang="de-DE">
              <a:latin typeface="Times New Roman" pitchFamily="16" charset="0"/>
            </a:endParaRPr>
          </a:p>
        </p:txBody>
      </p:sp>
      <p:sp>
        <p:nvSpPr>
          <p:cNvPr id="5018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018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018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A8A3AABE-3158-4F65-BD95-DCE704E1944E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71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690515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1203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>
                <a:latin typeface="Times New Roman" pitchFamily="16" charset="0"/>
              </a:rPr>
              <a:t>Default-Initialisierung ist bei </a:t>
            </a:r>
            <a:r>
              <a:rPr lang="de-DE" altLang="de-DE" err="1">
                <a:latin typeface="Times New Roman" pitchFamily="16" charset="0"/>
              </a:rPr>
              <a:t>gcc</a:t>
            </a:r>
            <a:r>
              <a:rPr lang="de-DE" altLang="de-DE">
                <a:latin typeface="Times New Roman" pitchFamily="16" charset="0"/>
              </a:rPr>
              <a:t> netterweise 0 und gibt die Warnung "uninitialized"</a:t>
            </a:r>
          </a:p>
        </p:txBody>
      </p:sp>
      <p:sp>
        <p:nvSpPr>
          <p:cNvPr id="51204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51205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51206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8304641D-A7D4-4A77-9566-83B8A02670F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74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627499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12213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36462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2227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164901" indent="-164901">
              <a:buFontTx/>
              <a:buChar char="-"/>
            </a:pPr>
            <a:r>
              <a:rPr lang="de-DE" altLang="de-DE">
                <a:latin typeface="Times New Roman" pitchFamily="16" charset="0"/>
              </a:rPr>
              <a:t>Vereinfacht die Übergabe an Funktionen</a:t>
            </a:r>
          </a:p>
          <a:p>
            <a:pPr marL="164901" indent="-164901">
              <a:buFontTx/>
              <a:buChar char="-"/>
            </a:pPr>
            <a:r>
              <a:rPr lang="de-DE" altLang="de-DE">
                <a:latin typeface="Times New Roman" pitchFamily="16" charset="0"/>
              </a:rPr>
              <a:t>Speicherplatzreduktion</a:t>
            </a:r>
          </a:p>
          <a:p>
            <a:pPr marL="164901" indent="-164901">
              <a:buFontTx/>
              <a:buChar char="-"/>
            </a:pPr>
            <a:r>
              <a:rPr lang="de-DE" altLang="de-DE">
                <a:latin typeface="Times New Roman" pitchFamily="16" charset="0"/>
              </a:rPr>
              <a:t>In Java: Übergabe per Reference</a:t>
            </a:r>
          </a:p>
        </p:txBody>
      </p:sp>
      <p:sp>
        <p:nvSpPr>
          <p:cNvPr id="52228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2229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2230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9F8A5734-C84D-4F57-B3B3-603B6A69C1B6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80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248723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Wann benötigt eine Referenz</a:t>
            </a:r>
            <a:r>
              <a:rPr lang="en-US" baseline="0"/>
              <a:t> Speicher?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aseline="0"/>
              <a:t>Als Funktionsparameter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aseline="0"/>
              <a:t>Als Klassenmember</a:t>
            </a:r>
          </a:p>
          <a:p>
            <a:r>
              <a:rPr lang="en-US" baseline="0"/>
              <a:t>(Siehe: https://stackoverflow.com/a/38310081 )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69507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432101">
              <a:defRPr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66669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60909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325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164901" indent="-164901">
              <a:buFontTx/>
              <a:buChar char="-"/>
            </a:pPr>
            <a:r>
              <a:rPr lang="de-DE" altLang="de-DE">
                <a:latin typeface="Times New Roman" pitchFamily="16" charset="0"/>
              </a:rPr>
              <a:t>Vermeidet</a:t>
            </a:r>
            <a:r>
              <a:rPr lang="de-DE" altLang="de-DE" baseline="0">
                <a:latin typeface="Times New Roman" pitchFamily="16" charset="0"/>
              </a:rPr>
              <a:t> Programmierfehler (Überschreiben von Funktionsparametern…)</a:t>
            </a:r>
          </a:p>
          <a:p>
            <a:pPr marL="164901" indent="-164901">
              <a:buFontTx/>
              <a:buChar char="-"/>
            </a:pPr>
            <a:r>
              <a:rPr lang="de-DE" altLang="de-DE">
                <a:latin typeface="Times New Roman" pitchFamily="16" charset="0"/>
              </a:rPr>
              <a:t>Macht</a:t>
            </a:r>
            <a:r>
              <a:rPr lang="de-DE" altLang="de-DE" baseline="0">
                <a:latin typeface="Times New Roman" pitchFamily="16" charset="0"/>
              </a:rPr>
              <a:t> Absicht des Programmierers klar -&gt; Dokumentation</a:t>
            </a:r>
          </a:p>
          <a:p>
            <a:pPr marL="164901" indent="-164901">
              <a:buFontTx/>
              <a:buChar char="-"/>
            </a:pPr>
            <a:r>
              <a:rPr lang="de-DE" altLang="de-DE" baseline="0">
                <a:latin typeface="Times New Roman" pitchFamily="16" charset="0"/>
              </a:rPr>
              <a:t>Kann ich einer bestimmten Funktion gefahrlos mein Objekt übergeben und weiß, dass es nicht verändert wird?</a:t>
            </a:r>
          </a:p>
          <a:p>
            <a:pPr marL="164901" indent="-164901">
              <a:buFontTx/>
              <a:buChar char="-"/>
            </a:pPr>
            <a:endParaRPr lang="de-DE" altLang="de-DE" baseline="0">
              <a:latin typeface="Times New Roman" pitchFamily="16" charset="0"/>
            </a:endParaRPr>
          </a:p>
          <a:p>
            <a:pPr marL="164901" indent="-164901">
              <a:buFontTx/>
              <a:buChar char="-"/>
            </a:pPr>
            <a:r>
              <a:rPr lang="de-DE" altLang="de-DE" b="1" baseline="0">
                <a:latin typeface="Times New Roman" pitchFamily="16" charset="0"/>
              </a:rPr>
              <a:t>Java</a:t>
            </a:r>
            <a:br>
              <a:rPr lang="de-DE" altLang="de-DE" b="1" baseline="0">
                <a:latin typeface="Times New Roman" pitchFamily="16" charset="0"/>
              </a:rPr>
            </a:br>
            <a:r>
              <a:rPr lang="de-DE" altLang="de-DE" b="1" baseline="0">
                <a:latin typeface="Times New Roman" pitchFamily="16" charset="0"/>
              </a:rPr>
              <a:t>    </a:t>
            </a:r>
            <a:r>
              <a:rPr lang="de-DE" altLang="de-DE" b="0" baseline="0">
                <a:latin typeface="Times New Roman" pitchFamily="16" charset="0"/>
              </a:rPr>
              <a:t>Keine neue </a:t>
            </a:r>
            <a:r>
              <a:rPr lang="de-DE" altLang="de-DE" b="1" baseline="0">
                <a:latin typeface="Times New Roman" pitchFamily="16" charset="0"/>
              </a:rPr>
              <a:t>Zuweisung</a:t>
            </a:r>
            <a:r>
              <a:rPr lang="de-DE" altLang="de-DE" b="0" baseline="0">
                <a:latin typeface="Times New Roman" pitchFamily="16" charset="0"/>
              </a:rPr>
              <a:t> möglich, Manipulationen am </a:t>
            </a:r>
            <a:r>
              <a:rPr lang="de-DE" altLang="de-DE" b="1" baseline="0">
                <a:latin typeface="Times New Roman" pitchFamily="16" charset="0"/>
              </a:rPr>
              <a:t>Zustand</a:t>
            </a:r>
            <a:r>
              <a:rPr lang="de-DE" altLang="de-DE" b="0" baseline="0">
                <a:latin typeface="Times New Roman" pitchFamily="16" charset="0"/>
              </a:rPr>
              <a:t> sind </a:t>
            </a:r>
            <a:r>
              <a:rPr lang="de-DE" altLang="de-DE" b="1" baseline="0">
                <a:latin typeface="Times New Roman" pitchFamily="16" charset="0"/>
              </a:rPr>
              <a:t>möglich</a:t>
            </a:r>
            <a:r>
              <a:rPr lang="de-DE" altLang="de-DE" b="0" baseline="0">
                <a:latin typeface="Times New Roman" pitchFamily="16" charset="0"/>
              </a:rPr>
              <a:t>.    </a:t>
            </a:r>
            <a:endParaRPr lang="de-DE" altLang="de-DE" b="1" baseline="0">
              <a:latin typeface="Times New Roman" pitchFamily="16" charset="0"/>
            </a:endParaRPr>
          </a:p>
          <a:p>
            <a:endParaRPr lang="de-DE" altLang="de-DE">
              <a:latin typeface="Times New Roman" pitchFamily="16" charset="0"/>
            </a:endParaRPr>
          </a:p>
          <a:p>
            <a:r>
              <a:rPr lang="de-DE" altLang="de-DE">
                <a:latin typeface="Times New Roman" pitchFamily="16" charset="0"/>
              </a:rPr>
              <a:t>Position</a:t>
            </a:r>
            <a:r>
              <a:rPr lang="de-DE" altLang="de-DE" baseline="0">
                <a:latin typeface="Times New Roman" pitchFamily="16" charset="0"/>
              </a:rPr>
              <a:t> des *: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de-DE" altLang="de-DE" baseline="0">
                <a:latin typeface="Times New Roman" pitchFamily="16" charset="0"/>
              </a:rPr>
              <a:t>Kein syntaktischer Unterschied, jedoch bindet der * in folgendem Code nur an die </a:t>
            </a:r>
            <a:r>
              <a:rPr lang="de-DE" altLang="de-DE" i="1" baseline="0">
                <a:latin typeface="Times New Roman" pitchFamily="16" charset="0"/>
              </a:rPr>
              <a:t>erste Variable</a:t>
            </a:r>
            <a:r>
              <a:rPr lang="de-DE" altLang="de-DE" i="0" baseline="0">
                <a:latin typeface="Times New Roman" pitchFamily="16" charset="0"/>
              </a:rPr>
              <a:t>; die weiteren Variablen sind vom Typ </a:t>
            </a:r>
            <a:r>
              <a:rPr lang="de-DE" altLang="de-DE" i="1" baseline="0">
                <a:latin typeface="Times New Roman" pitchFamily="16" charset="0"/>
              </a:rPr>
              <a:t>int.</a:t>
            </a:r>
            <a:br>
              <a:rPr lang="de-DE" altLang="de-DE" i="1" baseline="0">
                <a:latin typeface="Times New Roman" pitchFamily="16" charset="0"/>
              </a:rPr>
            </a:br>
            <a:r>
              <a:rPr lang="de-DE" altLang="de-DE" i="0" baseline="0">
                <a:latin typeface="Times New Roman" pitchFamily="16" charset="0"/>
              </a:rPr>
              <a:t>int *iP1, iP2, iP3;</a:t>
            </a:r>
            <a:endParaRPr lang="de-DE" altLang="de-DE" i="0">
              <a:latin typeface="Times New Roman" pitchFamily="16" charset="0"/>
            </a:endParaRPr>
          </a:p>
        </p:txBody>
      </p:sp>
      <p:sp>
        <p:nvSpPr>
          <p:cNvPr id="532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32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32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6775A062-1A8A-4084-8B81-E33BA407A859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93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396967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325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i="0" err="1">
                <a:latin typeface="Times New Roman" pitchFamily="16" charset="0"/>
              </a:rPr>
              <a:t>Asterisk</a:t>
            </a:r>
            <a:r>
              <a:rPr lang="de-DE" altLang="de-DE" i="0">
                <a:latin typeface="Times New Roman" pitchFamily="16" charset="0"/>
              </a:rPr>
              <a:t>: (i) Als Teil des </a:t>
            </a:r>
            <a:r>
              <a:rPr lang="de-DE" altLang="de-DE" b="1" i="0">
                <a:latin typeface="Times New Roman" pitchFamily="16" charset="0"/>
              </a:rPr>
              <a:t>Typs</a:t>
            </a:r>
            <a:r>
              <a:rPr lang="de-DE" altLang="de-DE" i="0">
                <a:latin typeface="Times New Roman" pitchFamily="16" charset="0"/>
              </a:rPr>
              <a:t> bei Pointern, (ii) Als Dereferenzierungs</a:t>
            </a:r>
            <a:r>
              <a:rPr lang="de-DE" altLang="de-DE" b="1" i="0">
                <a:latin typeface="Times New Roman" pitchFamily="16" charset="0"/>
              </a:rPr>
              <a:t>operator</a:t>
            </a:r>
            <a:r>
              <a:rPr lang="de-DE" altLang="de-DE" b="0" i="0">
                <a:latin typeface="Times New Roman" pitchFamily="16" charset="0"/>
              </a:rPr>
              <a:t>, (iii) zum</a:t>
            </a:r>
            <a:r>
              <a:rPr lang="de-DE" altLang="de-DE" b="0" i="0" baseline="0">
                <a:latin typeface="Times New Roman" pitchFamily="16" charset="0"/>
              </a:rPr>
              <a:t> Multiplizieren </a:t>
            </a:r>
            <a:r>
              <a:rPr lang="de-DE" altLang="de-DE" b="0" i="0" baseline="0">
                <a:latin typeface="Times New Roman" pitchFamily="16" charset="0"/>
                <a:sym typeface="Wingdings" panose="05000000000000000000" pitchFamily="2" charset="2"/>
              </a:rPr>
              <a:t></a:t>
            </a:r>
            <a:endParaRPr lang="de-DE" altLang="de-DE" b="0" i="0">
              <a:latin typeface="Times New Roman" pitchFamily="16" charset="0"/>
            </a:endParaRPr>
          </a:p>
          <a:p>
            <a:r>
              <a:rPr lang="de-DE" altLang="de-DE" i="0" err="1">
                <a:latin typeface="Times New Roman" pitchFamily="16" charset="0"/>
              </a:rPr>
              <a:t>Ampersand</a:t>
            </a:r>
            <a:r>
              <a:rPr lang="de-DE" altLang="de-DE" i="0">
                <a:latin typeface="Times New Roman" pitchFamily="16" charset="0"/>
              </a:rPr>
              <a:t>: (i) Als Teil des </a:t>
            </a:r>
            <a:r>
              <a:rPr lang="de-DE" altLang="de-DE" b="1" i="0">
                <a:latin typeface="Times New Roman" pitchFamily="16" charset="0"/>
              </a:rPr>
              <a:t>Typs</a:t>
            </a:r>
            <a:r>
              <a:rPr lang="de-DE" altLang="de-DE" i="0">
                <a:latin typeface="Times New Roman" pitchFamily="16" charset="0"/>
              </a:rPr>
              <a:t> bei</a:t>
            </a:r>
            <a:r>
              <a:rPr lang="de-DE" altLang="de-DE" i="0" baseline="0">
                <a:latin typeface="Times New Roman" pitchFamily="16" charset="0"/>
              </a:rPr>
              <a:t> Referenzen, (ii) Als Adress</a:t>
            </a:r>
            <a:r>
              <a:rPr lang="de-DE" altLang="de-DE" b="1" i="0" baseline="0">
                <a:latin typeface="Times New Roman" pitchFamily="16" charset="0"/>
              </a:rPr>
              <a:t>operator</a:t>
            </a:r>
            <a:r>
              <a:rPr lang="de-DE" altLang="de-DE" b="0" i="0" baseline="0">
                <a:latin typeface="Times New Roman" pitchFamily="16" charset="0"/>
              </a:rPr>
              <a:t>, (iii) als Bit-Und-Operator </a:t>
            </a:r>
            <a:r>
              <a:rPr lang="de-DE" altLang="de-DE" b="0" i="0" baseline="0">
                <a:latin typeface="Times New Roman" pitchFamily="16" charset="0"/>
                <a:sym typeface="Wingdings" panose="05000000000000000000" pitchFamily="2" charset="2"/>
              </a:rPr>
              <a:t></a:t>
            </a:r>
            <a:endParaRPr lang="de-DE" altLang="de-DE" b="1" i="0">
              <a:latin typeface="Times New Roman" pitchFamily="16" charset="0"/>
            </a:endParaRPr>
          </a:p>
        </p:txBody>
      </p:sp>
      <p:sp>
        <p:nvSpPr>
          <p:cNvPr id="532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32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32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6775A062-1A8A-4084-8B81-E33BA407A859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95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99750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C++98:</a:t>
            </a:r>
            <a:r>
              <a:rPr lang="en-US" baseline="0" dirty="0"/>
              <a:t> erster internationaler Standard von C++</a:t>
            </a:r>
          </a:p>
          <a:p>
            <a:r>
              <a:rPr lang="en-US" baseline="0" dirty="0"/>
              <a:t>C-Standards: https://en.wikipedia.org/wiki/ANSI_C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|  </a:t>
            </a:r>
            <a:fld id="{1AC4CB2F-BC5A-454C-A55C-75DB3FC15FD2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73904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(seit 2016-09-15)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43334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432101">
              <a:defRPr/>
            </a:pPr>
            <a:r>
              <a:rPr lang="en-US"/>
              <a:t>(seit 2016-09-15)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21006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4275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>
                <a:latin typeface="Times New Roman" pitchFamily="16" charset="0"/>
              </a:rPr>
              <a:t>#1 Sinnvoll:</a:t>
            </a:r>
          </a:p>
          <a:p>
            <a:pPr marL="164901" indent="-164901">
              <a:buFontTx/>
              <a:buChar char="-"/>
            </a:pPr>
            <a:r>
              <a:rPr lang="de-DE" altLang="de-DE" baseline="0">
                <a:latin typeface="Times New Roman" pitchFamily="16" charset="0"/>
              </a:rPr>
              <a:t>Designabsicht ist klar -&gt; "Const Correctness"</a:t>
            </a:r>
          </a:p>
          <a:p>
            <a:pPr marL="164901" indent="-164901">
              <a:buFontTx/>
              <a:buChar char="-"/>
            </a:pPr>
            <a:r>
              <a:rPr lang="de-DE" altLang="de-DE" baseline="0">
                <a:latin typeface="Times New Roman" pitchFamily="16" charset="0"/>
              </a:rPr>
              <a:t>vermeidet Programmierfehler</a:t>
            </a:r>
          </a:p>
          <a:p>
            <a:pPr marL="164901" indent="-164901">
              <a:buFontTx/>
              <a:buChar char="-"/>
            </a:pPr>
            <a:endParaRPr lang="de-DE" altLang="de-DE">
              <a:latin typeface="Times New Roman" pitchFamily="16" charset="0"/>
            </a:endParaRPr>
          </a:p>
          <a:p>
            <a:r>
              <a:rPr lang="de-DE" altLang="de-DE">
                <a:latin typeface="Times New Roman" pitchFamily="16" charset="0"/>
              </a:rPr>
              <a:t>#2 Nicht möglich:</a:t>
            </a:r>
          </a:p>
          <a:p>
            <a:r>
              <a:rPr lang="de-DE" altLang="de-DE">
                <a:latin typeface="Times New Roman" pitchFamily="16" charset="0"/>
              </a:rPr>
              <a:t>	-</a:t>
            </a:r>
            <a:r>
              <a:rPr lang="de-DE" altLang="de-DE" baseline="0">
                <a:latin typeface="Times New Roman" pitchFamily="16" charset="0"/>
              </a:rPr>
              <a:t> erlaube NULL als Parameterwert (nicht möglich bei Referenzen)</a:t>
            </a:r>
          </a:p>
          <a:p>
            <a:r>
              <a:rPr lang="de-DE" altLang="de-DE" baseline="0">
                <a:latin typeface="Times New Roman" pitchFamily="16" charset="0"/>
              </a:rPr>
              <a:t>	- Manipulation am Objekt gewünscht</a:t>
            </a:r>
          </a:p>
          <a:p>
            <a:endParaRPr lang="de-DE" altLang="de-DE">
              <a:latin typeface="Times New Roman" pitchFamily="16" charset="0"/>
            </a:endParaRPr>
          </a:p>
          <a:p>
            <a:r>
              <a:rPr lang="de-DE" altLang="de-DE">
                <a:latin typeface="Times New Roman" pitchFamily="16" charset="0"/>
              </a:rPr>
              <a:t>#3 Initialisierungsliste:</a:t>
            </a:r>
          </a:p>
          <a:p>
            <a:r>
              <a:rPr lang="de-DE" altLang="de-DE">
                <a:latin typeface="Times New Roman" pitchFamily="16" charset="0"/>
              </a:rPr>
              <a:t>MUSS bei</a:t>
            </a:r>
          </a:p>
          <a:p>
            <a:r>
              <a:rPr lang="de-DE" altLang="de-DE">
                <a:latin typeface="Times New Roman" pitchFamily="16" charset="0"/>
              </a:rPr>
              <a:t>	- Elternklasse mit Nicht-</a:t>
            </a:r>
            <a:r>
              <a:rPr lang="de-DE" altLang="de-DE" err="1">
                <a:latin typeface="Times New Roman" pitchFamily="16" charset="0"/>
              </a:rPr>
              <a:t>Defaultkonstruktor</a:t>
            </a:r>
            <a:endParaRPr lang="de-DE" altLang="de-DE">
              <a:latin typeface="Times New Roman" pitchFamily="16" charset="0"/>
            </a:endParaRPr>
          </a:p>
          <a:p>
            <a:r>
              <a:rPr lang="de-DE" altLang="de-DE">
                <a:latin typeface="Times New Roman" pitchFamily="16" charset="0"/>
              </a:rPr>
              <a:t>	- Referenzen, Konstanten können nur dort initialisiert werden</a:t>
            </a:r>
          </a:p>
        </p:txBody>
      </p:sp>
      <p:sp>
        <p:nvSpPr>
          <p:cNvPr id="5427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427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427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233EF0D3-13FD-4CCA-BC0F-8A402A983A05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106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863718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5299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  <p:sp>
        <p:nvSpPr>
          <p:cNvPr id="5530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5530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5530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E765A437-0A3F-489D-943F-FF726D039B2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114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252171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/>
              <a:t>Notizen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/>
              <a:t>An</a:t>
            </a:r>
            <a:r>
              <a:rPr lang="en-US" baseline="0"/>
              <a:t> dieser Stelle gehen wir sogar weg von const &amp; hin zu ConstPersonPtr.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aseline="0"/>
              <a:t>Es wäre aber auch möglich, die Referenz mittels *-operators zu extrahieren.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023353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Ablauf:</a:t>
            </a:r>
          </a:p>
          <a:p>
            <a:pPr marL="219867" indent="-219867">
              <a:buAutoNum type="arabicPeriod"/>
            </a:pPr>
            <a:r>
              <a:rPr lang="en-US" baseline="0"/>
              <a:t>Floor[0] wird zerstört</a:t>
            </a:r>
          </a:p>
          <a:p>
            <a:pPr marL="219867" indent="-219867">
              <a:buAutoNum type="arabicPeriod"/>
            </a:pPr>
            <a:r>
              <a:rPr lang="en-US" baseline="0"/>
              <a:t>Eve und Bob halten sich gegenseitig am Leben.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2457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432101">
              <a:defRPr/>
            </a:pPr>
            <a:r>
              <a:rPr lang="en-US"/>
              <a:t>(seit 2016-09-15)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243360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25603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2560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807ACFC6-F535-4DC4-B475-1D92BBB47FF8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133</a:t>
            </a:fld>
            <a:endParaRPr lang="en-US" altLang="de-DE" sz="1100">
              <a:latin typeface="Stafford" pitchFamily="2" charset="0"/>
            </a:endParaRPr>
          </a:p>
        </p:txBody>
      </p:sp>
      <p:sp>
        <p:nvSpPr>
          <p:cNvPr id="256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6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5185236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Anmerkungen</a:t>
            </a:r>
            <a:r>
              <a:rPr lang="en-US"/>
              <a:t>:</a:t>
            </a:r>
          </a:p>
          <a:p>
            <a:pPr marL="164901" indent="-164901">
              <a:buFontTx/>
              <a:buChar char="-"/>
            </a:pPr>
            <a:r>
              <a:rPr lang="en-US" err="1"/>
              <a:t>Bei</a:t>
            </a:r>
            <a:r>
              <a:rPr lang="en-US"/>
              <a:t> der </a:t>
            </a:r>
            <a:r>
              <a:rPr lang="en-US" err="1"/>
              <a:t>Erzeugung</a:t>
            </a:r>
            <a:r>
              <a:rPr lang="en-US"/>
              <a:t> von </a:t>
            </a:r>
            <a:r>
              <a:rPr lang="en-US" err="1"/>
              <a:t>baseFromChild</a:t>
            </a:r>
            <a:r>
              <a:rPr lang="en-US"/>
              <a:t> </a:t>
            </a:r>
            <a:r>
              <a:rPr lang="en-US" err="1"/>
              <a:t>wird</a:t>
            </a:r>
            <a:r>
              <a:rPr lang="en-US" baseline="0"/>
              <a:t> </a:t>
            </a:r>
            <a:r>
              <a:rPr lang="en-US" baseline="0" err="1"/>
              <a:t>nur</a:t>
            </a:r>
            <a:r>
              <a:rPr lang="en-US" baseline="0"/>
              <a:t> </a:t>
            </a:r>
            <a:r>
              <a:rPr lang="en-US" baseline="0" err="1"/>
              <a:t>derjenige</a:t>
            </a:r>
            <a:r>
              <a:rPr lang="en-US" baseline="0"/>
              <a:t> </a:t>
            </a:r>
            <a:r>
              <a:rPr lang="en-US" baseline="0" err="1"/>
              <a:t>Teil</a:t>
            </a:r>
            <a:r>
              <a:rPr lang="en-US" baseline="0"/>
              <a:t> des </a:t>
            </a:r>
            <a:r>
              <a:rPr lang="en-US" baseline="0" err="1"/>
              <a:t>anonymen</a:t>
            </a:r>
            <a:r>
              <a:rPr lang="en-US" baseline="0"/>
              <a:t> </a:t>
            </a:r>
            <a:r>
              <a:rPr lang="en-US" baseline="0" err="1"/>
              <a:t>Objekts</a:t>
            </a:r>
            <a:r>
              <a:rPr lang="en-US" baseline="0"/>
              <a:t> "Child()" </a:t>
            </a:r>
            <a:r>
              <a:rPr lang="en-US" baseline="0" err="1"/>
              <a:t>kopiert</a:t>
            </a:r>
            <a:r>
              <a:rPr lang="en-US" baseline="0"/>
              <a:t>, der </a:t>
            </a:r>
            <a:r>
              <a:rPr lang="en-US" baseline="0" err="1"/>
              <a:t>zu</a:t>
            </a:r>
            <a:r>
              <a:rPr lang="en-US" baseline="0"/>
              <a:t> Base </a:t>
            </a:r>
            <a:r>
              <a:rPr lang="en-US" baseline="0" err="1"/>
              <a:t>gehört</a:t>
            </a:r>
            <a:endParaRPr lang="en-US" baseline="0"/>
          </a:p>
          <a:p>
            <a:pPr marL="164901" indent="-164901">
              <a:buFontTx/>
              <a:buChar char="-"/>
            </a:pPr>
            <a:r>
              <a:rPr lang="en-US" baseline="0" err="1"/>
              <a:t>Beim</a:t>
            </a:r>
            <a:r>
              <a:rPr lang="en-US" baseline="0"/>
              <a:t> </a:t>
            </a:r>
            <a:r>
              <a:rPr lang="en-US" baseline="0" err="1"/>
              <a:t>Aufruf</a:t>
            </a:r>
            <a:r>
              <a:rPr lang="en-US" baseline="0"/>
              <a:t> der </a:t>
            </a:r>
            <a:r>
              <a:rPr lang="en-US" baseline="0" err="1"/>
              <a:t>Funktion</a:t>
            </a:r>
            <a:r>
              <a:rPr lang="en-US" baseline="0"/>
              <a:t> </a:t>
            </a:r>
            <a:r>
              <a:rPr lang="en-US" baseline="0" err="1"/>
              <a:t>doPrint</a:t>
            </a:r>
            <a:r>
              <a:rPr lang="en-US" baseline="0"/>
              <a:t> </a:t>
            </a:r>
            <a:r>
              <a:rPr lang="en-US" baseline="0" err="1"/>
              <a:t>passiert</a:t>
            </a:r>
            <a:r>
              <a:rPr lang="en-US" baseline="0"/>
              <a:t> das </a:t>
            </a:r>
            <a:r>
              <a:rPr lang="en-US" baseline="0" err="1"/>
              <a:t>Gleiche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319056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9102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- The TIOBE Programming Community index is an indicator of the popularity of programming languages. </a:t>
            </a:r>
          </a:p>
          <a:p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- The index is updated once a month. </a:t>
            </a:r>
          </a:p>
          <a:p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- The ratings are based on: </a:t>
            </a:r>
          </a:p>
          <a:p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	1) the number of skilled engineers world-wide, courses and third party vendors. </a:t>
            </a:r>
          </a:p>
          <a:p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	2) Popular search engines such as Google, Bing, Yahoo!, Wikipedia, Amazon, YouTube and Baidu </a:t>
            </a:r>
          </a:p>
          <a:p>
            <a:r>
              <a:rPr lang="en-US" sz="1200" b="0" i="0" kern="120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- TIOBE </a:t>
            </a:r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index is not about the </a:t>
            </a:r>
            <a:r>
              <a:rPr lang="en-US" sz="1200" b="0" i="1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best</a:t>
            </a:r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 programming language </a:t>
            </a:r>
          </a:p>
          <a:p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	or the language in which </a:t>
            </a:r>
            <a:r>
              <a:rPr lang="en-US" sz="1200" b="0" i="1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most lines of code</a:t>
            </a:r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 have been written.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816399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6627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>
                <a:latin typeface="Times New Roman" pitchFamily="16" charset="0"/>
              </a:rPr>
              <a:t>#1 Vorteile der Polymorphie</a:t>
            </a:r>
          </a:p>
          <a:p>
            <a:r>
              <a:rPr lang="de-DE" altLang="de-DE">
                <a:latin typeface="Times New Roman" pitchFamily="16" charset="0"/>
              </a:rPr>
              <a:t>	- Abschottung der Komponenten voneinander (Separation </a:t>
            </a:r>
            <a:r>
              <a:rPr lang="de-DE" altLang="de-DE" err="1">
                <a:latin typeface="Times New Roman" pitchFamily="16" charset="0"/>
              </a:rPr>
              <a:t>of</a:t>
            </a:r>
            <a:r>
              <a:rPr lang="de-DE" altLang="de-DE">
                <a:latin typeface="Times New Roman" pitchFamily="16" charset="0"/>
              </a:rPr>
              <a:t> </a:t>
            </a:r>
            <a:r>
              <a:rPr lang="de-DE" altLang="de-DE" err="1">
                <a:latin typeface="Times New Roman" pitchFamily="16" charset="0"/>
              </a:rPr>
              <a:t>Concerns</a:t>
            </a:r>
            <a:r>
              <a:rPr lang="de-DE" altLang="de-DE">
                <a:latin typeface="Times New Roman" pitchFamily="16" charset="0"/>
              </a:rPr>
              <a:t>)</a:t>
            </a:r>
          </a:p>
          <a:p>
            <a:r>
              <a:rPr lang="de-DE" altLang="de-DE">
                <a:latin typeface="Times New Roman" pitchFamily="16" charset="0"/>
              </a:rPr>
              <a:t>	- Template-basierte Programmierung (definiere Erweiterungspunkte der Klasse)</a:t>
            </a:r>
          </a:p>
          <a:p>
            <a:endParaRPr lang="de-DE" altLang="de-DE">
              <a:latin typeface="Times New Roman" pitchFamily="16" charset="0"/>
            </a:endParaRPr>
          </a:p>
          <a:p>
            <a:r>
              <a:rPr lang="de-DE" altLang="de-DE">
                <a:latin typeface="Times New Roman" pitchFamily="16" charset="0"/>
              </a:rPr>
              <a:t>#2 Polymorphie ohne Vererbung</a:t>
            </a:r>
          </a:p>
          <a:p>
            <a:r>
              <a:rPr lang="de-DE" altLang="de-DE">
                <a:latin typeface="Times New Roman" pitchFamily="16" charset="0"/>
              </a:rPr>
              <a:t>	- Superklasse</a:t>
            </a:r>
            <a:r>
              <a:rPr lang="de-DE" altLang="de-DE" baseline="0">
                <a:latin typeface="Times New Roman" pitchFamily="16" charset="0"/>
              </a:rPr>
              <a:t> stellt statisch sicher, dass alle </a:t>
            </a:r>
            <a:r>
              <a:rPr lang="de-DE" altLang="de-DE" baseline="0" err="1">
                <a:latin typeface="Times New Roman" pitchFamily="16" charset="0"/>
              </a:rPr>
              <a:t>Kindklassen</a:t>
            </a:r>
            <a:r>
              <a:rPr lang="de-DE" altLang="de-DE" baseline="0">
                <a:latin typeface="Times New Roman" pitchFamily="16" charset="0"/>
              </a:rPr>
              <a:t> eine einheitliche Schnittstelle anbieten.</a:t>
            </a:r>
            <a:br>
              <a:rPr lang="de-DE" altLang="de-DE">
                <a:latin typeface="Times New Roman" pitchFamily="16" charset="0"/>
              </a:rPr>
            </a:br>
            <a:r>
              <a:rPr lang="de-DE" altLang="de-DE">
                <a:latin typeface="Times New Roman" pitchFamily="16" charset="0"/>
              </a:rPr>
              <a:t>	- Ja, z.B. "Duck Typing": Es wird zur </a:t>
            </a:r>
            <a:r>
              <a:rPr lang="de-DE" altLang="de-DE" err="1">
                <a:latin typeface="Times New Roman" pitchFamily="16" charset="0"/>
              </a:rPr>
              <a:t>Compilezeit</a:t>
            </a:r>
            <a:r>
              <a:rPr lang="de-DE" altLang="de-DE">
                <a:latin typeface="Times New Roman" pitchFamily="16" charset="0"/>
              </a:rPr>
              <a:t> nicht überprüft, ob die Methode tatsächlich vorhanden ist.</a:t>
            </a:r>
          </a:p>
          <a:p>
            <a:r>
              <a:rPr lang="de-DE" altLang="de-DE">
                <a:latin typeface="Times New Roman" pitchFamily="16" charset="0"/>
              </a:rPr>
              <a:t>	- </a:t>
            </a:r>
          </a:p>
        </p:txBody>
      </p:sp>
      <p:sp>
        <p:nvSpPr>
          <p:cNvPr id="26628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6629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6630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8A6548D9-9321-4D68-BA39-D1CA73251CD7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138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7805904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521665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#1</a:t>
            </a:r>
            <a:r>
              <a:rPr lang="de-DE" baseline="0"/>
              <a:t>: </a:t>
            </a:r>
            <a:r>
              <a:rPr lang="de-DE" baseline="0" err="1"/>
              <a:t>Destruktoren</a:t>
            </a:r>
            <a:r>
              <a:rPr lang="de-DE" baseline="0"/>
              <a:t> verhalten sich hier wie Methoden, daher ist auch bei ihnen die polymorphe Behandlung per </a:t>
            </a:r>
            <a:r>
              <a:rPr lang="de-DE" baseline="0" err="1"/>
              <a:t>default</a:t>
            </a:r>
            <a:r>
              <a:rPr lang="de-DE" baseline="0"/>
              <a:t> ausgeschaltet.</a:t>
            </a:r>
          </a:p>
          <a:p>
            <a:pPr>
              <a:defRPr/>
            </a:pPr>
            <a:endParaRPr lang="de-DE" baseline="0"/>
          </a:p>
          <a:p>
            <a:pPr>
              <a:defRPr/>
            </a:pPr>
            <a:r>
              <a:rPr lang="de-DE" baseline="0"/>
              <a:t>#2: Konstruktoren werden immer direkt aufgerufen – sie werden nie polymorph verwendet.</a:t>
            </a:r>
            <a:endParaRPr lang="de-DE"/>
          </a:p>
        </p:txBody>
      </p:sp>
      <p:sp>
        <p:nvSpPr>
          <p:cNvPr id="276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76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76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7E032601-0E94-4FE3-A9F3-FCE3523B6883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147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7075213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72960306-9630-42D8-A525-F12FE6EBC526}" type="slidenum">
              <a:rPr lang="en-US" smtClean="0"/>
              <a:pPr>
                <a:defRPr/>
              </a:pPr>
              <a:t>148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140686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#1 – Warum sind virtuelle Methoden teuer?</a:t>
            </a:r>
          </a:p>
          <a:p>
            <a:pPr marL="164901" indent="-164901">
              <a:buFontTx/>
              <a:buChar char="-"/>
              <a:defRPr/>
            </a:pPr>
            <a:r>
              <a:rPr lang="de-DE"/>
              <a:t>Ohne virtuelle Methoden ist es klar, welche Methode ausgeführt wird (-&gt; Auflösung zur </a:t>
            </a:r>
            <a:r>
              <a:rPr lang="de-DE" err="1"/>
              <a:t>Compile</a:t>
            </a:r>
            <a:r>
              <a:rPr lang="de-DE"/>
              <a:t>-Zeit)</a:t>
            </a:r>
          </a:p>
          <a:p>
            <a:pPr marL="164901" indent="-164901">
              <a:buFontTx/>
              <a:buChar char="-"/>
              <a:defRPr/>
            </a:pPr>
            <a:r>
              <a:rPr lang="de-DE"/>
              <a:t>Mit virtuellen Methoden: Lookup in der sogenannten </a:t>
            </a:r>
            <a:r>
              <a:rPr lang="de-DE" err="1"/>
              <a:t>vtable</a:t>
            </a:r>
            <a:r>
              <a:rPr lang="de-DE"/>
              <a:t>, Speicherplatzverbrauch</a:t>
            </a:r>
          </a:p>
          <a:p>
            <a:pPr marL="164901" indent="-164901">
              <a:buFontTx/>
              <a:buChar char="-"/>
              <a:defRPr/>
            </a:pPr>
            <a:r>
              <a:rPr lang="de-DE"/>
              <a:t>Compiler kann </a:t>
            </a:r>
            <a:r>
              <a:rPr lang="de-DE" err="1"/>
              <a:t>tw</a:t>
            </a:r>
            <a:r>
              <a:rPr lang="de-DE"/>
              <a:t>. trotzdem statische Analyse vornehmen</a:t>
            </a:r>
          </a:p>
          <a:p>
            <a:pPr marL="164901" indent="-164901">
              <a:buFontTx/>
              <a:buChar char="-"/>
              <a:defRPr/>
            </a:pPr>
            <a:endParaRPr lang="de-DE"/>
          </a:p>
          <a:p>
            <a:pPr>
              <a:defRPr/>
            </a:pPr>
            <a:r>
              <a:rPr lang="de-DE"/>
              <a:t>#2 – </a:t>
            </a:r>
          </a:p>
          <a:p>
            <a:pPr marL="164901" indent="-164901">
              <a:buFontTx/>
              <a:buChar char="-"/>
              <a:defRPr/>
            </a:pPr>
            <a:r>
              <a:rPr lang="de-DE" baseline="0"/>
              <a:t>(2) nutzt den Zuweisungsoperator: operator= -  siehe nächste Folie!!</a:t>
            </a:r>
          </a:p>
          <a:p>
            <a:pPr marL="164901" indent="-164901" defTabSz="432101">
              <a:buFontTx/>
              <a:buChar char="-"/>
              <a:defRPr/>
            </a:pPr>
            <a:r>
              <a:rPr lang="de-DE" baseline="0"/>
              <a:t>(3) nutzt den </a:t>
            </a:r>
            <a:r>
              <a:rPr lang="de-DE" baseline="0" err="1"/>
              <a:t>Copy</a:t>
            </a:r>
            <a:r>
              <a:rPr lang="de-DE" baseline="0"/>
              <a:t> </a:t>
            </a:r>
            <a:r>
              <a:rPr lang="de-DE" baseline="0" err="1"/>
              <a:t>Constructor</a:t>
            </a:r>
            <a:r>
              <a:rPr lang="de-DE" baseline="0"/>
              <a:t>: </a:t>
            </a:r>
            <a:r>
              <a:rPr lang="de-DE" baseline="0" err="1"/>
              <a:t>EnergyMinimizingStrategy</a:t>
            </a:r>
            <a:r>
              <a:rPr lang="de-DE" baseline="0"/>
              <a:t>(</a:t>
            </a:r>
            <a:r>
              <a:rPr lang="de-DE" baseline="0" err="1"/>
              <a:t>const</a:t>
            </a:r>
            <a:r>
              <a:rPr lang="de-DE" baseline="0"/>
              <a:t> </a:t>
            </a:r>
            <a:r>
              <a:rPr lang="de-DE" baseline="0" err="1"/>
              <a:t>EnergyMinimizingStrategy</a:t>
            </a:r>
            <a:r>
              <a:rPr lang="de-DE" baseline="0"/>
              <a:t>  &amp;</a:t>
            </a:r>
            <a:r>
              <a:rPr lang="de-DE" baseline="0" err="1"/>
              <a:t>strategy</a:t>
            </a:r>
            <a:r>
              <a:rPr lang="de-DE" baseline="0"/>
              <a:t>)</a:t>
            </a:r>
            <a:endParaRPr lang="de-DE"/>
          </a:p>
        </p:txBody>
      </p:sp>
      <p:sp>
        <p:nvSpPr>
          <p:cNvPr id="2867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867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867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5656D959-CED8-4C10-AFBE-F007630C437D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151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1335986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2227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222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E5FFA480-F5A3-468B-BA33-648505BDA440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154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222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30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5719540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3251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325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FBFB852-E688-469B-B0AF-137D40AAC421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155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325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4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483142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4275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427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12B2B1A5-7312-4DD8-B08B-CF5BA7873C67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156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427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8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7012004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4275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427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12B2B1A5-7312-4DD8-B08B-CF5BA7873C67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157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427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8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5279563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5299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530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64B6418A-4F40-4505-9410-F1920183D862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158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530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40966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19459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1946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D3B5DB73-46F7-4F1D-B10E-15ED302C5BCB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7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1946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6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2459743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6323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632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8A743EE5-3B72-4BEA-8381-9F7A5E2CB52C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160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632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6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4304609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5059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506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F09C5DF8-820D-4854-8931-A8AC0E0A2178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162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4506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6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9814298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204407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7107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  <p:sp>
        <p:nvSpPr>
          <p:cNvPr id="47108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7109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7110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D47E5DDC-22A9-4FC0-8760-4BEFEC8788BD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168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2811905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7107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>
                <a:latin typeface="Times New Roman" pitchFamily="16" charset="0"/>
              </a:rPr>
              <a:t>Spezialisierungen können auch von Hand</a:t>
            </a:r>
            <a:r>
              <a:rPr lang="de-DE" altLang="de-DE" baseline="0">
                <a:latin typeface="Times New Roman" pitchFamily="16" charset="0"/>
              </a:rPr>
              <a:t> durchgeführt werden.</a:t>
            </a:r>
          </a:p>
          <a:p>
            <a:r>
              <a:rPr lang="de-DE" altLang="de-DE" baseline="0">
                <a:latin typeface="Times New Roman" pitchFamily="16" charset="0"/>
              </a:rPr>
              <a:t>Vergleiche etwa vector&lt;T&gt; und die Spezialisierung vector&lt;bool&gt;</a:t>
            </a:r>
          </a:p>
          <a:p>
            <a:endParaRPr lang="de-DE" altLang="de-DE" baseline="0">
              <a:latin typeface="Times New Roman" pitchFamily="16" charset="0"/>
            </a:endParaRPr>
          </a:p>
          <a:p>
            <a:r>
              <a:rPr lang="de-DE" altLang="de-DE">
                <a:latin typeface="Times New Roman" pitchFamily="16" charset="0"/>
              </a:rPr>
              <a:t>http://www.cplusplus.com/reference/vector/vector/</a:t>
            </a:r>
          </a:p>
          <a:p>
            <a:r>
              <a:rPr lang="de-DE" altLang="de-DE">
                <a:latin typeface="Times New Roman" pitchFamily="16" charset="0"/>
              </a:rPr>
              <a:t>http://www.cplusplus.com/reference/vector/vector-bool/</a:t>
            </a:r>
          </a:p>
        </p:txBody>
      </p:sp>
      <p:sp>
        <p:nvSpPr>
          <p:cNvPr id="47108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7109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7110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D47E5DDC-22A9-4FC0-8760-4BEFEC8788BD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170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913875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813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  <p:sp>
        <p:nvSpPr>
          <p:cNvPr id="4813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813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813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2B98642-87D7-4DA3-90BE-A971F0CB85C6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171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3022578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9155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  <p:sp>
        <p:nvSpPr>
          <p:cNvPr id="4915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915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915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E71930E0-C8D5-4B5A-8ECB-24034CE7266B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172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4971198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#1 – Induzierte Schnittstelle</a:t>
            </a:r>
          </a:p>
          <a:p>
            <a:pPr marL="164901" indent="-164901">
              <a:buFontTx/>
              <a:buChar char="-"/>
              <a:defRPr/>
            </a:pPr>
            <a:r>
              <a:rPr lang="de-DE"/>
              <a:t>Benutzung der Typparameter legt erwartete Methoden fest.</a:t>
            </a:r>
          </a:p>
          <a:p>
            <a:pPr marL="164901" indent="-164901">
              <a:buFontTx/>
              <a:buChar char="-"/>
              <a:defRPr/>
            </a:pPr>
            <a:r>
              <a:rPr lang="de-DE"/>
              <a:t>In manchen</a:t>
            </a:r>
            <a:r>
              <a:rPr lang="de-DE" baseline="0"/>
              <a:t> Fällen (siehe Beispiel) kann es auch keine eindeutige Schnittstelle geben!</a:t>
            </a:r>
            <a:endParaRPr lang="de-DE"/>
          </a:p>
          <a:p>
            <a:pPr>
              <a:defRPr/>
            </a:pPr>
            <a:endParaRPr lang="de-DE"/>
          </a:p>
          <a:p>
            <a:pPr>
              <a:defRPr/>
            </a:pPr>
            <a:r>
              <a:rPr lang="de-DE"/>
              <a:t>#2 – Nachteile</a:t>
            </a:r>
          </a:p>
          <a:p>
            <a:pPr marL="164901" indent="-164901">
              <a:buFontTx/>
              <a:buChar char="-"/>
              <a:defRPr/>
            </a:pPr>
            <a:r>
              <a:rPr lang="de-DE"/>
              <a:t>Sie ist implizit.</a:t>
            </a:r>
          </a:p>
          <a:p>
            <a:pPr marL="164901" indent="-164901">
              <a:buFontTx/>
              <a:buChar char="-"/>
              <a:defRPr/>
            </a:pPr>
            <a:r>
              <a:rPr lang="de-DE"/>
              <a:t>Sie kann nur schwer vom Entwickler überprüft</a:t>
            </a:r>
            <a:r>
              <a:rPr lang="de-DE" baseline="0"/>
              <a:t> werden.</a:t>
            </a:r>
          </a:p>
          <a:p>
            <a:pPr marL="164901" indent="-164901">
              <a:buFontTx/>
              <a:buChar char="-"/>
              <a:defRPr/>
            </a:pPr>
            <a:r>
              <a:rPr lang="de-DE" baseline="0"/>
              <a:t>Eine Dokumentation des des erwarteten Verhaltens der Schnittstellenimplementierung erfolgt tendenziell über unstrukturierte Kommentare (bspw. https://en.cppreference.com/w/cpp/concept/OutputIterator )</a:t>
            </a:r>
            <a:endParaRPr lang="de-DE"/>
          </a:p>
          <a:p>
            <a:pPr marL="164901" indent="-164901">
              <a:buFontTx/>
              <a:buChar char="-"/>
              <a:defRPr/>
            </a:pPr>
            <a:endParaRPr lang="de-DE"/>
          </a:p>
          <a:p>
            <a:pPr>
              <a:defRPr/>
            </a:pPr>
            <a:r>
              <a:rPr lang="de-DE"/>
              <a:t>#2 – Vorteile </a:t>
            </a:r>
          </a:p>
          <a:p>
            <a:pPr>
              <a:defRPr/>
            </a:pPr>
            <a:r>
              <a:rPr lang="de-DE"/>
              <a:t>- Reduzierter Implementierungsaufwand ("Duck Typing")</a:t>
            </a:r>
          </a:p>
        </p:txBody>
      </p:sp>
      <p:sp>
        <p:nvSpPr>
          <p:cNvPr id="5018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018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018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8177EE5-852D-45CB-B494-53757599A7A7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173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0969256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813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>
                <a:latin typeface="Times New Roman" pitchFamily="16" charset="0"/>
              </a:rPr>
              <a:t>Zusätzlich: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de-DE" altLang="de-DE">
                <a:latin typeface="Times New Roman" pitchFamily="16" charset="0"/>
              </a:rPr>
              <a:t>Kopierkonstruktor</a:t>
            </a:r>
            <a:r>
              <a:rPr lang="de-DE" altLang="de-DE" baseline="0">
                <a:latin typeface="Times New Roman" pitchFamily="16" charset="0"/>
              </a:rPr>
              <a:t> für S (wg. Return by Value)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de-DE" altLang="de-DE">
              <a:latin typeface="Times New Roman" pitchFamily="16" charset="0"/>
            </a:endParaRPr>
          </a:p>
        </p:txBody>
      </p:sp>
      <p:sp>
        <p:nvSpPr>
          <p:cNvPr id="4813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813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813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2B98642-87D7-4DA3-90BE-A971F0CB85C6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174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4931652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837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err="1">
                <a:latin typeface="Times New Roman" pitchFamily="16" charset="0"/>
              </a:rPr>
              <a:t>Funktionszeiger</a:t>
            </a:r>
            <a:r>
              <a:rPr lang="de-DE" altLang="de-DE">
                <a:latin typeface="Times New Roman" pitchFamily="16" charset="0"/>
              </a:rPr>
              <a:t>, </a:t>
            </a:r>
            <a:r>
              <a:rPr lang="de-DE" altLang="de-DE" err="1">
                <a:latin typeface="Times New Roman" pitchFamily="16" charset="0"/>
              </a:rPr>
              <a:t>Function</a:t>
            </a:r>
            <a:r>
              <a:rPr lang="de-DE" altLang="de-DE">
                <a:latin typeface="Times New Roman" pitchFamily="16" charset="0"/>
              </a:rPr>
              <a:t> Pointer</a:t>
            </a:r>
          </a:p>
        </p:txBody>
      </p:sp>
      <p:sp>
        <p:nvSpPr>
          <p:cNvPr id="5837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9pPr>
          </a:lstStyle>
          <a:p>
            <a:pPr eaLnBrk="1" hangingPunct="1">
              <a:buFont typeface="Stafford" charset="0"/>
              <a:buNone/>
            </a:pPr>
            <a:r>
              <a:rPr lang="en-US" altLang="de-DE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5837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9pPr>
          </a:lstStyle>
          <a:p>
            <a:pPr eaLnBrk="1" hangingPunct="1">
              <a:buFont typeface="Stafford" charset="0"/>
              <a:buNone/>
            </a:pPr>
            <a:r>
              <a:rPr lang="en-US" altLang="de-DE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5837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9pPr>
          </a:lstStyle>
          <a:p>
            <a:pPr eaLnBrk="1" hangingPunct="1">
              <a:buFont typeface="Stafford" charset="0"/>
              <a:buNone/>
            </a:pPr>
            <a:r>
              <a:rPr lang="en-US" altLang="de-DE">
                <a:solidFill>
                  <a:srgbClr val="000000"/>
                </a:solidFill>
                <a:latin typeface="Stafford" charset="0"/>
              </a:rPr>
              <a:t>|  </a:t>
            </a:r>
            <a:fld id="{7925F69F-0191-480E-B8FD-2514D3F32D99}" type="slidenum">
              <a:rPr lang="en-US" altLang="de-DE" smtClean="0">
                <a:solidFill>
                  <a:srgbClr val="000000"/>
                </a:solidFill>
                <a:latin typeface="Stafford" charset="0"/>
              </a:rPr>
              <a:pPr eaLnBrk="1" hangingPunct="1">
                <a:buFont typeface="Stafford" charset="0"/>
                <a:buNone/>
              </a:pPr>
              <a:t>177</a:t>
            </a:fld>
            <a:endParaRPr lang="en-US" altLang="de-DE">
              <a:solidFill>
                <a:srgbClr val="000000"/>
              </a:solidFill>
              <a:latin typeface="Staffor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41969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20483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2048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EEE2A8F5-FFE4-47B8-BEAF-2EF180671D47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9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2048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6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8948150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9395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>
                <a:latin typeface="Times New Roman" pitchFamily="16" charset="0"/>
              </a:rPr>
              <a:t>Motivation?!?</a:t>
            </a:r>
          </a:p>
        </p:txBody>
      </p:sp>
      <p:sp>
        <p:nvSpPr>
          <p:cNvPr id="59396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9397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9398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BE9395B8-0784-411B-A0A2-9C5EE2E5943D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178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8185433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0419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  <p:sp>
        <p:nvSpPr>
          <p:cNvPr id="60420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0421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0422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8D54ED61-1AFA-4D10-88AF-720A4E8F1074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180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8407059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1443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>
                <a:latin typeface="Times New Roman" pitchFamily="16" charset="0"/>
              </a:rPr>
              <a:t>#1</a:t>
            </a:r>
          </a:p>
          <a:p>
            <a:r>
              <a:rPr lang="de-DE" altLang="de-DE" baseline="0">
                <a:latin typeface="Times New Roman" pitchFamily="16" charset="0"/>
              </a:rPr>
              <a:t> - Kompakt</a:t>
            </a:r>
          </a:p>
          <a:p>
            <a:r>
              <a:rPr lang="de-DE" altLang="de-DE" baseline="0">
                <a:latin typeface="Times New Roman" pitchFamily="16" charset="0"/>
              </a:rPr>
              <a:t> - Aber: Zustand?</a:t>
            </a:r>
          </a:p>
        </p:txBody>
      </p:sp>
      <p:sp>
        <p:nvSpPr>
          <p:cNvPr id="61444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1445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1446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B86D3BD6-8AB6-4B94-8CDA-29CCD66636FE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182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0605364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3491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>
                <a:latin typeface="Times New Roman" pitchFamily="16" charset="0"/>
              </a:rPr>
              <a:t>Übergabe per Value </a:t>
            </a:r>
          </a:p>
        </p:txBody>
      </p:sp>
      <p:sp>
        <p:nvSpPr>
          <p:cNvPr id="63492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3493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3494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C72927AE-6AD4-4062-8390-4629514404B6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190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0460995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#1 – Vorteile von </a:t>
            </a:r>
            <a:r>
              <a:rPr lang="de-DE" err="1"/>
              <a:t>remove_copy_if</a:t>
            </a:r>
            <a:endParaRPr lang="de-DE"/>
          </a:p>
          <a:p>
            <a:pPr marL="164901" indent="-164901">
              <a:buFontTx/>
              <a:buChar char="-"/>
              <a:defRPr/>
            </a:pPr>
            <a:r>
              <a:rPr lang="de-DE"/>
              <a:t>enthält nur die wesentlichen Informationen (vgl. imperativ vs. funktional)</a:t>
            </a:r>
          </a:p>
          <a:p>
            <a:pPr marL="164901" indent="-164901">
              <a:buFontTx/>
              <a:buChar char="-"/>
              <a:defRPr/>
            </a:pPr>
            <a:r>
              <a:rPr lang="de-DE"/>
              <a:t>generische Verwendbarkeit</a:t>
            </a:r>
          </a:p>
          <a:p>
            <a:pPr marL="164901" indent="-164901">
              <a:buFontTx/>
              <a:buChar char="-"/>
              <a:defRPr/>
            </a:pPr>
            <a:r>
              <a:rPr lang="de-DE"/>
              <a:t>man braucht </a:t>
            </a:r>
            <a:r>
              <a:rPr lang="de-DE" err="1"/>
              <a:t>selbser</a:t>
            </a:r>
            <a:r>
              <a:rPr lang="de-DE"/>
              <a:t> </a:t>
            </a:r>
            <a:r>
              <a:rPr lang="de-DE" baseline="0"/>
              <a:t>nicht mit Templates zu hantieren</a:t>
            </a:r>
          </a:p>
        </p:txBody>
      </p:sp>
      <p:sp>
        <p:nvSpPr>
          <p:cNvPr id="6451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451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451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E5ECD92-A2C3-4487-ABB8-158CAB211D83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191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3897104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193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377115618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/>
              <a:t>Shift-Operatoren</a:t>
            </a:r>
            <a:r>
              <a:rPr lang="en-US" b="0"/>
              <a:t>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="0"/>
              <a:t>Präziser:</a:t>
            </a:r>
          </a:p>
          <a:p>
            <a:pPr marL="879470" lvl="1" indent="-164901">
              <a:buFont typeface="Arial" panose="020B0604020202020204" pitchFamily="34" charset="0"/>
              <a:buChar char="•"/>
            </a:pPr>
            <a:r>
              <a:rPr lang="en-US" b="0"/>
              <a:t>Bei unsigned</a:t>
            </a:r>
            <a:r>
              <a:rPr lang="en-US" b="0" baseline="0"/>
              <a:t>-Typen wird immer mit 0 gefüllt</a:t>
            </a:r>
          </a:p>
          <a:p>
            <a:pPr marL="879470" lvl="1" indent="-164901">
              <a:buFont typeface="Arial" panose="020B0604020202020204" pitchFamily="34" charset="0"/>
              <a:buChar char="•"/>
            </a:pPr>
            <a:r>
              <a:rPr lang="en-US" b="0" baseline="0"/>
              <a:t>Bei signed-Typen wird mit dem MSB gefüllt, um das Vorzeichen beizubehalten</a:t>
            </a:r>
            <a:endParaRPr lang="en-US" b="1"/>
          </a:p>
          <a:p>
            <a:r>
              <a:rPr lang="en-US" b="1"/>
              <a:t>In</a:t>
            </a:r>
            <a:r>
              <a:rPr lang="en-US" b="1" baseline="0"/>
              <a:t> Java</a:t>
            </a:r>
            <a:r>
              <a:rPr lang="en-US" b="0" baseline="0"/>
              <a:t>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="1" baseline="0"/>
              <a:t>operator&gt;&gt;&gt;</a:t>
            </a:r>
          </a:p>
          <a:p>
            <a:pPr marL="879470" lvl="1" indent="-164901">
              <a:buFont typeface="Arial" panose="020B0604020202020204" pitchFamily="34" charset="0"/>
              <a:buChar char="•"/>
            </a:pPr>
            <a:r>
              <a:rPr lang="en-US" b="0" baseline="0"/>
              <a:t>entspricht operator&gt;&gt;, aber füllt </a:t>
            </a:r>
            <a:r>
              <a:rPr lang="en-US" b="1" baseline="0"/>
              <a:t>immer</a:t>
            </a:r>
            <a:r>
              <a:rPr lang="en-US" b="0" baseline="0"/>
              <a:t> mit '0' auf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en-US" b="1"/>
          </a:p>
          <a:p>
            <a:endParaRPr lang="en-US"/>
          </a:p>
          <a:p>
            <a:endParaRPr lang="en-US"/>
          </a:p>
          <a:p>
            <a:r>
              <a:rPr lang="en-US"/>
              <a:t>Codebeispiel:</a:t>
            </a:r>
          </a:p>
          <a:p>
            <a:r>
              <a:rPr lang="en-US"/>
              <a:t>#include &lt;stdio.h&gt;</a:t>
            </a:r>
          </a:p>
          <a:p>
            <a:r>
              <a:rPr lang="en-US"/>
              <a:t>#include &lt;stdlib.h&gt;</a:t>
            </a:r>
          </a:p>
          <a:p>
            <a:endParaRPr lang="en-US"/>
          </a:p>
          <a:p>
            <a:r>
              <a:rPr lang="en-US"/>
              <a:t>const char* fmt(char a)</a:t>
            </a:r>
          </a:p>
          <a:p>
            <a:r>
              <a:rPr lang="en-US"/>
              <a:t>{  </a:t>
            </a:r>
          </a:p>
          <a:p>
            <a:r>
              <a:rPr lang="en-US"/>
              <a:t>    int bitsPerByte = sizeof(char) * 8;</a:t>
            </a:r>
          </a:p>
          <a:p>
            <a:r>
              <a:rPr lang="en-US"/>
              <a:t>    char *toString = (char*) malloc((2 + bitsPerByte) * sizeof(char));</a:t>
            </a:r>
          </a:p>
          <a:p>
            <a:r>
              <a:rPr lang="en-US"/>
              <a:t>    toString[0] = '0';</a:t>
            </a:r>
          </a:p>
          <a:p>
            <a:r>
              <a:rPr lang="en-US"/>
              <a:t>    toString[1] = 'b';</a:t>
            </a:r>
          </a:p>
          <a:p>
            <a:r>
              <a:rPr lang="en-US"/>
              <a:t>    for (int i = bitsPerByte - 1; i &gt;= 0; --i)</a:t>
            </a:r>
          </a:p>
          <a:p>
            <a:r>
              <a:rPr lang="en-US"/>
              <a:t>    {</a:t>
            </a:r>
          </a:p>
          <a:p>
            <a:r>
              <a:rPr lang="en-US"/>
              <a:t>        char c;</a:t>
            </a:r>
          </a:p>
          <a:p>
            <a:r>
              <a:rPr lang="en-US"/>
              <a:t>        if (a &amp; (1 &lt;&lt; i))</a:t>
            </a:r>
          </a:p>
          <a:p>
            <a:r>
              <a:rPr lang="en-US"/>
              <a:t>        {</a:t>
            </a:r>
          </a:p>
          <a:p>
            <a:r>
              <a:rPr lang="en-US"/>
              <a:t>            c = '1';</a:t>
            </a:r>
          </a:p>
          <a:p>
            <a:r>
              <a:rPr lang="en-US"/>
              <a:t>        }</a:t>
            </a:r>
          </a:p>
          <a:p>
            <a:r>
              <a:rPr lang="en-US"/>
              <a:t>        else {</a:t>
            </a:r>
          </a:p>
          <a:p>
            <a:r>
              <a:rPr lang="en-US"/>
              <a:t>            c = '0';</a:t>
            </a:r>
          </a:p>
          <a:p>
            <a:r>
              <a:rPr lang="en-US"/>
              <a:t>        }</a:t>
            </a:r>
          </a:p>
          <a:p>
            <a:r>
              <a:rPr lang="en-US"/>
              <a:t>        printf("%d", bitsPerByte - 1 - i + 2);</a:t>
            </a:r>
          </a:p>
          <a:p>
            <a:r>
              <a:rPr lang="en-US"/>
              <a:t>        toString[bitsPerByte - 1 - i + 2] = c;</a:t>
            </a:r>
          </a:p>
          <a:p>
            <a:r>
              <a:rPr lang="en-US"/>
              <a:t>    }</a:t>
            </a:r>
          </a:p>
          <a:p>
            <a:r>
              <a:rPr lang="en-US"/>
              <a:t>    return toString;   </a:t>
            </a:r>
          </a:p>
          <a:p>
            <a:r>
              <a:rPr lang="en-US"/>
              <a:t>}</a:t>
            </a:r>
          </a:p>
          <a:p>
            <a:endParaRPr lang="en-US"/>
          </a:p>
          <a:p>
            <a:r>
              <a:rPr lang="en-US"/>
              <a:t>int main()</a:t>
            </a:r>
          </a:p>
          <a:p>
            <a:r>
              <a:rPr lang="en-US"/>
              <a:t>{</a:t>
            </a:r>
          </a:p>
          <a:p>
            <a:r>
              <a:rPr lang="en-US"/>
              <a:t>  char a = 255;</a:t>
            </a:r>
          </a:p>
          <a:p>
            <a:r>
              <a:rPr lang="en-US"/>
              <a:t>  char b = 2;</a:t>
            </a:r>
          </a:p>
          <a:p>
            <a:r>
              <a:rPr lang="en-US"/>
              <a:t>  printf("a: %s, b: %s, a &amp; b: %s\n", fmt(a), fmt(b) , fmt(a &amp; b));</a:t>
            </a:r>
          </a:p>
          <a:p>
            <a:r>
              <a:rPr lang="en-US"/>
              <a:t>  printf("a: %s, b: %s, a &amp; b: %s\n", fmt(a), fmt(b) , fmt(a | b));</a:t>
            </a:r>
          </a:p>
          <a:p>
            <a:r>
              <a:rPr lang="en-US"/>
              <a:t>  printf("a: %s, b: %s, a &amp; b: %s\n", fmt(a), fmt(b) , fmt(a ^ b));</a:t>
            </a:r>
          </a:p>
          <a:p>
            <a:r>
              <a:rPr lang="en-US"/>
              <a:t>  printf("a: %s, a &lt;&lt; b: %s\n", fmt(a), fmt(a &lt;&lt; b));</a:t>
            </a:r>
          </a:p>
          <a:p>
            <a:r>
              <a:rPr lang="en-US"/>
              <a:t>  printf("a: %s, a &gt;&gt; b: %s\n", fmt(a), fmt(a &gt;&gt; b));</a:t>
            </a:r>
          </a:p>
          <a:p>
            <a:r>
              <a:rPr lang="en-US"/>
              <a:t>  </a:t>
            </a:r>
          </a:p>
          <a:p>
            <a:r>
              <a:rPr lang="en-US"/>
              <a:t>  printf("a: %s, ~a: %s\n", fmt(a), fmt(~a));</a:t>
            </a:r>
          </a:p>
          <a:p>
            <a:r>
              <a:rPr lang="en-US"/>
              <a:t>  </a:t>
            </a:r>
          </a:p>
          <a:p>
            <a:r>
              <a:rPr lang="en-US"/>
              <a:t>}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985062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Images: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/>
              <a:t>CPU: https://www.iconfinder.com/icons/2317792/applet_chip_cpu_electronics_microchip_pc_proceesor_icon 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200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064722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Quelltext dazu:</a:t>
            </a:r>
          </a:p>
          <a:p>
            <a:r>
              <a:rPr lang="de-DE"/>
              <a:t>in</a:t>
            </a:r>
            <a:r>
              <a:rPr lang="de-DE" baseline="0"/>
              <a:t> der PDL unter devices</a:t>
            </a:r>
            <a:r>
              <a:rPr lang="en-US" baseline="0"/>
              <a:t>/fm4/s6e2ccxl/common/</a:t>
            </a:r>
            <a:r>
              <a:rPr lang="de-DE"/>
              <a:t>s6e2ccxl.h</a:t>
            </a:r>
          </a:p>
          <a:p>
            <a:endParaRPr lang="de-DE"/>
          </a:p>
          <a:p>
            <a:r>
              <a:rPr lang="de-DE"/>
              <a:t>Ports</a:t>
            </a:r>
            <a:r>
              <a:rPr lang="de-DE" baseline="0"/>
              <a:t> und Pin in FM_GPIO_TypeDef </a:t>
            </a:r>
            <a:endParaRPr lang="de-DE"/>
          </a:p>
          <a:p>
            <a:endParaRPr lang="en-US"/>
          </a:p>
          <a:p>
            <a:r>
              <a:rPr lang="en-US"/>
              <a:t>Gesamter</a:t>
            </a:r>
            <a:r>
              <a:rPr lang="en-US" baseline="0"/>
              <a:t> Code:</a:t>
            </a:r>
          </a:p>
          <a:p>
            <a:r>
              <a:rPr lang="en-US"/>
              <a:t>#include "init.h"</a:t>
            </a:r>
          </a:p>
          <a:p>
            <a:r>
              <a:rPr lang="en-US"/>
              <a:t>#include "pins.h"</a:t>
            </a:r>
          </a:p>
          <a:p>
            <a:endParaRPr lang="en-US"/>
          </a:p>
          <a:p>
            <a:r>
              <a:rPr lang="en-US"/>
              <a:t>int main(){</a:t>
            </a:r>
          </a:p>
          <a:p>
            <a:r>
              <a:rPr lang="en-US"/>
              <a:t>  initBoard();</a:t>
            </a:r>
          </a:p>
          <a:p>
            <a:endParaRPr lang="en-US"/>
          </a:p>
          <a:p>
            <a:r>
              <a:rPr lang="en-US"/>
              <a:t>  FM4_GPIO-&gt;DDR2_f.P0 = 0;//Set to input</a:t>
            </a:r>
          </a:p>
          <a:p>
            <a:r>
              <a:rPr lang="en-US"/>
              <a:t>  </a:t>
            </a:r>
          </a:p>
          <a:p>
            <a:r>
              <a:rPr lang="en-US"/>
              <a:t>  LED_RED_DDR |= (1 &lt;&lt; LED_RED_PIN); // Configure red LED pin as output.</a:t>
            </a:r>
          </a:p>
          <a:p>
            <a:r>
              <a:rPr lang="en-US"/>
              <a:t>  LED_RED_DOR |= (1 &lt;&lt; LED_RED_PIN); // Turn LED off.</a:t>
            </a:r>
          </a:p>
          <a:p>
            <a:r>
              <a:rPr lang="en-US"/>
              <a:t>  </a:t>
            </a:r>
          </a:p>
          <a:p>
            <a:r>
              <a:rPr lang="en-US"/>
              <a:t>  while(FM4_GPIO-&gt;PDIR2_f.P0 == 1) {</a:t>
            </a:r>
          </a:p>
          <a:p>
            <a:r>
              <a:rPr lang="en-US"/>
              <a:t>    // Polling loop...</a:t>
            </a:r>
          </a:p>
          <a:p>
            <a:r>
              <a:rPr lang="en-US"/>
              <a:t>  }</a:t>
            </a:r>
          </a:p>
          <a:p>
            <a:r>
              <a:rPr lang="en-US"/>
              <a:t>  </a:t>
            </a:r>
          </a:p>
          <a:p>
            <a:r>
              <a:rPr lang="en-US"/>
              <a:t>  // Switch red LED on</a:t>
            </a:r>
          </a:p>
          <a:p>
            <a:r>
              <a:rPr lang="en-US"/>
              <a:t>  LED_RED_DOR &amp;= ~(1 &lt;&lt; LED_RED_PIN);</a:t>
            </a:r>
          </a:p>
          <a:p>
            <a:r>
              <a:rPr lang="en-US"/>
              <a:t>    </a:t>
            </a:r>
          </a:p>
          <a:p>
            <a:r>
              <a:rPr lang="en-US"/>
              <a:t>  while(1);  </a:t>
            </a:r>
          </a:p>
          <a:p>
            <a:endParaRPr lang="en-US"/>
          </a:p>
          <a:p>
            <a:r>
              <a:rPr lang="en-US"/>
              <a:t>  return 0;</a:t>
            </a:r>
          </a:p>
          <a:p>
            <a:r>
              <a:rPr lang="en-US"/>
              <a:t>}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201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388535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21507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21508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58169C6A-BC63-4DF0-A9C3-BCFA44C84BA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204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21509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1510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6307938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26627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2662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9A557B9B-627D-4455-B6A5-D16F373E10AB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21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2662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30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5481520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205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765584949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208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035377823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Ablauf:</a:t>
            </a:r>
          </a:p>
          <a:p>
            <a:pPr marL="219867" indent="-219867">
              <a:buAutoNum type="arabicPeriod"/>
            </a:pPr>
            <a:r>
              <a:rPr lang="en-US" baseline="0"/>
              <a:t>Floor[0] wird zerstört</a:t>
            </a:r>
          </a:p>
          <a:p>
            <a:pPr marL="219867" indent="-219867">
              <a:buAutoNum type="arabicPeriod"/>
            </a:pPr>
            <a:r>
              <a:rPr lang="en-US" baseline="0"/>
              <a:t>Eve und Bob halten sich gegenseitig am Leben.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213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034627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Alternativ</a:t>
            </a:r>
            <a:r>
              <a:rPr lang="en-US"/>
              <a:t>: </a:t>
            </a:r>
            <a:r>
              <a:rPr lang="en-US" err="1"/>
              <a:t>objs</a:t>
            </a:r>
            <a:r>
              <a:rPr lang="en-US"/>
              <a:t> = $(</a:t>
            </a:r>
            <a:r>
              <a:rPr lang="en-US" err="1"/>
              <a:t>patsubst</a:t>
            </a:r>
            <a:r>
              <a:rPr lang="en-US"/>
              <a:t> %.</a:t>
            </a:r>
            <a:r>
              <a:rPr lang="en-US" err="1"/>
              <a:t>cpp</a:t>
            </a:r>
            <a:r>
              <a:rPr lang="en-US"/>
              <a:t>, %.o, $(</a:t>
            </a:r>
            <a:r>
              <a:rPr lang="en-US" err="1"/>
              <a:t>srcs</a:t>
            </a:r>
            <a:r>
              <a:rPr lang="en-US"/>
              <a:t>)) 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72E324A3-01C2-45DD-9993-943ECECA3B40}" type="slidenum">
              <a:rPr lang="en-US" smtClean="0"/>
              <a:pPr>
                <a:defRPr/>
              </a:pPr>
              <a:t>228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343052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72E324A3-01C2-45DD-9993-943ECECA3B40}" type="slidenum">
              <a:rPr lang="en-US" smtClean="0"/>
              <a:pPr>
                <a:defRPr/>
              </a:pPr>
              <a:t>230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574613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236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090739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4901" indent="-164901">
              <a:buFontTx/>
              <a:buChar char="-"/>
            </a:pPr>
            <a:r>
              <a:rPr lang="en-US" b="1" dirty="0"/>
              <a:t>ElevatorStrategy</a:t>
            </a:r>
            <a:r>
              <a:rPr lang="en-US" baseline="0" dirty="0"/>
              <a:t> kann nicht instantiiert werden</a:t>
            </a:r>
          </a:p>
          <a:p>
            <a:pPr marL="164901" indent="-164901">
              <a:buFontTx/>
              <a:buChar char="-"/>
            </a:pPr>
            <a:r>
              <a:rPr lang="en-US" b="1" baseline="0" dirty="0"/>
              <a:t>Floor</a:t>
            </a:r>
            <a:r>
              <a:rPr lang="en-US" baseline="0" dirty="0"/>
              <a:t> besitzt 0 </a:t>
            </a:r>
            <a:r>
              <a:rPr lang="en-US" baseline="0" dirty="0" err="1"/>
              <a:t>oder</a:t>
            </a:r>
            <a:r>
              <a:rPr lang="en-US" baseline="0"/>
              <a:t> mehr (</a:t>
            </a:r>
            <a:r>
              <a:rPr lang="en-US" b="1" baseline="0"/>
              <a:t>0..*</a:t>
            </a:r>
            <a:r>
              <a:rPr lang="en-US" b="0" baseline="0"/>
              <a:t>)</a:t>
            </a:r>
            <a:r>
              <a:rPr lang="en-US" b="1" baseline="0"/>
              <a:t> </a:t>
            </a:r>
            <a:r>
              <a:rPr lang="en-US" baseline="0"/>
              <a:t>wartende Personen (</a:t>
            </a:r>
            <a:r>
              <a:rPr lang="en-US" b="1" baseline="0"/>
              <a:t>waitingPeople</a:t>
            </a:r>
            <a:r>
              <a:rPr lang="en-US" baseline="0"/>
              <a:t>)+ von einer Person kann ich </a:t>
            </a:r>
            <a:r>
              <a:rPr lang="en-US" b="1" baseline="0"/>
              <a:t>nicht </a:t>
            </a:r>
            <a:r>
              <a:rPr lang="en-US" baseline="0"/>
              <a:t>zu ihrem Floor zurücknavigieren</a:t>
            </a:r>
          </a:p>
          <a:p>
            <a:pPr marL="164901" indent="-164901">
              <a:buFontTx/>
              <a:buChar char="-"/>
            </a:pPr>
            <a:r>
              <a:rPr lang="en-US" b="1"/>
              <a:t>EnergyMinimizingStrategy</a:t>
            </a:r>
            <a:r>
              <a:rPr lang="en-US" b="0" baseline="0"/>
              <a:t> erbt von </a:t>
            </a:r>
            <a:r>
              <a:rPr lang="en-US" b="1" baseline="0"/>
              <a:t>ElevatorStrategy</a:t>
            </a:r>
          </a:p>
          <a:p>
            <a:pPr marL="164901" indent="-164901">
              <a:buFontTx/>
              <a:buChar char="-"/>
            </a:pPr>
            <a:r>
              <a:rPr lang="en-US" b="1" baseline="0"/>
              <a:t>Floor</a:t>
            </a:r>
            <a:r>
              <a:rPr lang="en-US" b="0" baseline="0"/>
              <a:t> ist ein Teil von </a:t>
            </a:r>
            <a:r>
              <a:rPr lang="en-US" b="1" baseline="0"/>
              <a:t>Building</a:t>
            </a:r>
            <a:r>
              <a:rPr lang="en-US" b="0" baseline="0"/>
              <a:t> – wenn eine </a:t>
            </a:r>
            <a:r>
              <a:rPr lang="en-US" b="1" baseline="0"/>
              <a:t>Building-Instanz</a:t>
            </a:r>
            <a:r>
              <a:rPr lang="en-US" b="0" baseline="0"/>
              <a:t> zerstört wird, müssen auch alle enthaltenen </a:t>
            </a:r>
            <a:r>
              <a:rPr lang="en-US" b="1" baseline="0"/>
              <a:t>Floor-Instanzen</a:t>
            </a:r>
            <a:r>
              <a:rPr lang="en-US" b="0" baseline="0"/>
              <a:t> zerstört werden</a:t>
            </a:r>
          </a:p>
          <a:p>
            <a:pPr marL="164901" indent="-164901">
              <a:buFontTx/>
              <a:buChar char="-"/>
            </a:pPr>
            <a:endParaRPr lang="en-US" b="1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6450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250825" y="368300"/>
            <a:ext cx="8642350" cy="2089150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/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250825" y="196850"/>
            <a:ext cx="8642350" cy="144463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sp>
        <p:nvSpPr>
          <p:cNvPr id="6" name="Rectangle 8"/>
          <p:cNvSpPr>
            <a:spLocks noChangeArrowheads="1"/>
          </p:cNvSpPr>
          <p:nvPr/>
        </p:nvSpPr>
        <p:spPr bwMode="auto">
          <a:xfrm>
            <a:off x="250825" y="360363"/>
            <a:ext cx="8640763" cy="14287"/>
          </a:xfrm>
          <a:prstGeom prst="rect">
            <a:avLst/>
          </a:prstGeom>
          <a:solidFill>
            <a:srgbClr val="FDCA00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sp>
        <p:nvSpPr>
          <p:cNvPr id="7" name="Rectangle 9"/>
          <p:cNvSpPr>
            <a:spLocks noChangeArrowheads="1"/>
          </p:cNvSpPr>
          <p:nvPr/>
        </p:nvSpPr>
        <p:spPr bwMode="auto">
          <a:xfrm>
            <a:off x="250825" y="2457450"/>
            <a:ext cx="8640763" cy="793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252413" y="6530297"/>
            <a:ext cx="8568059" cy="217625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square" lIns="90000" tIns="46800" rIns="90000" bIns="46800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>
              <a:lnSpc>
                <a:spcPct val="100000"/>
              </a:lnSpc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lang="en-US" sz="800" dirty="0"/>
              <a:t>S. Ehmes, R. Kluge,</a:t>
            </a:r>
            <a:r>
              <a:rPr lang="en-US" sz="800" baseline="0" dirty="0"/>
              <a:t> A. </a:t>
            </a:r>
            <a:r>
              <a:rPr lang="en-US" sz="800" baseline="0" dirty="0" err="1"/>
              <a:t>Anjorin</a:t>
            </a:r>
            <a:r>
              <a:rPr lang="en-US" sz="800" baseline="0" dirty="0"/>
              <a:t> </a:t>
            </a:r>
            <a:r>
              <a:rPr lang="en-US" sz="800" dirty="0"/>
              <a:t>| Real-Time Systems Lab | TU Darmstadt | 2014 - 2018 | Creative Commons Attribution-</a:t>
            </a:r>
            <a:r>
              <a:rPr lang="en-US" sz="800" dirty="0" err="1"/>
              <a:t>NonCommercial</a:t>
            </a:r>
            <a:r>
              <a:rPr lang="en-US" sz="800" dirty="0"/>
              <a:t> 4.0 International</a:t>
            </a:r>
            <a:endParaRPr lang="en-US" sz="1200" dirty="0"/>
          </a:p>
        </p:txBody>
      </p:sp>
      <p:sp>
        <p:nvSpPr>
          <p:cNvPr id="9" name="Line 12"/>
          <p:cNvSpPr>
            <a:spLocks noChangeShapeType="1"/>
          </p:cNvSpPr>
          <p:nvPr/>
        </p:nvSpPr>
        <p:spPr bwMode="auto">
          <a:xfrm>
            <a:off x="252413" y="6489700"/>
            <a:ext cx="864076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" name="Text Box 17"/>
          <p:cNvSpPr txBox="1">
            <a:spLocks noChangeArrowheads="1"/>
          </p:cNvSpPr>
          <p:nvPr/>
        </p:nvSpPr>
        <p:spPr bwMode="auto">
          <a:xfrm>
            <a:off x="250825" y="5826125"/>
            <a:ext cx="4103688" cy="600075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anchor="b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nl-NL" sz="1200" b="1" dirty="0"/>
              <a:t>Sebastian Ehmes</a:t>
            </a:r>
            <a:br>
              <a:rPr lang="nl-NL" sz="1200" dirty="0"/>
            </a:br>
            <a:endParaRPr lang="nl-NL" sz="1000" dirty="0"/>
          </a:p>
          <a:p>
            <a:pPr algn="l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de-DE" sz="1000" dirty="0"/>
              <a:t>sebastian.ehmes@es.tu-darmstadt.de</a:t>
            </a:r>
            <a:r>
              <a:rPr lang="nl-NL" sz="1000" dirty="0"/>
              <a:t> </a:t>
            </a:r>
          </a:p>
        </p:txBody>
      </p:sp>
      <p:grpSp>
        <p:nvGrpSpPr>
          <p:cNvPr id="3" name="Gruppieren 2"/>
          <p:cNvGrpSpPr/>
          <p:nvPr userDrawn="1"/>
        </p:nvGrpSpPr>
        <p:grpSpPr>
          <a:xfrm>
            <a:off x="7164288" y="657225"/>
            <a:ext cx="1881287" cy="792163"/>
            <a:chOff x="7164288" y="657225"/>
            <a:chExt cx="1881287" cy="792163"/>
          </a:xfrm>
        </p:grpSpPr>
        <p:sp>
          <p:nvSpPr>
            <p:cNvPr id="2" name="Rechteck 1"/>
            <p:cNvSpPr/>
            <p:nvPr userDrawn="1"/>
          </p:nvSpPr>
          <p:spPr bwMode="auto">
            <a:xfrm>
              <a:off x="7164288" y="657225"/>
              <a:ext cx="1872208" cy="792163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pic>
          <p:nvPicPr>
            <p:cNvPr id="11" name="Picture 6" descr="tud_logo"/>
            <p:cNvPicPr>
              <a:picLocks noChangeAspect="1" noChangeArrowheads="1"/>
            </p:cNvPicPr>
            <p:nvPr/>
          </p:nvPicPr>
          <p:blipFill>
            <a:blip r:embed="rId2">
              <a:clrChange>
                <a:clrFrom>
                  <a:srgbClr val="FDFDFD"/>
                </a:clrFrom>
                <a:clrTo>
                  <a:srgbClr val="FDFDFD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453"/>
            <a:stretch>
              <a:fillRect/>
            </a:stretch>
          </p:blipFill>
          <p:spPr bwMode="auto">
            <a:xfrm>
              <a:off x="7172325" y="657225"/>
              <a:ext cx="1873250" cy="7921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2" name="Picture 24" descr="logo(200x184)_es02_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4413" y="3605213"/>
            <a:ext cx="1112837" cy="102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 Box 25"/>
          <p:cNvSpPr txBox="1">
            <a:spLocks noChangeArrowheads="1"/>
          </p:cNvSpPr>
          <p:nvPr/>
        </p:nvSpPr>
        <p:spPr bwMode="auto">
          <a:xfrm>
            <a:off x="2438400" y="5229225"/>
            <a:ext cx="6551613" cy="1055688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anchor="b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200"/>
              <a:t>ES Real-Time Systems Lab</a:t>
            </a:r>
          </a:p>
          <a:p>
            <a:pPr algn="r">
              <a:lnSpc>
                <a:spcPct val="14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000"/>
              <a:t>Prof. Dr. rer. nat. Andy Schürr</a:t>
            </a:r>
            <a:br>
              <a:rPr lang="en-US" sz="1000"/>
            </a:br>
            <a:r>
              <a:rPr lang="en-US" sz="1000"/>
              <a:t>Dept. of Electrical Engineering and Information Technology</a:t>
            </a:r>
          </a:p>
          <a:p>
            <a:pPr algn="r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000"/>
              <a:t>Dept. of Computer Science (adjunct Professor)</a:t>
            </a:r>
          </a:p>
          <a:p>
            <a:pPr algn="r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000"/>
              <a:t>www.es.tu-darmstadt.de                            </a:t>
            </a:r>
          </a:p>
        </p:txBody>
      </p:sp>
      <p:sp>
        <p:nvSpPr>
          <p:cNvPr id="88067" name="Rectangle 3"/>
          <p:cNvSpPr>
            <a:spLocks noGrp="1" noChangeArrowheads="1"/>
          </p:cNvSpPr>
          <p:nvPr>
            <p:ph type="ctrTitle"/>
          </p:nvPr>
        </p:nvSpPr>
        <p:spPr>
          <a:xfrm>
            <a:off x="358775" y="374650"/>
            <a:ext cx="6734175" cy="895350"/>
          </a:xfrm>
        </p:spPr>
        <p:txBody>
          <a:bodyPr anchor="b" anchorCtr="1"/>
          <a:lstStyle>
            <a:lvl1pPr algn="ctr">
              <a:defRPr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noProof="0"/>
              <a:t>x</a:t>
            </a:r>
          </a:p>
        </p:txBody>
      </p:sp>
      <p:sp>
        <p:nvSpPr>
          <p:cNvPr id="88068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358775" y="1449388"/>
            <a:ext cx="6734175" cy="944562"/>
          </a:xfrm>
        </p:spPr>
        <p:txBody>
          <a:bodyPr lIns="0" tIns="0" rIns="0" bIns="0"/>
          <a:lstStyle>
            <a:lvl1pPr marL="0" indent="0" algn="ctr">
              <a:spcBef>
                <a:spcPct val="0"/>
              </a:spcBef>
              <a:buFont typeface="Wingdings" pitchFamily="2" charset="2"/>
              <a:buNone/>
              <a:defRPr b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noProof="0"/>
              <a:t>x. Frontalveranstaltung</a:t>
            </a:r>
          </a:p>
        </p:txBody>
      </p:sp>
    </p:spTree>
    <p:extLst>
      <p:ext uri="{BB962C8B-B14F-4D97-AF65-F5344CB8AC3E}">
        <p14:creationId xmlns:p14="http://schemas.microsoft.com/office/powerpoint/2010/main" val="5523656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1359830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 2"/>
          <p:cNvSpPr>
            <a:spLocks noChangeShapeType="1"/>
          </p:cNvSpPr>
          <p:nvPr/>
        </p:nvSpPr>
        <p:spPr bwMode="auto">
          <a:xfrm>
            <a:off x="252413" y="6489700"/>
            <a:ext cx="864076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250825" y="368300"/>
            <a:ext cx="8642350" cy="1081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 sz="1200">
              <a:solidFill>
                <a:srgbClr val="000000"/>
              </a:solidFill>
            </a:endParaRPr>
          </a:p>
        </p:txBody>
      </p:sp>
      <p:sp>
        <p:nvSpPr>
          <p:cNvPr id="5" name="Rectangle 7"/>
          <p:cNvSpPr>
            <a:spLocks noChangeArrowheads="1"/>
          </p:cNvSpPr>
          <p:nvPr/>
        </p:nvSpPr>
        <p:spPr bwMode="auto">
          <a:xfrm>
            <a:off x="250825" y="196850"/>
            <a:ext cx="8642350" cy="144463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 sz="1200">
              <a:solidFill>
                <a:srgbClr val="000000"/>
              </a:solidFill>
            </a:endParaRPr>
          </a:p>
        </p:txBody>
      </p:sp>
      <p:sp>
        <p:nvSpPr>
          <p:cNvPr id="6" name="Rectangle 10"/>
          <p:cNvSpPr>
            <a:spLocks noChangeArrowheads="1"/>
          </p:cNvSpPr>
          <p:nvPr/>
        </p:nvSpPr>
        <p:spPr bwMode="auto">
          <a:xfrm>
            <a:off x="250825" y="366713"/>
            <a:ext cx="8640763" cy="142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 sz="1200">
              <a:solidFill>
                <a:srgbClr val="000000"/>
              </a:solidFill>
            </a:endParaRPr>
          </a:p>
        </p:txBody>
      </p:sp>
      <p:sp>
        <p:nvSpPr>
          <p:cNvPr id="7" name="Rectangle 11"/>
          <p:cNvSpPr>
            <a:spLocks noChangeArrowheads="1"/>
          </p:cNvSpPr>
          <p:nvPr/>
        </p:nvSpPr>
        <p:spPr bwMode="auto">
          <a:xfrm>
            <a:off x="6732588" y="6524625"/>
            <a:ext cx="1798637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>
              <a:lnSpc>
                <a:spcPct val="100000"/>
              </a:lnSpc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lang="en-US" altLang="de-DE" sz="1000">
                <a:solidFill>
                  <a:srgbClr val="B5B5B5"/>
                </a:solidFill>
              </a:rPr>
              <a:t>ES – Real-Time Systems Lab</a:t>
            </a:r>
            <a:endParaRPr lang="de-DE" altLang="de-DE" sz="1000">
              <a:solidFill>
                <a:srgbClr val="B5B5B5"/>
              </a:solidFill>
            </a:endParaRPr>
          </a:p>
        </p:txBody>
      </p:sp>
      <p:graphicFrame>
        <p:nvGraphicFramePr>
          <p:cNvPr id="8" name="Object 2"/>
          <p:cNvGraphicFramePr>
            <a:graphicFrameLocks noChangeAspect="1"/>
          </p:cNvGraphicFramePr>
          <p:nvPr/>
        </p:nvGraphicFramePr>
        <p:xfrm>
          <a:off x="8604250" y="6348413"/>
          <a:ext cx="539750" cy="509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227" r:id="rId3" imgW="1038370" imgH="980952" progId="PBrush">
                  <p:embed/>
                </p:oleObj>
              </mc:Choice>
              <mc:Fallback>
                <p:oleObj r:id="rId3" imgW="1038370" imgH="980952" progId="PBrush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04250" y="6348413"/>
                        <a:ext cx="539750" cy="509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blipFill dpi="0" rotWithShape="0">
                              <a:blip/>
                              <a:srcRect/>
                              <a:stretch>
                                <a:fillRect/>
                              </a:stretch>
                            </a:blip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14"/>
          <p:cNvSpPr>
            <a:spLocks noChangeArrowheads="1"/>
          </p:cNvSpPr>
          <p:nvPr/>
        </p:nvSpPr>
        <p:spPr bwMode="auto">
          <a:xfrm>
            <a:off x="358775" y="6510338"/>
            <a:ext cx="8531225" cy="30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en-GB" altLang="de-DE" sz="1000">
              <a:solidFill>
                <a:srgbClr val="000000"/>
              </a:solidFill>
              <a:latin typeface="Times New Roman" pitchFamily="16" charset="0"/>
            </a:endParaRPr>
          </a:p>
        </p:txBody>
      </p:sp>
      <p:pic>
        <p:nvPicPr>
          <p:cNvPr id="10" name="Picture 8" descr="tud_logo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53"/>
          <a:stretch>
            <a:fillRect/>
          </a:stretch>
        </p:blipFill>
        <p:spPr bwMode="auto">
          <a:xfrm>
            <a:off x="7167563" y="512763"/>
            <a:ext cx="1873250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Line 9"/>
          <p:cNvSpPr>
            <a:spLocks noChangeShapeType="1"/>
          </p:cNvSpPr>
          <p:nvPr userDrawn="1"/>
        </p:nvSpPr>
        <p:spPr bwMode="auto">
          <a:xfrm>
            <a:off x="250825" y="1428750"/>
            <a:ext cx="8640763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9062907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58775" y="488950"/>
            <a:ext cx="6732588" cy="83661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871957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77800" indent="-177800">
              <a:buFont typeface="Wingdings" panose="05000000000000000000" pitchFamily="2" charset="2"/>
              <a:buChar char="§"/>
              <a:defRPr/>
            </a:lvl1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8066316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7294345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 (mit 1 Überschrif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947034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250825" y="1484313"/>
            <a:ext cx="4243388" cy="4968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6613" y="1484313"/>
            <a:ext cx="4244975" cy="4968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552124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476672"/>
            <a:ext cx="8229600" cy="864096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175120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972285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8110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mezz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58775" y="488950"/>
            <a:ext cx="6877050" cy="838200"/>
          </a:xfrm>
        </p:spPr>
        <p:txBody>
          <a:bodyPr/>
          <a:lstStyle>
            <a:lvl1pPr>
              <a:defRPr sz="3600">
                <a:latin typeface="Bradley Hand ITC" panose="03070402050302030203" pitchFamily="66" charset="0"/>
              </a:defRPr>
            </a:lvl1pPr>
          </a:lstStyle>
          <a:p>
            <a:r>
              <a:rPr lang="de-DE" dirty="0"/>
              <a:t>Intermezzo</a:t>
            </a:r>
          </a:p>
        </p:txBody>
      </p:sp>
      <p:pic>
        <p:nvPicPr>
          <p:cNvPr id="32770" name="Picture 2" descr="katieyunholmes: smiley face clip art animated - ClipArt Best ..."/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240" y="3933056"/>
            <a:ext cx="2304256" cy="2304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Inhaltsplatzhalter 2"/>
          <p:cNvSpPr>
            <a:spLocks noGrp="1"/>
          </p:cNvSpPr>
          <p:nvPr>
            <p:ph idx="1"/>
          </p:nvPr>
        </p:nvSpPr>
        <p:spPr>
          <a:xfrm>
            <a:off x="251520" y="1481744"/>
            <a:ext cx="8640763" cy="4971591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4157430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vmlDrawing" Target="../drawings/vmlDrawing1.v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2"/>
          <p:cNvSpPr>
            <a:spLocks noChangeShapeType="1"/>
          </p:cNvSpPr>
          <p:nvPr/>
        </p:nvSpPr>
        <p:spPr bwMode="auto">
          <a:xfrm>
            <a:off x="252413" y="6489700"/>
            <a:ext cx="864076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27" name="Rectangle 3"/>
          <p:cNvSpPr>
            <a:spLocks noChangeArrowheads="1"/>
          </p:cNvSpPr>
          <p:nvPr/>
        </p:nvSpPr>
        <p:spPr bwMode="auto">
          <a:xfrm>
            <a:off x="250825" y="368300"/>
            <a:ext cx="8642350" cy="1081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sp>
        <p:nvSpPr>
          <p:cNvPr id="1028" name="SlideTitle"/>
          <p:cNvSpPr>
            <a:spLocks noGrp="1" noChangeArrowheads="1"/>
          </p:cNvSpPr>
          <p:nvPr>
            <p:ph type="title"/>
          </p:nvPr>
        </p:nvSpPr>
        <p:spPr bwMode="auto">
          <a:xfrm>
            <a:off x="358775" y="488950"/>
            <a:ext cx="687705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Mastertitelformat bearbeiten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0825" y="1484313"/>
            <a:ext cx="8640763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dirty="0"/>
              <a:t>Mastertextformat bearbeiten</a:t>
            </a:r>
          </a:p>
          <a:p>
            <a:pPr lvl="1"/>
            <a:r>
              <a:rPr lang="de-DE" altLang="de-DE" dirty="0"/>
              <a:t>Zweite Ebene</a:t>
            </a:r>
          </a:p>
          <a:p>
            <a:pPr lvl="2"/>
            <a:r>
              <a:rPr lang="de-DE" altLang="de-DE" dirty="0"/>
              <a:t>Dritte Ebene</a:t>
            </a:r>
          </a:p>
          <a:p>
            <a:pPr lvl="3"/>
            <a:r>
              <a:rPr lang="de-DE" altLang="de-DE" dirty="0"/>
              <a:t>Vierte Ebene</a:t>
            </a:r>
          </a:p>
          <a:p>
            <a:pPr lvl="4"/>
            <a:r>
              <a:rPr lang="de-DE" altLang="de-DE" dirty="0"/>
              <a:t>Fünfte Ebene</a:t>
            </a:r>
          </a:p>
        </p:txBody>
      </p:sp>
      <p:sp>
        <p:nvSpPr>
          <p:cNvPr id="1030" name="Rectangle 7"/>
          <p:cNvSpPr>
            <a:spLocks noChangeArrowheads="1"/>
          </p:cNvSpPr>
          <p:nvPr/>
        </p:nvSpPr>
        <p:spPr bwMode="auto">
          <a:xfrm>
            <a:off x="250825" y="196850"/>
            <a:ext cx="8642350" cy="144463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pic>
        <p:nvPicPr>
          <p:cNvPr id="1031" name="Picture 8" descr="tud_logo"/>
          <p:cNvPicPr>
            <a:picLocks noChangeAspect="1" noChangeArrowheads="1"/>
          </p:cNvPicPr>
          <p:nvPr/>
        </p:nvPicPr>
        <p:blipFill>
          <a:blip r:embed="rId15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53"/>
          <a:stretch>
            <a:fillRect/>
          </a:stretch>
        </p:blipFill>
        <p:spPr bwMode="auto">
          <a:xfrm>
            <a:off x="7167563" y="512763"/>
            <a:ext cx="1873250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2" name="Line 9"/>
          <p:cNvSpPr>
            <a:spLocks noChangeShapeType="1"/>
          </p:cNvSpPr>
          <p:nvPr/>
        </p:nvSpPr>
        <p:spPr bwMode="auto">
          <a:xfrm>
            <a:off x="250825" y="1449388"/>
            <a:ext cx="8640763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33" name="Rectangle 10"/>
          <p:cNvSpPr>
            <a:spLocks noChangeArrowheads="1"/>
          </p:cNvSpPr>
          <p:nvPr/>
        </p:nvSpPr>
        <p:spPr bwMode="auto">
          <a:xfrm>
            <a:off x="250825" y="366713"/>
            <a:ext cx="8640763" cy="14287"/>
          </a:xfrm>
          <a:prstGeom prst="rect">
            <a:avLst/>
          </a:prstGeom>
          <a:solidFill>
            <a:schemeClr val="tx1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sp>
        <p:nvSpPr>
          <p:cNvPr id="1034" name="Rectangle 11"/>
          <p:cNvSpPr>
            <a:spLocks noChangeArrowheads="1"/>
          </p:cNvSpPr>
          <p:nvPr/>
        </p:nvSpPr>
        <p:spPr bwMode="auto">
          <a:xfrm>
            <a:off x="6732588" y="6524625"/>
            <a:ext cx="1798637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>
              <a:lnSpc>
                <a:spcPct val="100000"/>
              </a:lnSpc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lang="en-US" altLang="de-DE" sz="1000">
                <a:solidFill>
                  <a:srgbClr val="B5B5B5"/>
                </a:solidFill>
              </a:rPr>
              <a:t>ES – Real-Time Systems Lab</a:t>
            </a:r>
            <a:endParaRPr lang="de-DE" altLang="de-DE" sz="1000">
              <a:solidFill>
                <a:srgbClr val="B5B5B5"/>
              </a:solidFill>
            </a:endParaRPr>
          </a:p>
        </p:txBody>
      </p:sp>
      <p:graphicFrame>
        <p:nvGraphicFramePr>
          <p:cNvPr id="1035" name="Object 13"/>
          <p:cNvGraphicFramePr>
            <a:graphicFrameLocks noChangeAspect="1"/>
          </p:cNvGraphicFramePr>
          <p:nvPr/>
        </p:nvGraphicFramePr>
        <p:xfrm>
          <a:off x="8604250" y="6348413"/>
          <a:ext cx="539750" cy="509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286" r:id="rId16" imgW="1038370" imgH="980952" progId="">
                  <p:embed/>
                </p:oleObj>
              </mc:Choice>
              <mc:Fallback>
                <p:oleObj r:id="rId16" imgW="1038370" imgH="980952" progId="">
                  <p:embed/>
                  <p:pic>
                    <p:nvPicPr>
                      <p:cNvPr id="0" name="Object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04250" y="6348413"/>
                        <a:ext cx="539750" cy="509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blipFill dpi="0" rotWithShape="0">
                              <a:blip/>
                              <a:srcRect/>
                              <a:stretch>
                                <a:fillRect/>
                              </a:stretch>
                            </a:blip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36" name="Rectangle 14"/>
          <p:cNvSpPr>
            <a:spLocks noChangeArrowheads="1"/>
          </p:cNvSpPr>
          <p:nvPr userDrawn="1"/>
        </p:nvSpPr>
        <p:spPr bwMode="auto">
          <a:xfrm>
            <a:off x="358775" y="6510338"/>
            <a:ext cx="8531225" cy="30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defRPr/>
            </a:pPr>
            <a:fld id="{EF8813FE-BD69-4BC4-83E6-F8FF270E1A2A}" type="slidenum">
              <a:rPr lang="en-GB" altLang="de-DE" sz="1600" smtClean="0">
                <a:solidFill>
                  <a:srgbClr val="000000"/>
                </a:solidFill>
              </a:rPr>
              <a:pPr algn="l" eaLnBrk="1" hangingPunct="1">
                <a:lnSpc>
                  <a:spcPct val="100000"/>
                </a:lnSpc>
                <a:defRPr/>
              </a:pPr>
              <a:t>‹Nr.›</a:t>
            </a:fld>
            <a:r>
              <a:rPr lang="en-GB" altLang="de-DE" sz="1000" dirty="0">
                <a:solidFill>
                  <a:srgbClr val="000000"/>
                </a:solidFill>
              </a:rPr>
              <a:t> | </a:t>
            </a:r>
            <a:fld id="{2CAB4134-E128-4F52-9610-9693FD68ADC1}" type="datetime1">
              <a:rPr lang="de-DE" altLang="de-DE" sz="1000" smtClean="0">
                <a:solidFill>
                  <a:srgbClr val="000000"/>
                </a:solidFill>
              </a:rPr>
              <a:pPr algn="l" eaLnBrk="1" hangingPunct="1">
                <a:lnSpc>
                  <a:spcPct val="100000"/>
                </a:lnSpc>
                <a:defRPr/>
              </a:pPr>
              <a:t>21.08.2019</a:t>
            </a:fld>
            <a:r>
              <a:rPr lang="en-GB" altLang="de-DE" sz="1000" dirty="0">
                <a:solidFill>
                  <a:srgbClr val="000000"/>
                </a:solidFill>
              </a:rPr>
              <a:t>  |  </a:t>
            </a:r>
            <a:r>
              <a:rPr lang="en-US" altLang="de-DE" sz="1000" dirty="0" err="1">
                <a:solidFill>
                  <a:srgbClr val="000000"/>
                </a:solidFill>
              </a:rPr>
              <a:t>Programmierpraktikum</a:t>
            </a:r>
            <a:r>
              <a:rPr lang="en-US" altLang="de-DE" sz="1000" dirty="0">
                <a:solidFill>
                  <a:srgbClr val="000000"/>
                </a:solidFill>
              </a:rPr>
              <a:t> C und C++ | S. Ehmes, R. Kluge, A. </a:t>
            </a:r>
            <a:r>
              <a:rPr lang="en-US" altLang="de-DE" sz="1000" dirty="0" err="1">
                <a:solidFill>
                  <a:srgbClr val="000000"/>
                </a:solidFill>
              </a:rPr>
              <a:t>Anjorin</a:t>
            </a:r>
            <a:endParaRPr lang="en-GB" altLang="de-DE" sz="1000" dirty="0">
              <a:solidFill>
                <a:srgbClr val="000000"/>
              </a:solidFill>
            </a:endParaRPr>
          </a:p>
          <a:p>
            <a:pPr algn="l" eaLnBrk="1">
              <a:lnSpc>
                <a:spcPct val="100000"/>
              </a:lnSpc>
              <a:buSzPct val="45000"/>
              <a:buFont typeface="Wingdings" pitchFamily="2" charset="2"/>
              <a:buNone/>
              <a:defRPr/>
            </a:pPr>
            <a:endParaRPr lang="en-GB" altLang="de-DE" sz="1000" dirty="0">
              <a:solidFill>
                <a:srgbClr val="000000"/>
              </a:solidFill>
              <a:latin typeface="Times New Roman" pitchFamily="16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79" r:id="rId1"/>
    <p:sldLayoutId id="2147484067" r:id="rId2"/>
    <p:sldLayoutId id="2147484068" r:id="rId3"/>
    <p:sldLayoutId id="2147484091" r:id="rId4"/>
    <p:sldLayoutId id="2147484069" r:id="rId5"/>
    <p:sldLayoutId id="2147484070" r:id="rId6"/>
    <p:sldLayoutId id="2147484071" r:id="rId7"/>
    <p:sldLayoutId id="2147484072" r:id="rId8"/>
    <p:sldLayoutId id="2147484090" r:id="rId9"/>
    <p:sldLayoutId id="2147484073" r:id="rId10"/>
    <p:sldLayoutId id="2147484087" r:id="rId11"/>
    <p:sldLayoutId id="2147484089" r:id="rId12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9pPr>
    </p:titleStyle>
    <p:bodyStyle>
      <a:lvl1pPr marL="179388" indent="-179388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800" b="0">
          <a:solidFill>
            <a:schemeClr val="tx1"/>
          </a:solidFill>
          <a:latin typeface="+mn-lt"/>
          <a:ea typeface="+mn-ea"/>
          <a:cs typeface="+mn-cs"/>
        </a:defRPr>
      </a:lvl1pPr>
      <a:lvl2pPr marL="349250" indent="-168275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2pPr>
      <a:lvl3pPr marL="538163" indent="-187325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3pPr>
      <a:lvl4pPr marL="717550" indent="-173038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4pPr>
      <a:lvl5pPr marL="908050" indent="-188913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5pPr>
      <a:lvl6pPr marL="13652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6pPr>
      <a:lvl7pPr marL="18224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7pPr>
      <a:lvl8pPr marL="22796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8pPr>
      <a:lvl9pPr marL="27368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moodle.tu-darmstadt.de/course/view.php?id=15350" TargetMode="External"/><Relationship Id="rId3" Type="http://schemas.openxmlformats.org/officeDocument/2006/relationships/hyperlink" Target="https://github.com/Echtzeitsysteme/tud-cppp/" TargetMode="External"/><Relationship Id="rId7" Type="http://schemas.openxmlformats.org/officeDocument/2006/relationships/hyperlink" Target="https://github.com/Echtzeitsysteme/tud-cppp/wiki/Arbeiten-mit-git" TargetMode="External"/><Relationship Id="rId2" Type="http://schemas.openxmlformats.org/officeDocument/2006/relationships/hyperlink" Target="http://www.es.tu-darmstadt.de/studentftp/cppp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" TargetMode="External"/><Relationship Id="rId5" Type="http://schemas.openxmlformats.org/officeDocument/2006/relationships/hyperlink" Target="http://git-scm.com/book/de" TargetMode="External"/><Relationship Id="rId4" Type="http://schemas.openxmlformats.org/officeDocument/2006/relationships/hyperlink" Target="https://github.com/Echtzeitsysteme/tud-cppp/wiki/" TargetMode="External"/><Relationship Id="rId9" Type="http://schemas.openxmlformats.org/officeDocument/2006/relationships/image" Target="../media/image14.png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7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earncpp.com/cpp-tutorial/b-5-delegating-constructors/" TargetMode="External"/><Relationship Id="rId2" Type="http://schemas.openxmlformats.org/officeDocument/2006/relationships/hyperlink" Target="http://en.cppreference.com/w/cpp/language/initializer_list#Delegating_constructor" TargetMode="External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9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hyperlink" Target="http://cpp.sh/643yg" TargetMode="External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C++11#Explicitly_defaulted_and_deleted_special_member_functions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Echtzeitsysteme/tud-cppp/tree/master/exercises" TargetMode="External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doc/tutorial/exceptions/" TargetMode="External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3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Copy_elision" TargetMode="External"/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memory/shared_ptr/make_shared" TargetMode="External"/><Relationship Id="rId1" Type="http://schemas.openxmlformats.org/officeDocument/2006/relationships/slideLayout" Target="../slideLayouts/slideLayout7.xml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://tiny.cc/es-cppp-vm" TargetMode="External"/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.xml"/></Relationships>
</file>

<file path=ppt/slides/_rels/slide134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Polymorphism_(computer_science)" TargetMode="External"/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7.xml"/></Relationships>
</file>

<file path=ppt/slides/_rels/slide1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jpeg"/><Relationship Id="rId4" Type="http://schemas.openxmlformats.org/officeDocument/2006/relationships/image" Target="../media/image25.png"/><Relationship Id="rId9" Type="http://schemas.openxmlformats.org/officeDocument/2006/relationships/image" Target="../media/image30.png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9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9.xml"/></Relationships>
</file>

<file path=ppt/slides/_rels/slide1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emf"/><Relationship Id="rId3" Type="http://schemas.openxmlformats.org/officeDocument/2006/relationships/notesSlide" Target="../notesSlides/notesSlide53.xml"/><Relationship Id="rId7" Type="http://schemas.openxmlformats.org/officeDocument/2006/relationships/package" Target="../embeddings/Microsoft_Excel_Worksheet1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hyperlink" Target="https://en.wikipedia.org/wiki/Virtual_method_table" TargetMode="External"/><Relationship Id="rId5" Type="http://schemas.openxmlformats.org/officeDocument/2006/relationships/image" Target="../media/image43.emf"/><Relationship Id="rId4" Type="http://schemas.openxmlformats.org/officeDocument/2006/relationships/package" Target="../embeddings/Microsoft_Excel_Worksheet.xlsx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9.xml"/></Relationships>
</file>

<file path=ppt/slides/_rels/slide15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doc/tutorial/typecasting/" TargetMode="External"/><Relationship Id="rId1" Type="http://schemas.openxmlformats.org/officeDocument/2006/relationships/slideLayout" Target="../slideLayouts/slideLayout2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1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1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1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1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://www.cprogramming.com/" TargetMode="External"/><Relationship Id="rId3" Type="http://schemas.openxmlformats.org/officeDocument/2006/relationships/hyperlink" Target="http://publications.gbdirect.co.uk/c_book/" TargetMode="External"/><Relationship Id="rId7" Type="http://schemas.openxmlformats.org/officeDocument/2006/relationships/hyperlink" Target="http://www.learncpp.com/" TargetMode="External"/><Relationship Id="rId2" Type="http://schemas.openxmlformats.org/officeDocument/2006/relationships/hyperlink" Target="https://www.micc.unifi.it/bertini/download/programmazione/TICPP-2nd-ed-Vol-two-printed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ladedu.com/cpp/zum_mitnehmen/cpp_einf.pdf" TargetMode="External"/><Relationship Id="rId5" Type="http://schemas.openxmlformats.org/officeDocument/2006/relationships/hyperlink" Target="http://www.ldv.ei.tum.de/lehre/grundkurs-c/" TargetMode="External"/><Relationship Id="rId10" Type="http://schemas.openxmlformats.org/officeDocument/2006/relationships/hyperlink" Target="http://bytesnobjects.dev.geekbetrieb.de/cpp" TargetMode="External"/><Relationship Id="rId4" Type="http://schemas.openxmlformats.org/officeDocument/2006/relationships/hyperlink" Target="http://www.electroons.com/8051/ebooks/expert%20C%20programming.pdf" TargetMode="External"/><Relationship Id="rId9" Type="http://schemas.openxmlformats.org/officeDocument/2006/relationships/hyperlink" Target="https://google.github.io/styleguide/cppguide.html" TargetMode="External"/></Relationships>
</file>

<file path=ppt/slides/_rels/slide1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e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.xml"/></Relationships>
</file>

<file path=ppt/slides/_rels/slide1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eg"/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2.xml"/></Relationships>
</file>

<file path=ppt/slides/_rels/slide1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3.xml"/></Relationships>
</file>

<file path=ppt/slides/_rels/slide1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Generic_programming" TargetMode="External"/></Relationships>
</file>

<file path=ppt/slides/_rels/slide1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7.xml"/></Relationships>
</file>

<file path=ppt/slides/_rels/slide1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46.jpe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0.jpeg"/><Relationship Id="rId5" Type="http://schemas.openxmlformats.org/officeDocument/2006/relationships/image" Target="../media/image47.jpeg"/><Relationship Id="rId4" Type="http://schemas.openxmlformats.org/officeDocument/2006/relationships/image" Target="../media/image49.png"/></Relationships>
</file>

<file path=ppt/slides/_rels/slide1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" TargetMode="External"/><Relationship Id="rId2" Type="http://schemas.openxmlformats.org/officeDocument/2006/relationships/hyperlink" Target="http://www.cplusplus.com/" TargetMode="Externa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1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1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1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9.xml"/></Relationships>
</file>

<file path=ppt/slides/_rels/slide1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6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1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s://isocpp.org/wiki/faq/" TargetMode="External"/><Relationship Id="rId1" Type="http://schemas.openxmlformats.org/officeDocument/2006/relationships/slideLayout" Target="../slideLayouts/slideLayout7.xml"/></Relationships>
</file>

<file path=ppt/slides/_rels/slide1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/Relationships>
</file>

<file path=ppt/slides/_rels/slide181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Most_vexing_parse" TargetMode="External"/><Relationship Id="rId1" Type="http://schemas.openxmlformats.org/officeDocument/2006/relationships/slideLayout" Target="../slideLayouts/slideLayout2.xml"/></Relationships>
</file>

<file path=ppt/slides/_rels/slide1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9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copy/" TargetMode="External"/><Relationship Id="rId1" Type="http://schemas.openxmlformats.org/officeDocument/2006/relationships/slideLayout" Target="../slideLayouts/slideLayout2.xml"/></Relationships>
</file>

<file path=ppt/slides/_rels/slide18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copy/" TargetMode="External"/><Relationship Id="rId1" Type="http://schemas.openxmlformats.org/officeDocument/2006/relationships/slideLayout" Target="../slideLayouts/slideLayout2.xml"/></Relationships>
</file>

<file path=ppt/slides/_rels/slide18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remove_copy_if/" TargetMode="External"/><Relationship Id="rId1" Type="http://schemas.openxmlformats.org/officeDocument/2006/relationships/slideLayout" Target="../slideLayouts/slideLayout2.xml"/></Relationships>
</file>

<file path=ppt/slides/_rels/slide18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remove_copy_if/" TargetMode="External"/><Relationship Id="rId1" Type="http://schemas.openxmlformats.org/officeDocument/2006/relationships/slideLayout" Target="../slideLayouts/slideLayout2.xml"/></Relationships>
</file>

<file path=ppt/slides/_rels/slide18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queue/priority_queue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cpp.sh/" TargetMode="External"/><Relationship Id="rId2" Type="http://schemas.openxmlformats.org/officeDocument/2006/relationships/hyperlink" Target="https://www.onlinegdb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hyperlink" Target="https://www.tutorialspoint.com/compile_cpp11_online.php" TargetMode="External"/></Relationships>
</file>

<file path=ppt/slides/_rels/slide19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plusplus.com/reference/queue/priority_queue/" TargetMode="External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/Relationships>
</file>

<file path=ppt/slides/_rels/slide1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9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1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.xml.rels><?xml version="1.0" encoding="UTF-8" standalone="yes"?>
<Relationships xmlns="http://schemas.openxmlformats.org/package/2006/relationships"><Relationship Id="rId3" Type="http://schemas.openxmlformats.org/officeDocument/2006/relationships/hyperlink" Target="http://openbook.rheinwerk-verlag.de/c_von_a_bis_z/006_c_operatoren_005.htm" TargetMode="External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9.xml.rels><?xml version="1.0" encoding="UTF-8" standalone="yes"?>
<Relationships xmlns="http://schemas.openxmlformats.org/package/2006/relationships"><Relationship Id="rId2" Type="http://schemas.openxmlformats.org/officeDocument/2006/relationships/hyperlink" Target="http://cpp.sh/75wgv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/Relationships>
</file>

<file path=ppt/slides/_rels/slide2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/Relationships>
</file>

<file path=ppt/slides/_rels/slide202.xml.rels><?xml version="1.0" encoding="UTF-8" standalone="yes"?>
<Relationships xmlns="http://schemas.openxmlformats.org/package/2006/relationships"><Relationship Id="rId2" Type="http://schemas.openxmlformats.org/officeDocument/2006/relationships/hyperlink" Target="https://barrgroup.com/Embedded-Systems/How-To/C-Volatile-Keyword" TargetMode="External"/><Relationship Id="rId1" Type="http://schemas.openxmlformats.org/officeDocument/2006/relationships/slideLayout" Target="../slideLayouts/slideLayout2.xml"/></Relationships>
</file>

<file path=ppt/slides/_rels/slide20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dafruit.com/product/2050" TargetMode="External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cypress.com/documentation/development-kitsboards/sk-fm4-176l-s6e2cc-fm4-family-quick-start-guide" TargetMode="External"/></Relationships>
</file>

<file path=ppt/slides/_rels/slide2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2.xml"/></Relationships>
</file>

<file path=ppt/slides/_rels/slide2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1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7.xml.rels><?xml version="1.0" encoding="UTF-8" standalone="yes"?>
<Relationships xmlns="http://schemas.openxmlformats.org/package/2006/relationships"><Relationship Id="rId3" Type="http://schemas.openxmlformats.org/officeDocument/2006/relationships/hyperlink" Target="http://thbecker.net/articles/rvalue_references/section_01.html" TargetMode="External"/><Relationship Id="rId2" Type="http://schemas.openxmlformats.org/officeDocument/2006/relationships/hyperlink" Target="https://www.informatik.tu-darmstadt.de/parallel/teaching_parallel_1/index.en.jsp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courses.cms.caltech.edu/cs11/material/cpp/donnie/cpp-ops.html" TargetMode="External"/></Relationships>
</file>

<file path=ppt/slides/_rels/slide2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1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5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Immutable_object" TargetMode="External"/><Relationship Id="rId1" Type="http://schemas.openxmlformats.org/officeDocument/2006/relationships/slideLayout" Target="../slideLayouts/slideLayout2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Anonymous_function" TargetMode="External"/><Relationship Id="rId2" Type="http://schemas.openxmlformats.org/officeDocument/2006/relationships/hyperlink" Target="http://www.cprogramming.com/c++11/c++11-lambda-closures.html" TargetMode="External"/><Relationship Id="rId1" Type="http://schemas.openxmlformats.org/officeDocument/2006/relationships/slideLayout" Target="../slideLayouts/slideLayout2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2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2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jpeg"/></Relationships>
</file>

<file path=ppt/slides/_rels/slide2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2.xml"/></Relationships>
</file>

<file path=ppt/slides/_rels/slide23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nu.org/software/make/manual/html_node/Phony-Targets.html" TargetMode="External"/><Relationship Id="rId1" Type="http://schemas.openxmlformats.org/officeDocument/2006/relationships/slideLayout" Target="../slideLayouts/slideLayout2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1.xml"/></Relationships>
</file>

<file path=ppt/slides/_rels/slide2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hyperlink" Target="http://creativecommons.org/licenses/by-nc-nd/4.0/" TargetMode="External"/><Relationship Id="rId1" Type="http://schemas.openxmlformats.org/officeDocument/2006/relationships/slideLayout" Target="../slideLayouts/slideLayout2.xml"/></Relationships>
</file>

<file path=ppt/slides/_rels/slide238.xml.rels><?xml version="1.0" encoding="UTF-8" standalone="yes"?>
<Relationships xmlns="http://schemas.openxmlformats.org/package/2006/relationships"><Relationship Id="rId3" Type="http://schemas.openxmlformats.org/officeDocument/2006/relationships/hyperlink" Target="http://cliparts.co/clipart/2613703" TargetMode="External"/><Relationship Id="rId2" Type="http://schemas.openxmlformats.org/officeDocument/2006/relationships/hyperlink" Target="https://commons.wikimedia.org/wiki/Paper#/media/File:Stack_of_Copy_Paper.jpg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cpp.sh/" TargetMode="External"/><Relationship Id="rId4" Type="http://schemas.openxmlformats.org/officeDocument/2006/relationships/hyperlink" Target="https://tohtml.com/c/" TargetMode="Externa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jpe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google.com/pubs/pub37122.html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nclude_guard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definition#One_Definition_Rule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Pragma_once#Portability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cppreference.com/w/cpp/language/definition" TargetMode="External"/><Relationship Id="rId2" Type="http://schemas.openxmlformats.org/officeDocument/2006/relationships/hyperlink" Target="http://www.cprogramming.com/declare_vs_define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cppreference.com/w/cpp/language/declarations" TargetMode="Externa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nline_function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s.mentor.com/colinwalls/blog/2014/06/02/struct-vs-class-in-c/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en.cppreference.com/w/cpp/language/union" TargetMode="Externa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4" Type="http://schemas.openxmlformats.org/officeDocument/2006/relationships/hyperlink" Target="http://www.tiobe.com/tiobe_index?page=index" TargetMode="Externa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language/enum" TargetMode="Externa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namespace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keyword/static" TargetMode="Externa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cppreference.com/w/cpp/language/integer_literal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cppreference.com/w/cpp/language/user_literal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8" Type="http://schemas.openxmlformats.org/officeDocument/2006/relationships/hyperlink" Target="http://safari.awprofessional.com/?XmlId=0321113586" TargetMode="External"/><Relationship Id="rId3" Type="http://schemas.openxmlformats.org/officeDocument/2006/relationships/image" Target="../media/image37.png"/><Relationship Id="rId7" Type="http://schemas.openxmlformats.org/officeDocument/2006/relationships/hyperlink" Target="http://en.wikipedia.org/wiki/Andrei_Alexandrescu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gotw.ca/" TargetMode="External"/><Relationship Id="rId5" Type="http://schemas.openxmlformats.org/officeDocument/2006/relationships/image" Target="../media/image38.png"/><Relationship Id="rId4" Type="http://schemas.openxmlformats.org/officeDocument/2006/relationships/hyperlink" Target="http://www.boost.org/" TargetMode="Externa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operators" TargetMode="External"/><Relationship Id="rId2" Type="http://schemas.openxmlformats.org/officeDocument/2006/relationships/hyperlink" Target="https://docs.oracle.com/javase/tutorial/java/nutsandbolts/operators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en.cppreference.com/w/cpp/language/operator_precedence" TargetMode="Externa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range-for" TargetMode="External"/><Relationship Id="rId2" Type="http://schemas.openxmlformats.org/officeDocument/2006/relationships/hyperlink" Target="http://www.cplusplus.com/reference/algorithm/for_each/" TargetMode="Externa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One_Definition_Rule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en.cppreference.com/w/cpp/concept" TargetMode="External"/><Relationship Id="rId4" Type="http://schemas.openxmlformats.org/officeDocument/2006/relationships/hyperlink" Target="https://isocpp.org/wiki/faq/const-correctness" TargetMode="Externa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regehr.org/archives/213" TargetMode="External"/><Relationship Id="rId2" Type="http://schemas.openxmlformats.org/officeDocument/2006/relationships/hyperlink" Target="http://en.cppreference.com/w/cpp/language/ub" TargetMode="Externa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Data_segment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9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hyperlink" Target="http://goo.gl/G3KRlU" TargetMode="Externa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Null_pointer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doc/tutorial/arrays/" TargetMode="Externa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types/size_t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9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hyperlink" Target="https://isocpp.org/wiki/faq/const-correctness" TargetMode="Externa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ucan.tu-darmstadt.de/scripts/mgrqispi.dll?APPNAME=CampusNet&amp;PRGNAME=ACTION&amp;ARGUMENTS=-AVWNVeq91PRt5ake73qNI57jYpWzvN6HPqMRGRM1qig5nOTWur06Bp7X7yOTKc1xbmY5VloTbHxbChUyJvn2ec9-YreKFNXKJxOr9jZknaCfZwTQ9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9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9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3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utility/initializer_list" TargetMode="External"/><Relationship Id="rId2" Type="http://schemas.openxmlformats.org/officeDocument/2006/relationships/hyperlink" Target="http://en.cppreference.com/w/cpp/language/initializer_list" TargetMode="External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/>
              <a:t>Programmierpraktikum </a:t>
            </a:r>
            <a:r>
              <a:rPr lang="de-DE" altLang="de-DE" noProof="0" dirty="0"/>
              <a:t>C und C++</a:t>
            </a:r>
            <a:endParaRPr lang="de-DE" noProof="0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520" y="2564905"/>
            <a:ext cx="3334590" cy="2448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0807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Übung: Überblick</a:t>
            </a:r>
            <a:endParaRPr lang="de-DE" altLang="de-DE" noProof="0" dirty="0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de-DE" b="1" noProof="0" dirty="0"/>
              <a:t>Virtuelle Maschine</a:t>
            </a:r>
            <a:r>
              <a:rPr lang="de-DE" noProof="0" dirty="0"/>
              <a:t>:  </a:t>
            </a:r>
          </a:p>
          <a:p>
            <a:pPr lvl="1"/>
            <a:r>
              <a:rPr lang="de-DE" noProof="0" dirty="0"/>
              <a:t>Downloadbereich: </a:t>
            </a:r>
            <a:r>
              <a:rPr lang="de-DE" sz="1600" noProof="0" dirty="0">
                <a:hlinkClick r:id="rId2"/>
              </a:rPr>
              <a:t>http://www.es.tu-darmstadt.de/studentftp/cppp/</a:t>
            </a:r>
            <a:endParaRPr lang="de-DE" sz="1600" noProof="0" dirty="0"/>
          </a:p>
          <a:p>
            <a:pPr lvl="1"/>
            <a:r>
              <a:rPr lang="de-DE" b="0" noProof="0" dirty="0"/>
              <a:t>User: </a:t>
            </a: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cppp</a:t>
            </a:r>
            <a:r>
              <a:rPr lang="de-DE" b="0" noProof="0" dirty="0"/>
              <a:t>, PW:  </a:t>
            </a:r>
          </a:p>
          <a:p>
            <a:pPr lvl="1"/>
            <a:r>
              <a:rPr lang="de-DE" noProof="0" dirty="0"/>
              <a:t>User-PW in der VM: cppprak</a:t>
            </a:r>
            <a:br>
              <a:rPr lang="de-DE" b="0" noProof="0" dirty="0"/>
            </a:br>
            <a:endParaRPr lang="de-DE" b="0" noProof="0" dirty="0"/>
          </a:p>
          <a:p>
            <a:r>
              <a:rPr lang="de-DE" b="1" noProof="0" dirty="0"/>
              <a:t>Material: 	</a:t>
            </a:r>
            <a:r>
              <a:rPr lang="de-DE" noProof="0" dirty="0">
                <a:hlinkClick r:id="rId3"/>
              </a:rPr>
              <a:t>https://github.com/Echtzeitsysteme/tud-cppp/</a:t>
            </a:r>
            <a:endParaRPr lang="de-DE" noProof="0" dirty="0"/>
          </a:p>
          <a:p>
            <a:r>
              <a:rPr lang="de-DE" b="1" dirty="0"/>
              <a:t>Wiki mit FAQs</a:t>
            </a:r>
            <a:r>
              <a:rPr lang="de-DE" dirty="0"/>
              <a:t>: </a:t>
            </a:r>
            <a:r>
              <a:rPr lang="de-DE" dirty="0">
                <a:hlinkClick r:id="rId4"/>
              </a:rPr>
              <a:t>https://github.com/Echtzeitsysteme/tud-cppp/wiki/</a:t>
            </a:r>
            <a:r>
              <a:rPr lang="de-DE" dirty="0"/>
              <a:t> </a:t>
            </a:r>
            <a:endParaRPr lang="de-DE" noProof="0" dirty="0"/>
          </a:p>
          <a:p>
            <a:pPr lvl="1"/>
            <a:endParaRPr lang="de-DE" noProof="0" dirty="0"/>
          </a:p>
          <a:p>
            <a:r>
              <a:rPr lang="de-DE" b="1" noProof="0" dirty="0"/>
              <a:t>Eigenes Projekt </a:t>
            </a:r>
            <a:r>
              <a:rPr lang="de-DE" noProof="0" dirty="0"/>
              <a:t>erstellen mit Git:</a:t>
            </a:r>
          </a:p>
          <a:p>
            <a:pPr lvl="1"/>
            <a:r>
              <a:rPr lang="de-DE" b="0" noProof="0" dirty="0"/>
              <a:t>Einführung in Git: </a:t>
            </a:r>
            <a:r>
              <a:rPr lang="de-DE" sz="1600" b="0" noProof="0" dirty="0">
                <a:hlinkClick r:id="rId5"/>
              </a:rPr>
              <a:t>http://git-scm.com/book/de</a:t>
            </a:r>
            <a:endParaRPr lang="de-DE" sz="1600" b="0" noProof="0" dirty="0"/>
          </a:p>
          <a:p>
            <a:pPr lvl="1"/>
            <a:r>
              <a:rPr lang="de-DE" b="0" noProof="0" dirty="0"/>
              <a:t>Kostenfreie Git-Repositories auf </a:t>
            </a:r>
            <a:r>
              <a:rPr lang="de-DE" b="0" noProof="0" dirty="0">
                <a:hlinkClick r:id="rId6"/>
              </a:rPr>
              <a:t>https</a:t>
            </a:r>
            <a:r>
              <a:rPr lang="de-DE" sz="1800" b="0" noProof="0" dirty="0">
                <a:hlinkClick r:id="rId6"/>
              </a:rPr>
              <a:t>://</a:t>
            </a:r>
            <a:r>
              <a:rPr lang="de-DE" b="0" noProof="0" dirty="0">
                <a:hlinkClick r:id="rId6"/>
              </a:rPr>
              <a:t>github.com/</a:t>
            </a:r>
            <a:r>
              <a:rPr lang="de-DE" b="0" noProof="0" dirty="0"/>
              <a:t> </a:t>
            </a:r>
          </a:p>
          <a:p>
            <a:pPr marL="180975" lvl="1" indent="0">
              <a:buNone/>
            </a:pPr>
            <a:r>
              <a:rPr lang="de-DE" noProof="0" dirty="0"/>
              <a:t>   (</a:t>
            </a:r>
            <a:r>
              <a:rPr lang="de-DE" noProof="0" dirty="0" err="1"/>
              <a:t>neuderdings</a:t>
            </a:r>
            <a:r>
              <a:rPr lang="de-DE" noProof="0" dirty="0"/>
              <a:t> private </a:t>
            </a:r>
            <a:r>
              <a:rPr lang="de-DE" dirty="0" err="1"/>
              <a:t>Git</a:t>
            </a:r>
            <a:r>
              <a:rPr lang="de-DE" dirty="0"/>
              <a:t>-</a:t>
            </a:r>
            <a:r>
              <a:rPr lang="de-DE" noProof="0" dirty="0" err="1"/>
              <a:t>Repositories</a:t>
            </a:r>
            <a:r>
              <a:rPr lang="de-DE" noProof="0" dirty="0"/>
              <a:t> kostenfrei möglich)</a:t>
            </a:r>
            <a:endParaRPr lang="de-DE" b="0" noProof="0" dirty="0"/>
          </a:p>
          <a:p>
            <a:pPr lvl="1"/>
            <a:r>
              <a:rPr lang="de-DE" noProof="0" dirty="0"/>
              <a:t>Siehe auch </a:t>
            </a:r>
            <a:r>
              <a:rPr lang="de-DE" noProof="0" dirty="0">
                <a:hlinkClick r:id="rId7"/>
              </a:rPr>
              <a:t>https://github.com/Echtzeitsysteme/tud-cppp/wiki/Arbeiten-mit-git</a:t>
            </a:r>
            <a:endParaRPr lang="de-DE" noProof="0" dirty="0"/>
          </a:p>
          <a:p>
            <a:pPr lvl="1"/>
            <a:endParaRPr lang="de-DE" b="0" noProof="0" dirty="0"/>
          </a:p>
          <a:p>
            <a:r>
              <a:rPr lang="de-DE" b="1" noProof="0" dirty="0"/>
              <a:t>Fachliche Fragen außerhalb des Praktikums </a:t>
            </a:r>
            <a:r>
              <a:rPr lang="de-DE" noProof="0" dirty="0"/>
              <a:t>bitte </a:t>
            </a:r>
            <a:r>
              <a:rPr lang="de-DE" b="1" noProof="0" dirty="0"/>
              <a:t>immer</a:t>
            </a:r>
            <a:r>
              <a:rPr lang="de-DE" noProof="0" dirty="0"/>
              <a:t> über </a:t>
            </a:r>
            <a:r>
              <a:rPr lang="de-DE" noProof="0" dirty="0" err="1"/>
              <a:t>Moodle</a:t>
            </a:r>
            <a:r>
              <a:rPr lang="de-DE" noProof="0" dirty="0"/>
              <a:t>:</a:t>
            </a:r>
            <a:endParaRPr lang="de-DE" b="0" noProof="0" dirty="0"/>
          </a:p>
          <a:p>
            <a:pPr lvl="1"/>
            <a:r>
              <a:rPr lang="de-DE" sz="1600" noProof="0" dirty="0">
                <a:hlinkClick r:id="rId8"/>
              </a:rPr>
              <a:t>https://moodle.tu-darmstadt.de/course/view.php?id=15350</a:t>
            </a:r>
            <a:r>
              <a:rPr lang="de-DE" noProof="0" dirty="0"/>
              <a:t>  </a:t>
            </a: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28945" y="2013690"/>
            <a:ext cx="1914310" cy="493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296906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Implizite </a:t>
            </a:r>
            <a:r>
              <a:rPr lang="de-DE" noProof="0" dirty="0"/>
              <a:t>Typkonvertierung unterbinden mit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explicit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51520" y="1628800"/>
            <a:ext cx="4953600" cy="4276590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&lt;string&gt;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	explicit Student(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&amp;name)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		: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(name) {	}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useStudent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&amp;student)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	Student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mike(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"Mike"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useStudent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(mike);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useStudent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"Sarah"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));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/>
          </a:p>
        </p:txBody>
      </p:sp>
      <p:sp>
        <p:nvSpPr>
          <p:cNvPr id="4" name="Abgerundete rechteckige Legende 3"/>
          <p:cNvSpPr/>
          <p:nvPr/>
        </p:nvSpPr>
        <p:spPr>
          <a:xfrm>
            <a:off x="4716016" y="4005064"/>
            <a:ext cx="4279144" cy="936104"/>
          </a:xfrm>
          <a:prstGeom prst="wedgeRoundRectCallout">
            <a:avLst>
              <a:gd name="adj1" fmla="val -74426"/>
              <a:gd name="adj2" fmla="val 5597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Ohne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explicit</a:t>
            </a:r>
            <a:r>
              <a:rPr lang="de-DE">
                <a:solidFill>
                  <a:schemeClr val="bg1"/>
                </a:solidFill>
              </a:rPr>
              <a:t> kann man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useStudent</a:t>
            </a:r>
            <a:r>
              <a:rPr lang="de-DE">
                <a:solidFill>
                  <a:schemeClr val="bg1"/>
                </a:solidFill>
              </a:rPr>
              <a:t> auch so aufrufen wegen </a:t>
            </a:r>
            <a:r>
              <a:rPr lang="de-DE" b="1">
                <a:solidFill>
                  <a:schemeClr val="bg1"/>
                </a:solidFill>
              </a:rPr>
              <a:t>impliziter Typkonvertierung</a:t>
            </a:r>
            <a:r>
              <a:rPr lang="de-DE">
                <a:solidFill>
                  <a:schemeClr val="bg1"/>
                </a:solidFill>
              </a:rPr>
              <a:t>.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5364088" y="1628800"/>
            <a:ext cx="3528392" cy="1224136"/>
          </a:xfrm>
          <a:prstGeom prst="wedgeRoundRectCallout">
            <a:avLst>
              <a:gd name="adj1" fmla="val -57725"/>
              <a:gd name="adj2" fmla="val 2609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Schlüsselwort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explicit</a:t>
            </a:r>
            <a:r>
              <a:rPr lang="de-DE">
                <a:solidFill>
                  <a:schemeClr val="bg1"/>
                </a:solidFill>
              </a:rPr>
              <a:t> unterbindet Verwendung des Konstr. für implizite Typkonvertierung</a:t>
            </a:r>
          </a:p>
        </p:txBody>
      </p:sp>
    </p:spTree>
    <p:extLst>
      <p:ext uri="{BB962C8B-B14F-4D97-AF65-F5344CB8AC3E}">
        <p14:creationId xmlns:p14="http://schemas.microsoft.com/office/powerpoint/2010/main" val="2841275638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/>
              <a:t>Delegating</a:t>
            </a:r>
            <a:r>
              <a:rPr lang="de-DE" noProof="0" dirty="0"/>
              <a:t> </a:t>
            </a:r>
            <a:r>
              <a:rPr lang="de-DE" noProof="0" dirty="0" err="1"/>
              <a:t>Constructors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464967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/>
              <a:t>Java</a:t>
            </a:r>
          </a:p>
          <a:p>
            <a:pPr marL="520700" indent="-342900"/>
            <a:r>
              <a:rPr lang="de-DE" noProof="0"/>
              <a:t>Man kann </a:t>
            </a:r>
            <a:r>
              <a:rPr lang="de-DE" noProof="0" dirty="0"/>
              <a:t>innerhalb eines Konstruktors an einen anderen Konstruktor delegieren (bspw. Default-Werte übergeben)</a:t>
            </a:r>
          </a:p>
          <a:p>
            <a:pPr marL="520700" indent="-342900"/>
            <a:r>
              <a:rPr lang="de-DE" b="1" noProof="0" dirty="0"/>
              <a:t>Beispiel</a:t>
            </a:r>
            <a:r>
              <a:rPr lang="de-DE" noProof="0" dirty="0"/>
              <a:t>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Floor() {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", 1);}</a:t>
            </a:r>
          </a:p>
          <a:p>
            <a:pPr marL="520700" indent="-342900"/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b="1" noProof="0" dirty="0"/>
              <a:t>C++</a:t>
            </a:r>
          </a:p>
          <a:p>
            <a:pPr marL="520700" indent="-342900"/>
            <a:r>
              <a:rPr lang="de-DE" b="1" noProof="0" dirty="0"/>
              <a:t>Vor C++11</a:t>
            </a:r>
            <a:r>
              <a:rPr lang="de-DE" noProof="0"/>
              <a:t>: man kann/muss nur Basisklassen </a:t>
            </a:r>
            <a:r>
              <a:rPr lang="de-DE" noProof="0" dirty="0"/>
              <a:t>initialisieren</a:t>
            </a:r>
          </a:p>
          <a:p>
            <a:pPr marL="692150" lvl="1" indent="-342900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Class(): Base("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") {}</a:t>
            </a:r>
          </a:p>
          <a:p>
            <a:pPr marL="692150" lvl="1" indent="-342900"/>
            <a:r>
              <a:rPr lang="de-DE" noProof="0" dirty="0"/>
              <a:t>Kann aber nicht an Konstruktoren der eigenen Klasse delegieren.</a:t>
            </a:r>
          </a:p>
          <a:p>
            <a:pPr marL="520700" indent="-342900"/>
            <a:r>
              <a:rPr lang="de-DE" b="1" noProof="0" dirty="0"/>
              <a:t>Seit C++11</a:t>
            </a:r>
            <a:r>
              <a:rPr lang="de-DE" noProof="0" dirty="0"/>
              <a:t>: </a:t>
            </a:r>
            <a:r>
              <a:rPr lang="de-DE" noProof="0" dirty="0" err="1"/>
              <a:t>Konstruktoraufruf</a:t>
            </a:r>
            <a:r>
              <a:rPr lang="de-DE" noProof="0" dirty="0"/>
              <a:t> auf eigene Klasse möglich</a:t>
            </a:r>
          </a:p>
          <a:p>
            <a:pPr marL="692150" lvl="1" indent="-342900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Floor() : Floor("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", 1) {}</a:t>
            </a:r>
          </a:p>
          <a:p>
            <a:pPr marL="692150" lvl="1" indent="-342900">
              <a:buFontTx/>
              <a:buChar char="-"/>
            </a:pP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2555776" y="6086888"/>
            <a:ext cx="6174432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http://en.cppreference.com/w/cpp/language/initializer_list#Delegating_constructor</a:t>
            </a:r>
            <a:r>
              <a:rPr lang="en-US" sz="1200"/>
              <a:t> </a:t>
            </a:r>
          </a:p>
          <a:p>
            <a:pPr algn="r"/>
            <a:r>
              <a:rPr lang="en-US" sz="1200"/>
              <a:t>Praktisch: </a:t>
            </a:r>
            <a:r>
              <a:rPr lang="en-US" sz="1200">
                <a:hlinkClick r:id="rId3"/>
              </a:rPr>
              <a:t>http://www.learncpp.com/cpp-tutorial/b-5-delegating-constructors/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3679207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hteck 11"/>
          <p:cNvSpPr>
            <a:spLocks noChangeArrowheads="1"/>
          </p:cNvSpPr>
          <p:nvPr/>
        </p:nvSpPr>
        <p:spPr bwMode="auto">
          <a:xfrm>
            <a:off x="4870450" y="3662316"/>
            <a:ext cx="3136900" cy="73183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3" name="Rechteck 11"/>
          <p:cNvSpPr>
            <a:spLocks noChangeArrowheads="1"/>
          </p:cNvSpPr>
          <p:nvPr/>
        </p:nvSpPr>
        <p:spPr bwMode="auto">
          <a:xfrm>
            <a:off x="4859338" y="3225753"/>
            <a:ext cx="3136900" cy="23336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Parameterübergabe bei Methodenaufrufen</a:t>
            </a:r>
          </a:p>
        </p:txBody>
      </p:sp>
      <p:sp>
        <p:nvSpPr>
          <p:cNvPr id="20485" name="Textfeld 1"/>
          <p:cNvSpPr txBox="1">
            <a:spLocks noChangeArrowheads="1"/>
          </p:cNvSpPr>
          <p:nvPr/>
        </p:nvSpPr>
        <p:spPr bwMode="auto">
          <a:xfrm>
            <a:off x="109874" y="1508896"/>
            <a:ext cx="8939213" cy="40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Parameter werden in C++ </a:t>
            </a:r>
            <a:r>
              <a:rPr lang="de-DE" altLang="de-DE" sz="2200"/>
              <a:t>immer</a:t>
            </a:r>
            <a:r>
              <a:rPr lang="de-DE" altLang="de-DE" sz="2200" b="0"/>
              <a:t> per Wert übergeben (</a:t>
            </a:r>
            <a:r>
              <a:rPr lang="de-DE" altLang="de-DE" sz="2200"/>
              <a:t>Call </a:t>
            </a:r>
            <a:r>
              <a:rPr lang="de-DE" altLang="de-DE" sz="2200" err="1"/>
              <a:t>by</a:t>
            </a:r>
            <a:r>
              <a:rPr lang="de-DE" altLang="de-DE" sz="2200"/>
              <a:t> Value</a:t>
            </a:r>
            <a:r>
              <a:rPr lang="de-DE" altLang="de-DE" sz="2200" b="0"/>
              <a:t>)</a:t>
            </a:r>
          </a:p>
        </p:txBody>
      </p:sp>
      <p:sp>
        <p:nvSpPr>
          <p:cNvPr id="20486" name="Rechteck 3"/>
          <p:cNvSpPr>
            <a:spLocks noChangeArrowheads="1"/>
          </p:cNvSpPr>
          <p:nvPr/>
        </p:nvSpPr>
        <p:spPr bwMode="auto">
          <a:xfrm>
            <a:off x="687388" y="2435801"/>
            <a:ext cx="3875544" cy="3184865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iUseACopy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8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"This </a:t>
            </a:r>
            <a:r>
              <a:rPr lang="de-DE" altLang="de-DE" sz="1800" b="0" err="1">
                <a:solidFill>
                  <a:srgbClr val="2A00FF"/>
                </a:solidFill>
                <a:latin typeface="Consolas" pitchFamily="49" charset="0"/>
              </a:rPr>
              <a:t>is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 ["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floor.getNumber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, 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iUseACopy(floor);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800" b="0"/>
          </a:p>
        </p:txBody>
      </p:sp>
      <p:sp>
        <p:nvSpPr>
          <p:cNvPr id="20488" name="Rechteck 6"/>
          <p:cNvSpPr>
            <a:spLocks noChangeArrowheads="1"/>
          </p:cNvSpPr>
          <p:nvPr/>
        </p:nvSpPr>
        <p:spPr bwMode="auto">
          <a:xfrm>
            <a:off x="5155744" y="2647905"/>
            <a:ext cx="2844800" cy="2152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Copying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  <a:endParaRPr lang="de-DE" altLang="de-DE" sz="1800" b="0"/>
          </a:p>
        </p:txBody>
      </p:sp>
      <p:sp>
        <p:nvSpPr>
          <p:cNvPr id="20489" name="Pfeil nach rechts 71"/>
          <p:cNvSpPr>
            <a:spLocks noChangeArrowheads="1"/>
          </p:cNvSpPr>
          <p:nvPr/>
        </p:nvSpPr>
        <p:spPr bwMode="auto">
          <a:xfrm>
            <a:off x="4124325" y="4073525"/>
            <a:ext cx="735013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0" name="Abgerundete rechteckige Legende 9"/>
          <p:cNvSpPr/>
          <p:nvPr/>
        </p:nvSpPr>
        <p:spPr>
          <a:xfrm>
            <a:off x="537610" y="5372100"/>
            <a:ext cx="3376613" cy="1009650"/>
          </a:xfrm>
          <a:prstGeom prst="wedgeRoundRectCallout">
            <a:avLst>
              <a:gd name="adj1" fmla="val -18417"/>
              <a:gd name="adj2" fmla="val -6151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Copy-Konstruktor</a:t>
            </a:r>
            <a:r>
              <a:rPr lang="de-DE">
                <a:solidFill>
                  <a:schemeClr val="bg1"/>
                </a:solidFill>
              </a:rPr>
              <a:t> wird bei der Übergabe aufgerufen, um das Objekt zu kopieren!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5547519" y="5392738"/>
            <a:ext cx="3376612" cy="1008062"/>
          </a:xfrm>
          <a:prstGeom prst="wedgeRoundRectCallout">
            <a:avLst>
              <a:gd name="adj1" fmla="val 18273"/>
              <a:gd name="adj2" fmla="val -11850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 wird automatisch zerstört wenn </a:t>
            </a:r>
            <a:r>
              <a:rPr lang="de-DE" i="1" err="1">
                <a:solidFill>
                  <a:schemeClr val="bg1"/>
                </a:solidFill>
              </a:rPr>
              <a:t>iUseACopy</a:t>
            </a:r>
            <a:r>
              <a:rPr lang="de-DE" i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zu </a:t>
            </a:r>
            <a:r>
              <a:rPr lang="de-DE" i="1" err="1">
                <a:solidFill>
                  <a:schemeClr val="bg1"/>
                </a:solidFill>
              </a:rPr>
              <a:t>main</a:t>
            </a:r>
            <a:r>
              <a:rPr lang="de-DE">
                <a:solidFill>
                  <a:schemeClr val="bg1"/>
                </a:solidFill>
              </a:rPr>
              <a:t> zurückkehrt…</a:t>
            </a:r>
          </a:p>
        </p:txBody>
      </p:sp>
    </p:spTree>
    <p:extLst>
      <p:ext uri="{BB962C8B-B14F-4D97-AF65-F5344CB8AC3E}">
        <p14:creationId xmlns:p14="http://schemas.microsoft.com/office/powerpoint/2010/main" val="1909744446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Parameterübergabe bei Methodenaufrufen (I)</a:t>
            </a:r>
          </a:p>
        </p:txBody>
      </p:sp>
      <p:sp>
        <p:nvSpPr>
          <p:cNvPr id="21507" name="Textfeld 1"/>
          <p:cNvSpPr txBox="1">
            <a:spLocks noChangeArrowheads="1"/>
          </p:cNvSpPr>
          <p:nvPr/>
        </p:nvSpPr>
        <p:spPr bwMode="auto">
          <a:xfrm>
            <a:off x="172720" y="1484784"/>
            <a:ext cx="9074150" cy="7219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Kopieren bei der Übergabe ist oft nicht gewollt. Lösungsmöglichkeiten: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		(1)  Übergabe "per Referenz" (</a:t>
            </a:r>
            <a:r>
              <a:rPr lang="de-DE" altLang="de-DE" sz="2200"/>
              <a:t>Call </a:t>
            </a:r>
            <a:r>
              <a:rPr lang="de-DE" altLang="de-DE" sz="2200" err="1"/>
              <a:t>by</a:t>
            </a:r>
            <a:r>
              <a:rPr lang="de-DE" altLang="de-DE" sz="2200"/>
              <a:t> Reference</a:t>
            </a:r>
            <a:r>
              <a:rPr lang="de-DE" altLang="de-DE" sz="2200" b="0"/>
              <a:t>)</a:t>
            </a:r>
          </a:p>
        </p:txBody>
      </p:sp>
      <p:sp>
        <p:nvSpPr>
          <p:cNvPr id="21509" name="Pfeil nach rechts 71"/>
          <p:cNvSpPr>
            <a:spLocks noChangeArrowheads="1"/>
          </p:cNvSpPr>
          <p:nvPr/>
        </p:nvSpPr>
        <p:spPr bwMode="auto">
          <a:xfrm>
            <a:off x="4959350" y="3989849"/>
            <a:ext cx="735013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1511" name="Rechteck 7"/>
          <p:cNvSpPr>
            <a:spLocks noChangeArrowheads="1"/>
          </p:cNvSpPr>
          <p:nvPr/>
        </p:nvSpPr>
        <p:spPr bwMode="auto">
          <a:xfrm>
            <a:off x="671378" y="2420938"/>
            <a:ext cx="3900622" cy="342353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iUseAReference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</a:t>
            </a:r>
            <a:b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    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"This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is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["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floor.getNumber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"]"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, 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iUseAReference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600" b="0"/>
          </a:p>
        </p:txBody>
      </p:sp>
      <p:sp>
        <p:nvSpPr>
          <p:cNvPr id="21512" name="Rechteck 13"/>
          <p:cNvSpPr>
            <a:spLocks noChangeArrowheads="1"/>
          </p:cNvSpPr>
          <p:nvPr/>
        </p:nvSpPr>
        <p:spPr bwMode="auto">
          <a:xfrm>
            <a:off x="5784850" y="3777124"/>
            <a:ext cx="2789238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  <a:endParaRPr lang="de-DE" altLang="de-DE" sz="1800" b="0"/>
          </a:p>
        </p:txBody>
      </p:sp>
      <p:sp>
        <p:nvSpPr>
          <p:cNvPr id="16" name="Abgerundete rechteckige Legende 15"/>
          <p:cNvSpPr/>
          <p:nvPr/>
        </p:nvSpPr>
        <p:spPr>
          <a:xfrm>
            <a:off x="5220072" y="2649436"/>
            <a:ext cx="3095625" cy="776288"/>
          </a:xfrm>
          <a:prstGeom prst="wedgeRoundRectCallout">
            <a:avLst>
              <a:gd name="adj1" fmla="val -17481"/>
              <a:gd name="adj2" fmla="val 8883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Es wird </a:t>
            </a:r>
            <a:r>
              <a:rPr lang="de-DE" b="1">
                <a:solidFill>
                  <a:schemeClr val="bg1"/>
                </a:solidFill>
              </a:rPr>
              <a:t>keine Kopie</a:t>
            </a:r>
            <a:r>
              <a:rPr lang="de-DE">
                <a:solidFill>
                  <a:schemeClr val="bg1"/>
                </a:solidFill>
              </a:rPr>
              <a:t> des Objekts angelegt</a:t>
            </a:r>
          </a:p>
        </p:txBody>
      </p:sp>
      <p:sp>
        <p:nvSpPr>
          <p:cNvPr id="18" name="Abgerundete rechteckige Legende 17"/>
          <p:cNvSpPr/>
          <p:nvPr/>
        </p:nvSpPr>
        <p:spPr>
          <a:xfrm>
            <a:off x="5784850" y="5345113"/>
            <a:ext cx="2638425" cy="1008062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i="1" err="1">
                <a:solidFill>
                  <a:schemeClr val="bg1"/>
                </a:solidFill>
              </a:rPr>
              <a:t>iUseAReference</a:t>
            </a:r>
            <a:r>
              <a:rPr lang="de-DE">
                <a:solidFill>
                  <a:schemeClr val="bg1"/>
                </a:solidFill>
              </a:rPr>
              <a:t> kann aber das Objekt beliebig verändern!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5457864" y="5229200"/>
            <a:ext cx="216024" cy="1380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0" b="1">
                <a:solidFill>
                  <a:srgbClr val="005AA9"/>
                </a:solidFill>
              </a:rPr>
              <a:t>!</a:t>
            </a:r>
            <a:endParaRPr lang="en-US" sz="9000" b="1">
              <a:solidFill>
                <a:srgbClr val="005AA9"/>
              </a:solidFill>
            </a:endParaRPr>
          </a:p>
        </p:txBody>
      </p:sp>
      <p:sp>
        <p:nvSpPr>
          <p:cNvPr id="12" name="Rechteck 11"/>
          <p:cNvSpPr>
            <a:spLocks noChangeArrowheads="1"/>
          </p:cNvSpPr>
          <p:nvPr/>
        </p:nvSpPr>
        <p:spPr bwMode="auto">
          <a:xfrm>
            <a:off x="734659" y="2708261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014269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8" grpId="0" animBg="1"/>
      <p:bldP spid="2" grpId="0"/>
    </p:bld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hteck 3"/>
          <p:cNvSpPr>
            <a:spLocks noChangeArrowheads="1"/>
          </p:cNvSpPr>
          <p:nvPr/>
        </p:nvSpPr>
        <p:spPr bwMode="auto">
          <a:xfrm>
            <a:off x="683568" y="2420888"/>
            <a:ext cx="3875190" cy="3229335"/>
          </a:xfrm>
          <a:prstGeom prst="foldedCorner">
            <a:avLst>
              <a:gd name="adj" fmla="val 1142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iUseAConstReference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</a:t>
            </a:r>
            <a:b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"This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is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["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floor.getNumber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"]"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, 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iUseAConstReference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600" b="0"/>
          </a:p>
        </p:txBody>
      </p:sp>
      <p:sp>
        <p:nvSpPr>
          <p:cNvPr id="2253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Parameterübergabe bei Methodenaufrufen (II)</a:t>
            </a:r>
          </a:p>
        </p:txBody>
      </p:sp>
      <p:sp>
        <p:nvSpPr>
          <p:cNvPr id="22532" name="Textfeld 1"/>
          <p:cNvSpPr txBox="1">
            <a:spLocks noChangeArrowheads="1"/>
          </p:cNvSpPr>
          <p:nvPr/>
        </p:nvSpPr>
        <p:spPr bwMode="auto">
          <a:xfrm>
            <a:off x="178845" y="1484784"/>
            <a:ext cx="9074150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Kopieren bei der Übergabe ist oft nicht gewollt. Lösungsmöglichkeiten: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		(2) Übergabe per </a:t>
            </a:r>
            <a:r>
              <a:rPr lang="de-DE" altLang="de-DE" sz="2200" i="1" err="1"/>
              <a:t>const</a:t>
            </a:r>
            <a:r>
              <a:rPr lang="de-DE" altLang="de-DE" sz="2200"/>
              <a:t> Referenz</a:t>
            </a:r>
          </a:p>
        </p:txBody>
      </p:sp>
      <p:sp>
        <p:nvSpPr>
          <p:cNvPr id="22534" name="Pfeil nach rechts 71"/>
          <p:cNvSpPr>
            <a:spLocks noChangeArrowheads="1"/>
          </p:cNvSpPr>
          <p:nvPr/>
        </p:nvSpPr>
        <p:spPr bwMode="auto">
          <a:xfrm>
            <a:off x="5132388" y="3555746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2535" name="Rechteck 13"/>
          <p:cNvSpPr>
            <a:spLocks noChangeArrowheads="1"/>
          </p:cNvSpPr>
          <p:nvPr/>
        </p:nvSpPr>
        <p:spPr bwMode="auto">
          <a:xfrm>
            <a:off x="5867400" y="3343021"/>
            <a:ext cx="2790825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is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  <a:endParaRPr lang="de-DE" altLang="de-DE" sz="1800" b="0"/>
          </a:p>
        </p:txBody>
      </p:sp>
      <p:sp>
        <p:nvSpPr>
          <p:cNvPr id="15" name="Abgerundete rechteckige Legende 14"/>
          <p:cNvSpPr/>
          <p:nvPr/>
        </p:nvSpPr>
        <p:spPr>
          <a:xfrm>
            <a:off x="4873083" y="5618015"/>
            <a:ext cx="3787775" cy="761037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>
                <a:solidFill>
                  <a:schemeClr val="bg1"/>
                </a:solidFill>
              </a:rPr>
              <a:t>Dies sollte grundsätzlich die Default-Übergabestrategie sein.</a:t>
            </a:r>
          </a:p>
        </p:txBody>
      </p:sp>
      <p:sp>
        <p:nvSpPr>
          <p:cNvPr id="2" name="Textfeld 1"/>
          <p:cNvSpPr txBox="1">
            <a:spLocks noChangeArrowheads="1"/>
          </p:cNvSpPr>
          <p:nvPr/>
        </p:nvSpPr>
        <p:spPr bwMode="auto">
          <a:xfrm>
            <a:off x="4644483" y="5421471"/>
            <a:ext cx="142875" cy="1236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8000">
                <a:solidFill>
                  <a:srgbClr val="005AA9"/>
                </a:solidFill>
              </a:rPr>
              <a:t>!</a:t>
            </a:r>
          </a:p>
        </p:txBody>
      </p:sp>
      <p:sp>
        <p:nvSpPr>
          <p:cNvPr id="9" name="Rechteck 8"/>
          <p:cNvSpPr>
            <a:spLocks noChangeArrowheads="1"/>
          </p:cNvSpPr>
          <p:nvPr/>
        </p:nvSpPr>
        <p:spPr bwMode="auto">
          <a:xfrm>
            <a:off x="734659" y="2708261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531651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2" grpId="0"/>
    </p:bld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efaltete Ecke 3"/>
          <p:cNvSpPr/>
          <p:nvPr/>
        </p:nvSpPr>
        <p:spPr>
          <a:xfrm>
            <a:off x="684213" y="2425129"/>
            <a:ext cx="3887787" cy="3389333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defRPr/>
            </a:pPr>
            <a:r>
              <a:rPr lang="de-DE" sz="1600" b="1" err="1">
                <a:solidFill>
                  <a:srgbClr val="7F0055"/>
                </a:solidFill>
                <a:latin typeface="Consolas"/>
              </a:rPr>
              <a:t>void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>
                <a:solidFill>
                  <a:srgbClr val="000000"/>
                </a:solidFill>
                <a:latin typeface="Consolas"/>
              </a:rPr>
              <a:t>iUseAPointer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(</a:t>
            </a:r>
            <a:br>
              <a:rPr lang="de-DE" sz="1600" b="1">
                <a:solidFill>
                  <a:srgbClr val="000000"/>
                </a:solidFill>
                <a:latin typeface="Consolas"/>
              </a:rPr>
            </a:br>
            <a:r>
              <a:rPr lang="de-DE" sz="1600" b="1">
                <a:solidFill>
                  <a:srgbClr val="000000"/>
                </a:solidFill>
                <a:latin typeface="Consolas"/>
              </a:rPr>
              <a:t>	</a:t>
            </a:r>
            <a:r>
              <a:rPr lang="de-DE" sz="1600" b="1">
                <a:solidFill>
                  <a:srgbClr val="005032"/>
                </a:solidFill>
                <a:latin typeface="Consolas"/>
              </a:rPr>
              <a:t>Floor 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*</a:t>
            </a:r>
            <a:r>
              <a:rPr lang="de-DE" sz="1600" b="1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){</a:t>
            </a:r>
          </a:p>
          <a:p>
            <a:pPr algn="l">
              <a:defRPr/>
            </a:pPr>
            <a:r>
              <a:rPr lang="de-DE" sz="1600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cout</a:t>
            </a:r>
            <a:r>
              <a:rPr lang="de-DE" sz="1600">
                <a:solidFill>
                  <a:srgbClr val="000000"/>
                </a:solidFill>
                <a:latin typeface="Consolas"/>
              </a:rPr>
              <a:t> &lt;&lt; </a:t>
            </a:r>
            <a:r>
              <a:rPr lang="de-DE" sz="1600">
                <a:solidFill>
                  <a:srgbClr val="2A00FF"/>
                </a:solidFill>
                <a:latin typeface="Consolas"/>
              </a:rPr>
              <a:t>"This </a:t>
            </a:r>
            <a:r>
              <a:rPr lang="de-DE" sz="1600" err="1">
                <a:solidFill>
                  <a:srgbClr val="2A00FF"/>
                </a:solidFill>
                <a:latin typeface="Consolas"/>
              </a:rPr>
              <a:t>is</a:t>
            </a:r>
            <a:r>
              <a:rPr lang="de-DE" sz="1600">
                <a:solidFill>
                  <a:srgbClr val="2A00FF"/>
                </a:solidFill>
                <a:latin typeface="Consolas"/>
              </a:rPr>
              <a:t> </a:t>
            </a:r>
            <a:r>
              <a:rPr lang="de-DE" sz="1600" err="1">
                <a:solidFill>
                  <a:srgbClr val="2A00FF"/>
                </a:solidFill>
                <a:latin typeface="Consolas"/>
              </a:rPr>
              <a:t>floor</a:t>
            </a:r>
            <a:r>
              <a:rPr lang="de-DE" sz="1600">
                <a:solidFill>
                  <a:srgbClr val="2A00FF"/>
                </a:solidFill>
                <a:latin typeface="Consolas"/>
              </a:rPr>
              <a:t> ["</a:t>
            </a:r>
          </a:p>
          <a:p>
            <a:pPr algn="l">
              <a:defRPr/>
            </a:pPr>
            <a:r>
              <a:rPr lang="de-DE" sz="1600">
                <a:solidFill>
                  <a:srgbClr val="000000"/>
                </a:solidFill>
                <a:latin typeface="Consolas"/>
              </a:rPr>
              <a:t> 	   &lt;&lt; 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>
                <a:solidFill>
                  <a:srgbClr val="000000"/>
                </a:solidFill>
                <a:latin typeface="Consolas"/>
              </a:rPr>
              <a:t>-&gt;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getNumber</a:t>
            </a:r>
            <a:r>
              <a:rPr lang="de-DE" sz="1600">
                <a:solidFill>
                  <a:srgbClr val="000000"/>
                </a:solidFill>
                <a:latin typeface="Consolas"/>
              </a:rPr>
              <a:t>()</a:t>
            </a:r>
          </a:p>
          <a:p>
            <a:pPr algn="l">
              <a:defRPr/>
            </a:pPr>
            <a:r>
              <a:rPr lang="de-DE" sz="1600">
                <a:solidFill>
                  <a:srgbClr val="000000"/>
                </a:solidFill>
                <a:latin typeface="Consolas"/>
              </a:rPr>
              <a:t>       &lt;&lt; </a:t>
            </a:r>
            <a:r>
              <a:rPr lang="de-DE" sz="1600">
                <a:solidFill>
                  <a:srgbClr val="2A00FF"/>
                </a:solidFill>
                <a:latin typeface="Consolas"/>
              </a:rPr>
              <a:t>"]"</a:t>
            </a:r>
          </a:p>
          <a:p>
            <a:pPr algn="l">
              <a:defRPr/>
            </a:pPr>
            <a:r>
              <a:rPr lang="de-DE" sz="1600">
                <a:solidFill>
                  <a:srgbClr val="000000"/>
                </a:solidFill>
                <a:latin typeface="Consolas"/>
              </a:rPr>
              <a:t>       &lt;&lt; </a:t>
            </a:r>
            <a:r>
              <a:rPr lang="de-DE" sz="1600" b="1" err="1">
                <a:solidFill>
                  <a:srgbClr val="642880"/>
                </a:solidFill>
                <a:latin typeface="Consolas"/>
              </a:rPr>
              <a:t>endl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r>
              <a:rPr lang="de-DE" sz="1600">
                <a:solidFill>
                  <a:srgbClr val="000000"/>
                </a:solidFill>
                <a:latin typeface="Consolas"/>
              </a:rPr>
              <a:t>}</a:t>
            </a:r>
          </a:p>
          <a:p>
            <a:pPr algn="l">
              <a:defRPr/>
            </a:pPr>
            <a:endParaRPr lang="de-DE" sz="1600">
              <a:latin typeface="Consolas"/>
            </a:endParaRPr>
          </a:p>
          <a:p>
            <a:pPr algn="l">
              <a:defRPr/>
            </a:pPr>
            <a:r>
              <a:rPr lang="de-DE" sz="1600" b="1">
                <a:solidFill>
                  <a:srgbClr val="7F0055"/>
                </a:solidFill>
                <a:latin typeface="Consolas"/>
              </a:rPr>
              <a:t>int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>
                <a:solidFill>
                  <a:srgbClr val="000000"/>
                </a:solidFill>
                <a:latin typeface="Consolas"/>
              </a:rPr>
              <a:t>main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() {</a:t>
            </a:r>
          </a:p>
          <a:p>
            <a:pPr algn="l">
              <a:defRPr/>
            </a:pPr>
            <a:r>
              <a:rPr lang="de-DE" sz="1600">
                <a:solidFill>
                  <a:srgbClr val="005032"/>
                </a:solidFill>
                <a:latin typeface="Consolas"/>
              </a:rPr>
              <a:t>  </a:t>
            </a:r>
            <a:r>
              <a:rPr lang="de-DE" sz="1600" err="1">
                <a:solidFill>
                  <a:srgbClr val="005032"/>
                </a:solidFill>
                <a:latin typeface="Consolas"/>
              </a:rPr>
              <a:t>Floor</a:t>
            </a:r>
            <a:r>
              <a:rPr lang="de-DE" sz="1600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>
                <a:solidFill>
                  <a:srgbClr val="000000"/>
                </a:solidFill>
                <a:latin typeface="Consolas"/>
              </a:rPr>
              <a:t>(</a:t>
            </a:r>
            <a:r>
              <a:rPr lang="de-DE" altLang="de-DE" sz="160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sz="1600">
                <a:solidFill>
                  <a:srgbClr val="000000"/>
                </a:solidFill>
                <a:latin typeface="Consolas"/>
              </a:rPr>
              <a:t>0);</a:t>
            </a:r>
          </a:p>
          <a:p>
            <a:pPr algn="l">
              <a:defRPr/>
            </a:pPr>
            <a:r>
              <a:rPr lang="de-DE" sz="1600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iUseAPointer</a:t>
            </a:r>
            <a:r>
              <a:rPr lang="de-DE" sz="1600">
                <a:solidFill>
                  <a:srgbClr val="000000"/>
                </a:solidFill>
                <a:latin typeface="Consolas"/>
              </a:rPr>
              <a:t>(&amp;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>
                <a:solidFill>
                  <a:srgbClr val="000000"/>
                </a:solidFill>
                <a:latin typeface="Consolas"/>
              </a:rPr>
              <a:t>);</a:t>
            </a:r>
          </a:p>
          <a:p>
            <a:pPr algn="l">
              <a:defRPr/>
            </a:pPr>
            <a:r>
              <a:rPr lang="de-DE" sz="1600">
                <a:solidFill>
                  <a:srgbClr val="000000"/>
                </a:solidFill>
                <a:latin typeface="Consolas"/>
              </a:rPr>
              <a:t>}</a:t>
            </a:r>
            <a:endParaRPr lang="de-DE" sz="1600"/>
          </a:p>
        </p:txBody>
      </p:sp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Parameterübergabe bei Methodenaufrufen (III)</a:t>
            </a:r>
          </a:p>
        </p:txBody>
      </p:sp>
      <p:sp>
        <p:nvSpPr>
          <p:cNvPr id="23556" name="Textfeld 1"/>
          <p:cNvSpPr txBox="1">
            <a:spLocks noChangeArrowheads="1"/>
          </p:cNvSpPr>
          <p:nvPr/>
        </p:nvSpPr>
        <p:spPr bwMode="auto">
          <a:xfrm>
            <a:off x="179512" y="1492594"/>
            <a:ext cx="9074150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Kopieren bei der Übergabe ist oft nicht gewollt. Lösungsmöglichkeiten: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		(3) Übergabe per </a:t>
            </a:r>
            <a:r>
              <a:rPr lang="de-DE" altLang="de-DE" sz="2200"/>
              <a:t>Zeiger</a:t>
            </a:r>
          </a:p>
        </p:txBody>
      </p:sp>
      <p:sp>
        <p:nvSpPr>
          <p:cNvPr id="23558" name="Pfeil nach rechts 71"/>
          <p:cNvSpPr>
            <a:spLocks noChangeArrowheads="1"/>
          </p:cNvSpPr>
          <p:nvPr/>
        </p:nvSpPr>
        <p:spPr bwMode="auto">
          <a:xfrm>
            <a:off x="5364088" y="3789040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3559" name="Rechteck 13"/>
          <p:cNvSpPr>
            <a:spLocks noChangeArrowheads="1"/>
          </p:cNvSpPr>
          <p:nvPr/>
        </p:nvSpPr>
        <p:spPr bwMode="auto">
          <a:xfrm>
            <a:off x="6099100" y="3576315"/>
            <a:ext cx="2790825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is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  <a:endParaRPr lang="de-DE" altLang="de-DE" sz="1800" b="0"/>
          </a:p>
        </p:txBody>
      </p:sp>
      <p:sp>
        <p:nvSpPr>
          <p:cNvPr id="7" name="Rechteck 6"/>
          <p:cNvSpPr>
            <a:spLocks noChangeArrowheads="1"/>
          </p:cNvSpPr>
          <p:nvPr/>
        </p:nvSpPr>
        <p:spPr bwMode="auto">
          <a:xfrm>
            <a:off x="734659" y="2708261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Abgerundete rechteckige Legende 7"/>
          <p:cNvSpPr/>
          <p:nvPr/>
        </p:nvSpPr>
        <p:spPr>
          <a:xfrm>
            <a:off x="5006269" y="2133985"/>
            <a:ext cx="3095625" cy="776288"/>
          </a:xfrm>
          <a:prstGeom prst="wedgeRoundRectCallout">
            <a:avLst>
              <a:gd name="adj1" fmla="val -84801"/>
              <a:gd name="adj2" fmla="val 9431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Äquivalent zu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).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getNumber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574852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24580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608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ist die Übergabe per </a:t>
            </a:r>
            <a:r>
              <a:rPr lang="de-DE" altLang="de-DE" sz="1800" b="0" i="1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 i="1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altLang="de-DE" sz="1800" b="0"/>
              <a:t> ein </a:t>
            </a:r>
            <a:r>
              <a:rPr lang="de-DE" altLang="de-DE" sz="1800"/>
              <a:t>sinnvoller Default</a:t>
            </a:r>
            <a:r>
              <a:rPr lang="de-DE" altLang="de-DE" sz="1800" b="0"/>
              <a:t>?</a:t>
            </a:r>
          </a:p>
        </p:txBody>
      </p:sp>
      <p:sp>
        <p:nvSpPr>
          <p:cNvPr id="24581" name="Textfeld 4"/>
          <p:cNvSpPr txBox="1">
            <a:spLocks noChangeArrowheads="1"/>
          </p:cNvSpPr>
          <p:nvPr/>
        </p:nvSpPr>
        <p:spPr bwMode="auto">
          <a:xfrm>
            <a:off x="250825" y="3109913"/>
            <a:ext cx="4465638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Wann ist die Übergabe per </a:t>
            </a:r>
            <a:r>
              <a:rPr lang="de-DE" altLang="de-DE" sz="1800" b="0" i="1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 i="1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altLang="de-DE" sz="1800" b="0"/>
              <a:t> </a:t>
            </a:r>
            <a:r>
              <a:rPr lang="de-DE" altLang="de-DE" sz="1800"/>
              <a:t>nicht möglich</a:t>
            </a:r>
            <a:r>
              <a:rPr lang="de-DE" altLang="de-DE" sz="1800" b="0"/>
              <a:t>?</a:t>
            </a:r>
          </a:p>
        </p:txBody>
      </p:sp>
      <p:sp>
        <p:nvSpPr>
          <p:cNvPr id="24582" name="Textfeld 4"/>
          <p:cNvSpPr txBox="1">
            <a:spLocks noChangeArrowheads="1"/>
          </p:cNvSpPr>
          <p:nvPr/>
        </p:nvSpPr>
        <p:spPr bwMode="auto">
          <a:xfrm>
            <a:off x="250825" y="4189413"/>
            <a:ext cx="4465638" cy="608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soll (sogar in vielen Fällen muss) man die </a:t>
            </a:r>
            <a:r>
              <a:rPr lang="de-DE" altLang="de-DE" sz="1800"/>
              <a:t>Initialisierungsliste</a:t>
            </a:r>
            <a:r>
              <a:rPr lang="de-DE" altLang="de-DE" sz="1800" b="0"/>
              <a:t> verwenden?</a:t>
            </a:r>
          </a:p>
        </p:txBody>
      </p:sp>
    </p:spTree>
    <p:extLst>
      <p:ext uri="{BB962C8B-B14F-4D97-AF65-F5344CB8AC3E}">
        <p14:creationId xmlns:p14="http://schemas.microsoft.com/office/powerpoint/2010/main" val="2446931921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/>
          <p:cNvSpPr txBox="1"/>
          <p:nvPr/>
        </p:nvSpPr>
        <p:spPr>
          <a:xfrm>
            <a:off x="358774" y="2204864"/>
            <a:ext cx="8101657" cy="4175449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/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()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std::cout 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"Constructor called"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std::</a:t>
            </a:r>
            <a:r>
              <a:rPr lang="en-US" sz="1400" b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&amp;a)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std::cout 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"Copy constructor called"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std::</a:t>
            </a:r>
            <a:r>
              <a:rPr lang="en-US" sz="1400" b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 &amp;operator=(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&amp;a){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std::cout 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"operator= called"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std::</a:t>
            </a:r>
            <a:r>
              <a:rPr lang="en-US" sz="1400" b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b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 return *this;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endParaRPr lang="en-US" sz="1400"/>
          </a:p>
        </p:txBody>
      </p:sp>
      <p:sp>
        <p:nvSpPr>
          <p:cNvPr id="5" name="Rechteck 4"/>
          <p:cNvSpPr/>
          <p:nvPr/>
        </p:nvSpPr>
        <p:spPr bwMode="auto">
          <a:xfrm>
            <a:off x="441903" y="4571443"/>
            <a:ext cx="7514473" cy="661777"/>
          </a:xfrm>
          <a:prstGeom prst="rect">
            <a:avLst/>
          </a:prstGeom>
          <a:solidFill>
            <a:srgbClr val="7F7F7F">
              <a:alpha val="2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Assignment</a:t>
            </a:r>
            <a:r>
              <a:rPr lang="de-DE" altLang="de-DE" noProof="0" dirty="0"/>
              <a:t>-Operator (I)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720551"/>
          </a:xfrm>
        </p:spPr>
        <p:txBody>
          <a:bodyPr/>
          <a:lstStyle/>
          <a:p>
            <a:r>
              <a:rPr lang="de-DE" b="0" noProof="0" dirty="0"/>
              <a:t>Neben dem </a:t>
            </a:r>
            <a:r>
              <a:rPr lang="de-DE" b="0" noProof="0" dirty="0" err="1"/>
              <a:t>Kopierkonstruktor</a:t>
            </a:r>
            <a:r>
              <a:rPr lang="de-DE" b="0" noProof="0" dirty="0"/>
              <a:t> gibt es auch noch eine andere Art, den </a:t>
            </a:r>
            <a:r>
              <a:rPr lang="de-DE" b="1" noProof="0" dirty="0"/>
              <a:t>Zustand eines Objektes zu übertragen</a:t>
            </a:r>
            <a:r>
              <a:rPr lang="de-DE" b="0" noProof="0" dirty="0"/>
              <a:t>: den </a:t>
            </a:r>
            <a:r>
              <a:rPr lang="de-DE" b="1" noProof="0" dirty="0" err="1"/>
              <a:t>Assignment</a:t>
            </a:r>
            <a:r>
              <a:rPr lang="de-DE" b="1" noProof="0" dirty="0"/>
              <a:t>-Operator</a:t>
            </a:r>
          </a:p>
          <a:p>
            <a:endParaRPr lang="de-DE" noProof="0" dirty="0"/>
          </a:p>
        </p:txBody>
      </p:sp>
      <p:grpSp>
        <p:nvGrpSpPr>
          <p:cNvPr id="4" name="Gruppieren 3"/>
          <p:cNvGrpSpPr/>
          <p:nvPr/>
        </p:nvGrpSpPr>
        <p:grpSpPr>
          <a:xfrm>
            <a:off x="539552" y="3855383"/>
            <a:ext cx="7472780" cy="664797"/>
            <a:chOff x="1527204" y="5469854"/>
            <a:chExt cx="7472780" cy="664797"/>
          </a:xfrm>
        </p:grpSpPr>
        <p:sp>
          <p:nvSpPr>
            <p:cNvPr id="14" name="Abgerundetes Rechteck 13"/>
            <p:cNvSpPr/>
            <p:nvPr/>
          </p:nvSpPr>
          <p:spPr>
            <a:xfrm>
              <a:off x="1763688" y="5524514"/>
              <a:ext cx="7236296" cy="589619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l" defTabSz="404813">
                <a:defRPr/>
              </a:pPr>
              <a:r>
                <a:rPr lang="de-DE" b="1" err="1">
                  <a:solidFill>
                    <a:schemeClr val="bg1"/>
                  </a:solidFill>
                </a:rPr>
                <a:t>Copy</a:t>
              </a:r>
              <a:r>
                <a:rPr lang="de-DE" b="1">
                  <a:solidFill>
                    <a:schemeClr val="bg1"/>
                  </a:solidFill>
                </a:rPr>
                <a:t>-Konstruktor 		</a:t>
              </a:r>
              <a:r>
                <a:rPr lang="de-DE">
                  <a:solidFill>
                    <a:schemeClr val="bg1"/>
                  </a:solidFill>
                </a:rPr>
                <a:t>überträgt Zustand </a:t>
              </a:r>
              <a:r>
                <a:rPr lang="de-DE" b="1">
                  <a:solidFill>
                    <a:schemeClr val="bg1"/>
                  </a:solidFill>
                </a:rPr>
                <a:t>beim Initialisieren</a:t>
              </a:r>
              <a:br>
                <a:rPr lang="de-DE">
                  <a:solidFill>
                    <a:schemeClr val="bg1"/>
                  </a:solidFill>
                </a:rPr>
              </a:br>
              <a:r>
                <a:rPr lang="de-DE" b="1">
                  <a:solidFill>
                    <a:schemeClr val="bg1"/>
                  </a:solidFill>
                </a:rPr>
                <a:t>Assignment-Operator </a:t>
              </a:r>
              <a:r>
                <a:rPr lang="de-DE">
                  <a:solidFill>
                    <a:schemeClr val="bg1"/>
                  </a:solidFill>
                </a:rPr>
                <a:t>überträgt Zustand </a:t>
              </a:r>
              <a:r>
                <a:rPr lang="de-DE" b="1">
                  <a:solidFill>
                    <a:schemeClr val="bg1"/>
                  </a:solidFill>
                </a:rPr>
                <a:t>nach dem Initialisieren</a:t>
              </a:r>
            </a:p>
          </p:txBody>
        </p:sp>
        <p:sp>
          <p:nvSpPr>
            <p:cNvPr id="16" name="Textfeld 15"/>
            <p:cNvSpPr txBox="1">
              <a:spLocks noChangeArrowheads="1"/>
            </p:cNvSpPr>
            <p:nvPr/>
          </p:nvSpPr>
          <p:spPr bwMode="auto">
            <a:xfrm>
              <a:off x="1527204" y="5469854"/>
              <a:ext cx="142875" cy="6647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5pPr>
              <a:lvl6pPr marL="25146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6pPr>
              <a:lvl7pPr marL="29718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7pPr>
              <a:lvl8pPr marL="34290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8pPr>
              <a:lvl9pPr marL="38862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9pPr>
            </a:lstStyle>
            <a:p>
              <a:pPr eaLnBrk="1" hangingPunct="1"/>
              <a:r>
                <a:rPr lang="de-DE" altLang="de-DE" sz="4000" b="1">
                  <a:solidFill>
                    <a:srgbClr val="005AA9"/>
                  </a:solidFill>
                </a:rPr>
                <a:t>!</a:t>
              </a:r>
            </a:p>
          </p:txBody>
        </p:sp>
      </p:grpSp>
      <p:sp>
        <p:nvSpPr>
          <p:cNvPr id="10" name="Abgerundete rechteckige Legende 9"/>
          <p:cNvSpPr/>
          <p:nvPr/>
        </p:nvSpPr>
        <p:spPr>
          <a:xfrm>
            <a:off x="706140" y="5345490"/>
            <a:ext cx="7236296" cy="624751"/>
          </a:xfrm>
          <a:prstGeom prst="wedgeRoundRectCallout">
            <a:avLst>
              <a:gd name="adj1" fmla="val -31358"/>
              <a:gd name="adj2" fmla="val -7746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defTabSz="404813">
              <a:defRPr/>
            </a:pPr>
            <a:r>
              <a:rPr lang="de-DE" b="1">
                <a:solidFill>
                  <a:schemeClr val="bg1"/>
                </a:solidFill>
              </a:rPr>
              <a:t>Rückgabe von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*this</a:t>
            </a:r>
            <a:r>
              <a:rPr lang="de-DE" b="1">
                <a:solidFill>
                  <a:schemeClr val="bg1"/>
                </a:solidFill>
              </a:rPr>
              <a:t> erlaubt Verkettung ("Operator chaining"):</a:t>
            </a:r>
            <a:br>
              <a:rPr lang="de-DE" b="1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EMS e1,e2,e3; e1 = e2 = e3; // same as: e1 = (e2 = e3);</a:t>
            </a:r>
            <a:endParaRPr lang="de-DE" b="1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670694" y="6012695"/>
            <a:ext cx="2198039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>
                <a:hlinkClick r:id="rId2"/>
              </a:rPr>
              <a:t>http://cpp.sh/643yg</a:t>
            </a:r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23012535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Assignment</a:t>
            </a:r>
            <a:r>
              <a:rPr lang="de-DE" altLang="de-DE" noProof="0" dirty="0"/>
              <a:t>-Operator: Vergleich zu Java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err="1"/>
              <a:t>Assignment</a:t>
            </a:r>
            <a:r>
              <a:rPr lang="de-DE" noProof="0" dirty="0"/>
              <a:t>-Operator kann in Java </a:t>
            </a:r>
            <a:r>
              <a:rPr lang="de-DE" b="1" noProof="0" dirty="0"/>
              <a:t>nicht überschrieben/angepasst werden</a:t>
            </a:r>
            <a:r>
              <a:rPr lang="de-DE" noProof="0" dirty="0"/>
              <a:t>.</a:t>
            </a:r>
          </a:p>
          <a:p>
            <a:endParaRPr lang="de-DE" noProof="0" dirty="0"/>
          </a:p>
          <a:p>
            <a:r>
              <a:rPr lang="de-DE" b="1" noProof="0" dirty="0"/>
              <a:t>Java-Primitive</a:t>
            </a:r>
            <a:r>
              <a:rPr lang="de-DE" noProof="0" dirty="0"/>
              <a:t> (int, double,…): </a:t>
            </a:r>
            <a:r>
              <a:rPr lang="de-DE" b="1" noProof="0" dirty="0"/>
              <a:t>Wertzuweisung</a:t>
            </a:r>
            <a:br>
              <a:rPr lang="de-DE" b="1" noProof="0" dirty="0"/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x = 1;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y =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x; </a:t>
            </a:r>
            <a:r>
              <a:rPr lang="en-US" noProof="0">
                <a:latin typeface="Consolas" panose="020B0609020204030204" pitchFamily="49" charset="0"/>
                <a:cs typeface="Consolas" panose="020B0609020204030204" pitchFamily="49" charset="0"/>
              </a:rPr>
              <a:t>// -&gt; copy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++y //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Only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y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modified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endParaRPr lang="de-DE" noProof="0" dirty="0"/>
          </a:p>
          <a:p>
            <a:r>
              <a:rPr lang="de-DE" b="1" noProof="0" dirty="0"/>
              <a:t>Java-Objekte</a:t>
            </a:r>
            <a:r>
              <a:rPr lang="de-DE" noProof="0" dirty="0"/>
              <a:t>: </a:t>
            </a:r>
            <a:r>
              <a:rPr lang="de-DE" b="1" noProof="0" dirty="0"/>
              <a:t>Referenzzuweisung/Aliasing</a:t>
            </a:r>
            <a:br>
              <a:rPr lang="de-DE" b="1" noProof="0" dirty="0"/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Floor x =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Floor();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Floor y = x;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// -&gt; alias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y.setLevel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(3); // x and y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are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modified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3099474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Compiler-generierte Methoden: C++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719127"/>
          </a:xfrm>
        </p:spPr>
        <p:txBody>
          <a:bodyPr/>
          <a:lstStyle/>
          <a:p>
            <a:r>
              <a:rPr lang="de-DE" noProof="0" dirty="0"/>
              <a:t>Der C++-Compiler ("</a:t>
            </a:r>
            <a:r>
              <a:rPr lang="de-DE" b="1" noProof="0" dirty="0" err="1"/>
              <a:t>automagically</a:t>
            </a:r>
            <a:r>
              <a:rPr lang="de-DE" noProof="0" dirty="0"/>
              <a:t>") generiert automatisch eine Reihe von Methoden, falls sie </a:t>
            </a:r>
            <a:r>
              <a:rPr lang="de-DE" b="1" noProof="0" dirty="0"/>
              <a:t>nicht vorhanden (=deklariert)</a:t>
            </a:r>
            <a:r>
              <a:rPr lang="de-DE" noProof="0" dirty="0"/>
              <a:t> sind, </a:t>
            </a:r>
            <a:r>
              <a:rPr lang="de-DE" noProof="0"/>
              <a:t>z.B.:</a:t>
            </a:r>
          </a:p>
          <a:p>
            <a:pPr lvl="1"/>
            <a:r>
              <a:rPr lang="de-DE" noProof="0"/>
              <a:t>Default-Konstruktor</a:t>
            </a:r>
            <a:r>
              <a:rPr lang="de-DE" noProof="0" dirty="0"/>
              <a:t>		</a:t>
            </a:r>
            <a:r>
              <a:rPr lang="de-DE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>
                <a:solidFill>
                  <a:srgbClr val="000000"/>
                </a:solidFill>
                <a:latin typeface="Courier New" panose="02070309020205020404" pitchFamily="49" charset="0"/>
              </a:rPr>
              <a:t>()</a:t>
            </a:r>
            <a:r>
              <a:rPr lang="de-DE" noProof="0"/>
              <a:t>(</a:t>
            </a:r>
            <a:r>
              <a:rPr lang="de-DE" noProof="0" dirty="0">
                <a:sym typeface="Wingdings" panose="05000000000000000000" pitchFamily="2" charset="2"/>
              </a:rPr>
              <a:t></a:t>
            </a:r>
            <a:r>
              <a:rPr lang="de-DE" noProof="0" dirty="0"/>
              <a:t>wie in </a:t>
            </a:r>
            <a:r>
              <a:rPr lang="de-DE" noProof="0"/>
              <a:t>Java!)</a:t>
            </a:r>
          </a:p>
          <a:p>
            <a:pPr lvl="1"/>
            <a:r>
              <a:rPr lang="de-DE" noProof="0"/>
              <a:t>Copy-Konstruktor</a:t>
            </a:r>
            <a:r>
              <a:rPr lang="de-DE" noProof="0" dirty="0"/>
              <a:t>		</a:t>
            </a:r>
            <a:r>
              <a:rPr lang="de-DE" sz="1400" b="1" noProof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de-DE" sz="1400" b="1" noProof="0" dirty="0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de-DE" sz="1400" b="1" noProof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 dirty="0" err="1">
                <a:solidFill>
                  <a:srgbClr val="005032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>
                <a:solidFill>
                  <a:srgbClr val="000000"/>
                </a:solidFill>
                <a:latin typeface="Courier New" panose="02070309020205020404" pitchFamily="49" charset="0"/>
              </a:rPr>
              <a:t>&amp;a)</a:t>
            </a:r>
          </a:p>
          <a:p>
            <a:pPr lvl="1"/>
            <a:r>
              <a:rPr lang="de-DE" noProof="0"/>
              <a:t>Assignment-Operator		</a:t>
            </a:r>
            <a:r>
              <a:rPr lang="de-DE" sz="1400" b="1" noProof="0">
                <a:solidFill>
                  <a:srgbClr val="7F0055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>
                <a:solidFill>
                  <a:srgbClr val="000000"/>
                </a:solidFill>
                <a:latin typeface="Courier New" panose="02070309020205020404" pitchFamily="49" charset="0"/>
              </a:rPr>
              <a:t> &amp;operator</a:t>
            </a:r>
            <a:r>
              <a:rPr lang="de-DE" sz="1400" b="1" noProof="0" dirty="0">
                <a:solidFill>
                  <a:srgbClr val="000000"/>
                </a:solidFill>
                <a:latin typeface="Courier New" panose="02070309020205020404" pitchFamily="49" charset="0"/>
              </a:rPr>
              <a:t>=(</a:t>
            </a:r>
            <a:r>
              <a:rPr lang="de-DE" sz="1400" b="1" noProof="0" dirty="0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de-DE" sz="1400" b="1" noProof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 dirty="0" err="1">
                <a:solidFill>
                  <a:srgbClr val="005032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>
                <a:solidFill>
                  <a:srgbClr val="000000"/>
                </a:solidFill>
                <a:latin typeface="Courier New" panose="02070309020205020404" pitchFamily="49" charset="0"/>
              </a:rPr>
              <a:t>&amp;a)</a:t>
            </a:r>
          </a:p>
          <a:p>
            <a:pPr lvl="1"/>
            <a:r>
              <a:rPr lang="de-DE" noProof="0">
                <a:solidFill>
                  <a:srgbClr val="000000"/>
                </a:solidFill>
              </a:rPr>
              <a:t>Destruktor</a:t>
            </a:r>
            <a:r>
              <a:rPr lang="de-DE" noProof="0" dirty="0">
                <a:solidFill>
                  <a:srgbClr val="000000"/>
                </a:solidFill>
              </a:rPr>
              <a:t>			~</a:t>
            </a:r>
            <a:r>
              <a:rPr lang="de-DE" sz="1400" b="1" noProof="0" err="1">
                <a:solidFill>
                  <a:srgbClr val="000000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>
                <a:solidFill>
                  <a:srgbClr val="000000"/>
                </a:solidFill>
                <a:latin typeface="Courier New" panose="02070309020205020404" pitchFamily="49" charset="0"/>
              </a:rPr>
              <a:t>()</a:t>
            </a:r>
          </a:p>
          <a:p>
            <a:pPr lvl="1"/>
            <a:r>
              <a:rPr lang="de-DE" noProof="0">
                <a:solidFill>
                  <a:srgbClr val="000000"/>
                </a:solidFill>
              </a:rPr>
              <a:t>Initialisierungsliste </a:t>
            </a:r>
            <a:r>
              <a:rPr lang="de-DE" noProof="0" dirty="0">
                <a:solidFill>
                  <a:srgbClr val="000000"/>
                </a:solidFill>
              </a:rPr>
              <a:t>		</a:t>
            </a:r>
            <a:r>
              <a:rPr lang="de-DE" noProof="0" dirty="0">
                <a:solidFill>
                  <a:srgbClr val="000000"/>
                </a:solidFill>
                <a:sym typeface="Wingdings" panose="05000000000000000000" pitchFamily="2" charset="2"/>
              </a:rPr>
              <a:t> Default-Konstruktoren für Felder</a:t>
            </a:r>
            <a:endParaRPr lang="de-DE" noProof="0" dirty="0">
              <a:solidFill>
                <a:srgbClr val="000000"/>
              </a:solidFill>
            </a:endParaRPr>
          </a:p>
          <a:p>
            <a:endParaRPr lang="de-DE" noProof="0" dirty="0"/>
          </a:p>
          <a:p>
            <a:r>
              <a:rPr lang="de-DE" noProof="0" dirty="0"/>
              <a:t>Man kann auch die </a:t>
            </a:r>
            <a:r>
              <a:rPr lang="de-DE" b="1" noProof="0"/>
              <a:t>Generierung unterbinden</a:t>
            </a:r>
          </a:p>
          <a:p>
            <a:pPr lvl="1"/>
            <a:r>
              <a:rPr lang="de-DE" noProof="0"/>
              <a:t>vor </a:t>
            </a:r>
            <a:r>
              <a:rPr lang="de-DE" noProof="0" dirty="0"/>
              <a:t>C</a:t>
            </a:r>
            <a:r>
              <a:rPr lang="de-DE" noProof="0"/>
              <a:t>++11:	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MyClass &amp;operator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=(MyClass &amp;);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//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WITHOUT implementation</a:t>
            </a:r>
          </a:p>
          <a:p>
            <a:pPr lvl="1"/>
            <a:r>
              <a:rPr lang="de-DE" noProof="0"/>
              <a:t>seit </a:t>
            </a:r>
            <a:r>
              <a:rPr lang="de-DE" noProof="0" dirty="0"/>
              <a:t>C++11</a:t>
            </a:r>
            <a:r>
              <a:rPr lang="de-DE" noProof="0"/>
              <a:t>: 	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MyClass &amp;operator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=(MyClass &amp;)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de-DE" noProof="0" err="1">
                <a:latin typeface="Consolas" panose="020B0609020204030204" pitchFamily="49" charset="0"/>
                <a:cs typeface="Consolas" panose="020B0609020204030204" pitchFamily="49" charset="0"/>
              </a:rPr>
              <a:t>delete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de-DE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/>
              <a:t>Gegenstück:</a:t>
            </a:r>
            <a:r>
              <a:rPr lang="de-DE"/>
              <a:t> </a:t>
            </a:r>
            <a:r>
              <a:rPr lang="de-DE" b="1"/>
              <a:t>"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= default</a:t>
            </a:r>
            <a:r>
              <a:rPr lang="de-DE" b="1"/>
              <a:t>"</a:t>
            </a:r>
            <a:r>
              <a:rPr lang="de-DE"/>
              <a:t>, falls man trotz (bspw.) manuell implementiertem Kopierkonstruktor die Standardimplementierung (bspw.) des parameterlosen Konstruktors haben will.</a:t>
            </a:r>
          </a:p>
          <a:p>
            <a:pPr lvl="1"/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MyClass() = default; </a:t>
            </a:r>
            <a:endParaRPr lang="de-DE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endParaRPr lang="de-DE" noProof="0" dirty="0">
              <a:solidFill>
                <a:srgbClr val="000000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sz="1400" noProof="0" dirty="0"/>
          </a:p>
        </p:txBody>
      </p:sp>
      <p:sp>
        <p:nvSpPr>
          <p:cNvPr id="4" name="Abgerundete rechteckige Legende 3"/>
          <p:cNvSpPr/>
          <p:nvPr/>
        </p:nvSpPr>
        <p:spPr>
          <a:xfrm>
            <a:off x="6407820" y="3573016"/>
            <a:ext cx="2483768" cy="640642"/>
          </a:xfrm>
          <a:prstGeom prst="wedgeRoundRectCallout">
            <a:avLst>
              <a:gd name="adj1" fmla="val -64075"/>
              <a:gd name="adj2" fmla="val 5463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defTabSz="404813">
              <a:defRPr/>
            </a:pPr>
            <a:r>
              <a:rPr lang="de-DE" b="1">
                <a:solidFill>
                  <a:schemeClr val="bg1"/>
                </a:solidFill>
              </a:rPr>
              <a:t>Wichtig</a:t>
            </a:r>
            <a:r>
              <a:rPr lang="de-DE">
                <a:solidFill>
                  <a:schemeClr val="bg1"/>
                </a:solidFill>
              </a:rPr>
              <a:t> als Zeichen an andere Entwickler!</a:t>
            </a:r>
          </a:p>
        </p:txBody>
      </p:sp>
      <p:sp>
        <p:nvSpPr>
          <p:cNvPr id="5" name="Rechteck 4"/>
          <p:cNvSpPr/>
          <p:nvPr/>
        </p:nvSpPr>
        <p:spPr>
          <a:xfrm>
            <a:off x="1619672" y="6203440"/>
            <a:ext cx="7038528" cy="249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100">
                <a:hlinkClick r:id="rId2"/>
              </a:rPr>
              <a:t>https://en.wikipedia.org/wiki/C%2B%2B11#Explicitly_defaulted_and_deleted_special_member_functions</a:t>
            </a:r>
            <a:r>
              <a:rPr lang="en-US" sz="11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9725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Übung: Aufgabenblatt</a:t>
            </a:r>
            <a:endParaRPr lang="de-DE" altLang="de-DE" noProof="0" dirty="0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noProof="0" dirty="0"/>
              <a:t>Aufgabenblatt – Ein Dokument mit allen Aufgaben </a:t>
            </a:r>
          </a:p>
          <a:p>
            <a:pPr lvl="2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[G] </a:t>
            </a:r>
            <a:r>
              <a:rPr lang="de-DE" noProof="0" dirty="0"/>
              <a:t>C++-Grundlagen</a:t>
            </a:r>
          </a:p>
          <a:p>
            <a:pPr lvl="2"/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[S] </a:t>
            </a:r>
            <a:r>
              <a:rPr lang="de-DE" noProof="0" dirty="0"/>
              <a:t>Speichermanagement in C++</a:t>
            </a:r>
          </a:p>
          <a:p>
            <a:pPr lvl="2"/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[O] </a:t>
            </a:r>
            <a:r>
              <a:rPr lang="de-DE" noProof="0" dirty="0"/>
              <a:t>Objektorientierung </a:t>
            </a:r>
          </a:p>
          <a:p>
            <a:pPr lvl="2"/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[F] </a:t>
            </a:r>
            <a:r>
              <a:rPr lang="de-DE" noProof="0" dirty="0"/>
              <a:t>Fortgeschrittene Themen</a:t>
            </a:r>
          </a:p>
          <a:p>
            <a:pPr lvl="2"/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[C] </a:t>
            </a:r>
            <a:r>
              <a:rPr lang="de-DE" noProof="0" dirty="0"/>
              <a:t>(Embedded) C-Programmierung</a:t>
            </a:r>
          </a:p>
          <a:p>
            <a:pPr lvl="2"/>
            <a:endParaRPr lang="de-DE" noProof="0" dirty="0"/>
          </a:p>
          <a:p>
            <a:pPr lvl="2"/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[Z] </a:t>
            </a:r>
            <a:r>
              <a:rPr lang="de-DE" noProof="0" dirty="0"/>
              <a:t>Zusatzaufgaben: Aufzugsimulator aus der Vorlesung selber implementieren und weitere optionale Aufgabe. Eine gute Vorbereitung für die Klausur!</a:t>
            </a:r>
          </a:p>
          <a:p>
            <a:pPr marL="180975" lvl="1" indent="0">
              <a:buNone/>
            </a:pPr>
            <a:endParaRPr lang="de-DE" noProof="0" dirty="0"/>
          </a:p>
          <a:p>
            <a:r>
              <a:rPr lang="de-DE" b="1" noProof="0" dirty="0"/>
              <a:t>URL</a:t>
            </a:r>
            <a:r>
              <a:rPr lang="de-DE" noProof="0" dirty="0"/>
              <a:t>: </a:t>
            </a:r>
            <a:br>
              <a:rPr lang="de-DE" noProof="0" dirty="0"/>
            </a:br>
            <a:r>
              <a:rPr lang="de-DE" b="1" noProof="0" dirty="0">
                <a:hlinkClick r:id="rId2"/>
              </a:rPr>
              <a:t>https://github.com/Echtzeitsysteme/tud-cppp/tree/master/exercises</a:t>
            </a:r>
            <a:r>
              <a:rPr lang="de-DE" b="1" noProof="0" dirty="0"/>
              <a:t> </a:t>
            </a:r>
            <a:endParaRPr lang="de-DE" noProof="0" dirty="0"/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511826748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Compiler-generierte Methoden: Java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/>
              <a:t>Jede Klasse </a:t>
            </a:r>
            <a:r>
              <a:rPr lang="de-DE" b="1" noProof="0" dirty="0"/>
              <a:t>erbt (indirekt) von </a:t>
            </a: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java.lang.Object</a:t>
            </a:r>
            <a:b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	public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Elevator {}</a:t>
            </a:r>
            <a:r>
              <a:rPr lang="de-DE" noProof="0" dirty="0"/>
              <a:t> </a:t>
            </a:r>
            <a:br>
              <a:rPr lang="de-DE" noProof="0" dirty="0"/>
            </a:br>
            <a:br>
              <a:rPr lang="de-DE" noProof="0" dirty="0"/>
            </a:br>
            <a:r>
              <a:rPr lang="de-DE" noProof="0" dirty="0">
                <a:sym typeface="Wingdings" panose="05000000000000000000" pitchFamily="2" charset="2"/>
              </a:rPr>
              <a:t>wird durch Compiler zu</a:t>
            </a:r>
            <a:br>
              <a:rPr lang="de-DE" noProof="0" dirty="0">
                <a:sym typeface="Wingdings" panose="05000000000000000000" pitchFamily="2" charset="2"/>
              </a:rPr>
            </a:br>
            <a:br>
              <a:rPr lang="de-DE" noProof="0">
                <a:sym typeface="Wingdings" panose="05000000000000000000" pitchFamily="2" charset="2"/>
              </a:rPr>
            </a:br>
            <a:r>
              <a:rPr lang="de-DE" noProof="0">
                <a:sym typeface="Wingdings" panose="05000000000000000000" pitchFamily="2" charset="2"/>
              </a:rPr>
              <a:t>	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public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class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Elevator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extends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Object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{}</a:t>
            </a:r>
          </a:p>
          <a:p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r>
              <a:rPr lang="de-DE" b="1" noProof="0" dirty="0">
                <a:sym typeface="Wingdings" panose="05000000000000000000" pitchFamily="2" charset="2"/>
              </a:rPr>
              <a:t>Namensraum</a:t>
            </a:r>
            <a:r>
              <a:rPr lang="de-DE" noProof="0" dirty="0">
                <a:sym typeface="Wingdings" panose="05000000000000000000" pitchFamily="2" charset="2"/>
              </a:rPr>
              <a:t>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java.lang.* </a:t>
            </a:r>
            <a:r>
              <a:rPr lang="de-DE" noProof="0" dirty="0">
                <a:sym typeface="Wingdings" panose="05000000000000000000" pitchFamily="2" charset="2"/>
              </a:rPr>
              <a:t>wird automatisch eingebunden.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9386701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Exceptions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/>
              <a:t>Java</a:t>
            </a:r>
          </a:p>
          <a:p>
            <a:r>
              <a:rPr lang="en-US" b="1"/>
              <a:t>Struktur</a:t>
            </a:r>
            <a:r>
              <a:rPr lang="en-US"/>
              <a:t>: try + mehrere catch-Blöcke; </a:t>
            </a:r>
            <a:r>
              <a:rPr lang="en-US" b="1"/>
              <a:t>Catch by reference</a:t>
            </a:r>
          </a:p>
          <a:p>
            <a:r>
              <a:rPr lang="en-US"/>
              <a:t>Nur </a:t>
            </a:r>
            <a:r>
              <a:rPr lang="en-US" b="1"/>
              <a:t>Untertypen</a:t>
            </a:r>
            <a:r>
              <a:rPr lang="en-US"/>
              <a:t> von </a:t>
            </a:r>
            <a:r>
              <a:rPr lang="en-US" b="1">
                <a:latin typeface="Consolas" panose="020B0609020204030204" pitchFamily="49" charset="0"/>
                <a:cs typeface="Consolas" panose="020B0609020204030204" pitchFamily="49" charset="0"/>
              </a:rPr>
              <a:t>java.lang.Exception</a:t>
            </a:r>
            <a:r>
              <a:rPr lang="en-US"/>
              <a:t> können geworfen/gefangen werden.</a:t>
            </a:r>
          </a:p>
          <a:p>
            <a:r>
              <a:rPr lang="en-US" b="1"/>
              <a:t>Default</a:t>
            </a:r>
            <a:r>
              <a:rPr lang="en-US"/>
              <a:t>: catch(Exception e)</a:t>
            </a:r>
          </a:p>
          <a:p>
            <a:endParaRPr lang="en-US"/>
          </a:p>
          <a:p>
            <a:pPr marL="0" indent="0">
              <a:buNone/>
            </a:pPr>
            <a:r>
              <a:rPr lang="en-US" b="1"/>
              <a:t>C++</a:t>
            </a:r>
          </a:p>
          <a:p>
            <a:r>
              <a:rPr lang="en-US" b="1"/>
              <a:t>Struktur</a:t>
            </a:r>
            <a:r>
              <a:rPr lang="en-US"/>
              <a:t>: try + mehrere catch-Blöcke; </a:t>
            </a:r>
            <a:r>
              <a:rPr lang="en-US" b="1"/>
              <a:t>Catch by-value</a:t>
            </a:r>
            <a:r>
              <a:rPr lang="en-US"/>
              <a:t> + </a:t>
            </a:r>
            <a:r>
              <a:rPr lang="en-US" b="1"/>
              <a:t>catch by-reference</a:t>
            </a:r>
          </a:p>
          <a:p>
            <a:r>
              <a:rPr lang="en-US" b="1"/>
              <a:t>Jeglicher Datentyp </a:t>
            </a:r>
            <a:r>
              <a:rPr lang="en-US"/>
              <a:t>kann geworfen werden, z.B.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throw 10, throw "Hello!"</a:t>
            </a:r>
          </a:p>
          <a:p>
            <a:r>
              <a:rPr lang="en-US" b="1"/>
              <a:t>Default:</a:t>
            </a:r>
            <a:r>
              <a:rPr lang="en-US"/>
              <a:t>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catch(…)</a:t>
            </a:r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250825" y="4508104"/>
            <a:ext cx="7129488" cy="1695336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400" b="1">
                <a:solidFill>
                  <a:srgbClr val="3F7F5F"/>
                </a:solidFill>
                <a:latin typeface="Courier New" panose="02070309020205020404" pitchFamily="49" charset="0"/>
              </a:rPr>
              <a:t>// #include &lt;stdexcept&gt;</a:t>
            </a:r>
            <a:endParaRPr lang="en-US" sz="1400" b="1">
              <a:solidFill>
                <a:srgbClr val="7F0055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try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throw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10;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throw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runtime_error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"Some problem occurred"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); </a:t>
            </a:r>
            <a:endParaRPr lang="en-US" sz="1400" b="1">
              <a:solidFill>
                <a:srgbClr val="3F7F5F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catch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(std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exception &amp;e)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"Standard exception: "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e.what() &lt;&lt;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endl;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throw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 </a:t>
            </a:r>
            <a:r>
              <a:rPr lang="en-US" sz="1400" b="1">
                <a:solidFill>
                  <a:srgbClr val="3F7F5F"/>
                </a:solidFill>
                <a:latin typeface="Courier New" panose="02070309020205020404" pitchFamily="49" charset="0"/>
              </a:rPr>
              <a:t>// Rethrow e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catch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(…) {  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"Object/value caught"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endl; }</a:t>
            </a:r>
          </a:p>
        </p:txBody>
      </p:sp>
      <p:sp>
        <p:nvSpPr>
          <p:cNvPr id="10" name="Rechteck 9"/>
          <p:cNvSpPr/>
          <p:nvPr/>
        </p:nvSpPr>
        <p:spPr>
          <a:xfrm>
            <a:off x="4152252" y="6275956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2"/>
              </a:rPr>
              <a:t>http://www.cplusplus.com/doc/tutorial/exceptions/</a:t>
            </a:r>
            <a:r>
              <a:rPr lang="en-US" sz="11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41051198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Stolperfallen bei der Speicherverwaltung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/>
              <a:t>Hängende Zeiger und Speicherlecks</a:t>
            </a:r>
          </a:p>
        </p:txBody>
      </p:sp>
      <p:pic>
        <p:nvPicPr>
          <p:cNvPr id="2050" name="Picture 2" descr="http://static.tvtropes.org/pmwiki/pub/images/Bear_Trap_742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9509" y="1701800"/>
            <a:ext cx="3619500" cy="2409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hteck 1"/>
          <p:cNvSpPr/>
          <p:nvPr/>
        </p:nvSpPr>
        <p:spPr>
          <a:xfrm>
            <a:off x="3779912" y="6203440"/>
            <a:ext cx="5015307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>
                <a:solidFill>
                  <a:schemeClr val="bg1">
                    <a:lumMod val="65000"/>
                  </a:schemeClr>
                </a:solidFill>
              </a:rPr>
              <a:t>http://static.tvtropes.org/pmwiki/pub/images/Bear_Trap_7423.jpg</a:t>
            </a:r>
          </a:p>
        </p:txBody>
      </p:sp>
    </p:spTree>
    <p:extLst>
      <p:ext uri="{BB962C8B-B14F-4D97-AF65-F5344CB8AC3E}">
        <p14:creationId xmlns:p14="http://schemas.microsoft.com/office/powerpoint/2010/main" val="429498651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hteck 5"/>
          <p:cNvSpPr>
            <a:spLocks noChangeArrowheads="1"/>
          </p:cNvSpPr>
          <p:nvPr/>
        </p:nvSpPr>
        <p:spPr bwMode="auto">
          <a:xfrm>
            <a:off x="215900" y="1917700"/>
            <a:ext cx="4803775" cy="3765694"/>
          </a:xfrm>
          <a:prstGeom prst="foldedCorner">
            <a:avLst>
              <a:gd name="adj" fmla="val 649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600" b="0">
                <a:solidFill>
                  <a:srgbClr val="2A00FF"/>
                </a:solidFill>
                <a:latin typeface="Consolas" pitchFamily="49" charset="0"/>
              </a:rPr>
              <a:t>"Making next floor ["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	   	&lt;&lt; </a:t>
            </a:r>
            <a:r>
              <a:rPr lang="en-US" altLang="de-DE" sz="1600" b="0" err="1">
                <a:solidFill>
                  <a:srgbClr val="000000"/>
                </a:solidFill>
                <a:latin typeface="Consolas" pitchFamily="49" charset="0"/>
              </a:rPr>
              <a:t>next.getNumber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6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 &amp;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600" b="0">
                <a:solidFill>
                  <a:srgbClr val="2A00FF"/>
                </a:solidFill>
                <a:latin typeface="Consolas" pitchFamily="49" charset="0"/>
              </a:rPr>
              <a:t>"Next floor is floor ["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600" b="0" err="1">
                <a:solidFill>
                  <a:srgbClr val="000000"/>
                </a:solidFill>
                <a:latin typeface="Consolas" pitchFamily="49" charset="0"/>
              </a:rPr>
              <a:t>next.getNumber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6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6629" name="Rechteck 7"/>
          <p:cNvSpPr>
            <a:spLocks noChangeArrowheads="1"/>
          </p:cNvSpPr>
          <p:nvPr/>
        </p:nvSpPr>
        <p:spPr bwMode="auto">
          <a:xfrm>
            <a:off x="5651500" y="2708275"/>
            <a:ext cx="3241675" cy="2927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Making next floor[1]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FF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800">
              <a:solidFill>
                <a:srgbClr val="FF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>
                <a:solidFill>
                  <a:srgbClr val="FF0000"/>
                </a:solidFill>
                <a:latin typeface="Consolas" pitchFamily="49" charset="0"/>
              </a:rPr>
              <a:t>Next floor is floor [1]</a:t>
            </a:r>
            <a:endParaRPr lang="de-DE" altLang="de-DE" sz="1800">
              <a:solidFill>
                <a:srgbClr val="FF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1258888" y="5229225"/>
            <a:ext cx="4167187" cy="1009650"/>
          </a:xfrm>
          <a:prstGeom prst="wedgeRoundRectCallout">
            <a:avLst>
              <a:gd name="adj1" fmla="val 56026"/>
              <a:gd name="adj2" fmla="val -10267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g++ ist gnädig und lässt das mit einer Warnung durchgehen.  </a:t>
            </a:r>
            <a:r>
              <a:rPr lang="de-DE" b="1">
                <a:solidFill>
                  <a:schemeClr val="bg1"/>
                </a:solidFill>
              </a:rPr>
              <a:t>Ist trotzdem sehr schlechter Programmierstil</a:t>
            </a:r>
            <a:r>
              <a:rPr lang="de-DE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26631" name="Pfeil nach rechts 71"/>
          <p:cNvSpPr>
            <a:spLocks noChangeArrowheads="1"/>
          </p:cNvSpPr>
          <p:nvPr/>
        </p:nvSpPr>
        <p:spPr bwMode="auto">
          <a:xfrm>
            <a:off x="5089555" y="3513348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" name="Abgerundete rechteckige Legende 12"/>
          <p:cNvSpPr/>
          <p:nvPr/>
        </p:nvSpPr>
        <p:spPr>
          <a:xfrm>
            <a:off x="2095726" y="3096058"/>
            <a:ext cx="2844800" cy="1009650"/>
          </a:xfrm>
          <a:prstGeom prst="wedgeRoundRectCallout">
            <a:avLst>
              <a:gd name="adj1" fmla="val -57425"/>
              <a:gd name="adj2" fmla="val -3066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Hier wird eine </a:t>
            </a:r>
            <a:r>
              <a:rPr lang="de-DE" b="1">
                <a:solidFill>
                  <a:schemeClr val="bg1"/>
                </a:solidFill>
              </a:rPr>
              <a:t>Referenz</a:t>
            </a:r>
            <a:r>
              <a:rPr lang="de-DE">
                <a:solidFill>
                  <a:schemeClr val="bg1"/>
                </a:solidFill>
              </a:rPr>
              <a:t> auf eine </a:t>
            </a:r>
            <a:r>
              <a:rPr lang="de-DE" b="1">
                <a:solidFill>
                  <a:schemeClr val="bg1"/>
                </a:solidFill>
              </a:rPr>
              <a:t>lokale Variable </a:t>
            </a:r>
            <a:r>
              <a:rPr lang="de-DE">
                <a:solidFill>
                  <a:schemeClr val="bg1"/>
                </a:solidFill>
              </a:rPr>
              <a:t>zurückgegeben!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Hängende Zeiger</a:t>
            </a:r>
            <a:br>
              <a:rPr lang="de-DE" noProof="0" dirty="0"/>
            </a:br>
            <a:r>
              <a:rPr lang="de-DE" sz="2000" noProof="0" dirty="0"/>
              <a:t>Referenzen auf gelöschte Objekte zurückgeben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51096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</p:bld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de-DE" altLang="de-DE" noProof="0" dirty="0"/>
              <a:t>Rückgabe von Objekten durch Kopieren</a:t>
            </a:r>
          </a:p>
        </p:txBody>
      </p:sp>
      <p:sp>
        <p:nvSpPr>
          <p:cNvPr id="27651" name="Rechteck 5"/>
          <p:cNvSpPr>
            <a:spLocks noChangeArrowheads="1"/>
          </p:cNvSpPr>
          <p:nvPr/>
        </p:nvSpPr>
        <p:spPr bwMode="auto">
          <a:xfrm>
            <a:off x="215900" y="1833563"/>
            <a:ext cx="4245715" cy="4276590"/>
          </a:xfrm>
          <a:prstGeom prst="foldedCorner">
            <a:avLst>
              <a:gd name="adj" fmla="val 9034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cout	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"Made next floor ["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next.getNumber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"Next floor is floor ["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nextFloor.getNumber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7653" name="Rechteck 3"/>
          <p:cNvSpPr>
            <a:spLocks noChangeArrowheads="1"/>
          </p:cNvSpPr>
          <p:nvPr/>
        </p:nvSpPr>
        <p:spPr bwMode="auto">
          <a:xfrm>
            <a:off x="5364163" y="4508500"/>
            <a:ext cx="3168650" cy="192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next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</p:txBody>
      </p:sp>
      <p:sp>
        <p:nvSpPr>
          <p:cNvPr id="27654" name="Pfeil nach rechts 71"/>
          <p:cNvSpPr>
            <a:spLocks noChangeArrowheads="1"/>
          </p:cNvSpPr>
          <p:nvPr/>
        </p:nvSpPr>
        <p:spPr bwMode="auto">
          <a:xfrm>
            <a:off x="4539808" y="3384550"/>
            <a:ext cx="736600" cy="484188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7655" name="Rechteck 13"/>
          <p:cNvSpPr>
            <a:spLocks noChangeArrowheads="1"/>
          </p:cNvSpPr>
          <p:nvPr/>
        </p:nvSpPr>
        <p:spPr bwMode="auto">
          <a:xfrm>
            <a:off x="5375275" y="1557338"/>
            <a:ext cx="3168650" cy="2381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next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Destroying floor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</p:txBody>
      </p:sp>
      <p:sp>
        <p:nvSpPr>
          <p:cNvPr id="27656" name="Pfeil nach rechts 71"/>
          <p:cNvSpPr>
            <a:spLocks noChangeArrowheads="1"/>
          </p:cNvSpPr>
          <p:nvPr/>
        </p:nvSpPr>
        <p:spPr bwMode="auto">
          <a:xfrm rot="5400000">
            <a:off x="6285707" y="3947319"/>
            <a:ext cx="368300" cy="484187"/>
          </a:xfrm>
          <a:prstGeom prst="rightArrow">
            <a:avLst>
              <a:gd name="adj1" fmla="val 50000"/>
              <a:gd name="adj2" fmla="val 5010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6" name="Abgerundete rechteckige Legende 15"/>
          <p:cNvSpPr/>
          <p:nvPr/>
        </p:nvSpPr>
        <p:spPr>
          <a:xfrm>
            <a:off x="1619672" y="5469438"/>
            <a:ext cx="3492078" cy="672972"/>
          </a:xfrm>
          <a:prstGeom prst="wedgeRoundRectCallout">
            <a:avLst>
              <a:gd name="adj1" fmla="val 54176"/>
              <a:gd name="adj2" fmla="val -3861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Compiler erkennt, wann Kopien vermieden werden können</a:t>
            </a:r>
          </a:p>
        </p:txBody>
      </p:sp>
      <p:sp>
        <p:nvSpPr>
          <p:cNvPr id="2" name="Textfeld 1"/>
          <p:cNvSpPr txBox="1"/>
          <p:nvPr/>
        </p:nvSpPr>
        <p:spPr>
          <a:xfrm rot="16200000">
            <a:off x="7663301" y="2592806"/>
            <a:ext cx="1944589" cy="435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/>
              <a:t>Erwartet</a:t>
            </a:r>
            <a:endParaRPr lang="en-US" sz="2400"/>
          </a:p>
        </p:txBody>
      </p:sp>
      <p:sp>
        <p:nvSpPr>
          <p:cNvPr id="11" name="Textfeld 10"/>
          <p:cNvSpPr txBox="1"/>
          <p:nvPr/>
        </p:nvSpPr>
        <p:spPr>
          <a:xfrm rot="16200000">
            <a:off x="7662349" y="4996152"/>
            <a:ext cx="1944589" cy="435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/>
              <a:t>Tatsächlich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24244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Copy</a:t>
            </a:r>
            <a:r>
              <a:rPr lang="de-DE" altLang="de-DE" noProof="0" dirty="0"/>
              <a:t> Elision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250825" y="5646707"/>
            <a:ext cx="8640763" cy="806482"/>
          </a:xfrm>
        </p:spPr>
        <p:txBody>
          <a:bodyPr/>
          <a:lstStyle/>
          <a:p>
            <a:r>
              <a:rPr lang="de-DE" sz="1800" b="0" noProof="0" dirty="0"/>
              <a:t>Zu erwarten ist, dass bei (5.) zunächst ein Objekt mittels Default-Konstruktor angelegt und dann mittels </a:t>
            </a:r>
            <a:r>
              <a:rPr lang="de-DE" sz="1800" b="0" i="1" noProof="0" dirty="0" err="1"/>
              <a:t>operator</a:t>
            </a:r>
            <a:r>
              <a:rPr lang="de-DE" sz="1800" b="0" i="1" noProof="0" dirty="0"/>
              <a:t>=</a:t>
            </a:r>
            <a:r>
              <a:rPr lang="de-DE" sz="1800" b="0" noProof="0" dirty="0"/>
              <a:t> überschrieben wird – C++ ist da schlauer </a:t>
            </a:r>
            <a:r>
              <a:rPr lang="de-DE" sz="1800" b="0" noProof="0" dirty="0">
                <a:sym typeface="Wingdings" panose="05000000000000000000" pitchFamily="2" charset="2"/>
              </a:rPr>
              <a:t></a:t>
            </a:r>
            <a:r>
              <a:rPr lang="de-DE" b="0" noProof="0" dirty="0"/>
              <a:t>.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24761" y="1554890"/>
            <a:ext cx="4688176" cy="4185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1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/>
            <a:r>
              <a:rPr lang="en-US" sz="11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lvl="1" algn="l"/>
            <a:r>
              <a:rPr lang="en-US" sz="1100" b="1" err="1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() {</a:t>
            </a:r>
          </a:p>
          <a:p>
            <a:pPr lvl="1" algn="l"/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1100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100">
                <a:solidFill>
                  <a:srgbClr val="2A00FF"/>
                </a:solidFill>
                <a:latin typeface="Courier New" panose="02070309020205020404" pitchFamily="49" charset="0"/>
              </a:rPr>
              <a:t>"Constructor called"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1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lvl="1" algn="l"/>
            <a:endParaRPr lang="en-US" sz="1100">
              <a:latin typeface="Courier New" panose="02070309020205020404" pitchFamily="49" charset="0"/>
            </a:endParaRPr>
          </a:p>
          <a:p>
            <a:pPr lvl="1" algn="l"/>
            <a:r>
              <a:rPr lang="en-US" sz="1100" b="1" err="1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1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 &amp;a) {</a:t>
            </a:r>
          </a:p>
          <a:p>
            <a:pPr lvl="1" algn="l"/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1100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100">
                <a:solidFill>
                  <a:srgbClr val="2A00FF"/>
                </a:solidFill>
                <a:latin typeface="Courier New" panose="02070309020205020404" pitchFamily="49" charset="0"/>
              </a:rPr>
              <a:t>"Copy constructor called"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1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lvl="1" algn="l"/>
            <a:endParaRPr lang="en-US" sz="1100">
              <a:latin typeface="Courier New" panose="02070309020205020404" pitchFamily="49" charset="0"/>
            </a:endParaRPr>
          </a:p>
          <a:p>
            <a:pPr lvl="1" algn="l"/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 &amp;operator=(</a:t>
            </a:r>
            <a:b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        </a:t>
            </a:r>
            <a:r>
              <a:rPr lang="en-US" sz="11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 &amp;a) {</a:t>
            </a:r>
          </a:p>
          <a:p>
            <a:pPr lvl="1" algn="l"/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  cout &lt;&lt; </a:t>
            </a:r>
            <a:r>
              <a:rPr lang="en-US" sz="1100">
                <a:solidFill>
                  <a:srgbClr val="2A00FF"/>
                </a:solidFill>
                <a:latin typeface="Courier New" panose="02070309020205020404" pitchFamily="49" charset="0"/>
              </a:rPr>
              <a:t>"operator= called"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1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b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  retur *this;</a:t>
            </a:r>
          </a:p>
          <a:p>
            <a:pPr lvl="1" algn="l"/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b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</a:br>
            <a:b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1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  <a:br>
              <a:rPr lang="de-DE" sz="1100">
                <a:latin typeface="Courier New" panose="02070309020205020404" pitchFamily="49" charset="0"/>
              </a:rPr>
            </a:br>
            <a:r>
              <a:rPr lang="en-US" sz="110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/*1.*/ </a:t>
            </a:r>
            <a:r>
              <a:rPr lang="en-US" sz="1100" err="1">
                <a:solidFill>
                  <a:srgbClr val="005032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EnergyMinimizingStrategy</a:t>
            </a:r>
            <a:r>
              <a:rPr lang="en-US" sz="110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 a;</a:t>
            </a:r>
            <a:r>
              <a:rPr lang="en-US" sz="1100">
                <a:latin typeface="Courier New" panose="02070309020205020404" pitchFamily="49" charset="0"/>
              </a:rPr>
              <a:t> </a:t>
            </a:r>
            <a:br>
              <a:rPr lang="en-US" sz="1100">
                <a:latin typeface="Courier New" panose="02070309020205020404" pitchFamily="49" charset="0"/>
              </a:rPr>
            </a:br>
            <a:r>
              <a:rPr lang="en-US" sz="110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/*2.*/ </a:t>
            </a:r>
            <a:r>
              <a:rPr lang="en-US" sz="1100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 c = a; </a:t>
            </a:r>
            <a:endParaRPr lang="en-US" sz="1100">
              <a:latin typeface="Courier New" panose="02070309020205020404" pitchFamily="49" charset="0"/>
            </a:endParaRPr>
          </a:p>
          <a:p>
            <a:pPr algn="l"/>
            <a:r>
              <a:rPr lang="en-US" sz="110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/*3.*/ </a:t>
            </a:r>
            <a:r>
              <a:rPr lang="en-US" sz="1100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 b(a);</a:t>
            </a:r>
          </a:p>
          <a:p>
            <a:pPr algn="l"/>
            <a:r>
              <a:rPr lang="en-US" sz="110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/*4.*/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b = a;</a:t>
            </a:r>
          </a:p>
          <a:p>
            <a:pPr algn="l"/>
            <a:r>
              <a:rPr lang="en-US" sz="110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/*5.*/ </a:t>
            </a:r>
            <a:r>
              <a:rPr lang="en-US" sz="1100" err="1">
                <a:solidFill>
                  <a:srgbClr val="005032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EnergyMinimizingStrategy</a:t>
            </a:r>
            <a:r>
              <a:rPr lang="en-US" sz="110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 d = </a:t>
            </a:r>
            <a:br>
              <a:rPr lang="en-US" sz="110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</a:br>
            <a:r>
              <a:rPr lang="en-US" sz="110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           </a:t>
            </a:r>
            <a:r>
              <a:rPr lang="en-US" sz="1100" err="1">
                <a:solidFill>
                  <a:srgbClr val="005032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EnergyMinimizingStrategy</a:t>
            </a:r>
            <a:r>
              <a:rPr lang="en-US" sz="110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();</a:t>
            </a:r>
            <a:endParaRPr lang="en-US" sz="11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100"/>
          </a:p>
        </p:txBody>
      </p:sp>
      <p:sp>
        <p:nvSpPr>
          <p:cNvPr id="4" name="Pfeil nach rechts 3"/>
          <p:cNvSpPr/>
          <p:nvPr/>
        </p:nvSpPr>
        <p:spPr bwMode="auto">
          <a:xfrm>
            <a:off x="4237234" y="4258663"/>
            <a:ext cx="720080" cy="504056"/>
          </a:xfrm>
          <a:prstGeom prst="rightArrow">
            <a:avLst/>
          </a:prstGeom>
          <a:solidFill>
            <a:schemeClr val="accent2"/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6" name="Textfeld 5"/>
          <p:cNvSpPr txBox="1"/>
          <p:nvPr/>
        </p:nvSpPr>
        <p:spPr>
          <a:xfrm>
            <a:off x="5721772" y="2346978"/>
            <a:ext cx="3024336" cy="2296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1400" b="1">
                <a:latin typeface="+mj-lt"/>
                <a:cs typeface="Courier New" panose="02070309020205020404" pitchFamily="49" charset="0"/>
              </a:rPr>
              <a:t>Ausgabe:</a:t>
            </a:r>
            <a:b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err="1"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b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err="1">
                <a:latin typeface="Courier New" panose="02070309020205020404" pitchFamily="49" charset="0"/>
                <a:cs typeface="Courier New" panose="02070309020205020404" pitchFamily="49" charset="0"/>
              </a:rPr>
              <a:t>Copy</a:t>
            </a:r>
            <a: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b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err="1">
                <a:latin typeface="Courier New" panose="02070309020205020404" pitchFamily="49" charset="0"/>
                <a:cs typeface="Courier New" panose="02070309020205020404" pitchFamily="49" charset="0"/>
              </a:rPr>
              <a:t>Copy</a:t>
            </a:r>
            <a: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b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de-DE" sz="14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operator= called</a:t>
            </a:r>
            <a:b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sz="14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de-DE" sz="140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  <p:sp>
        <p:nvSpPr>
          <p:cNvPr id="7" name="Ellipse 6"/>
          <p:cNvSpPr/>
          <p:nvPr/>
        </p:nvSpPr>
        <p:spPr bwMode="auto">
          <a:xfrm>
            <a:off x="5361732" y="2680642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1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1" name="Ellipse 10"/>
          <p:cNvSpPr/>
          <p:nvPr/>
        </p:nvSpPr>
        <p:spPr bwMode="auto">
          <a:xfrm>
            <a:off x="5361732" y="3094827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2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2" name="Ellipse 11"/>
          <p:cNvSpPr/>
          <p:nvPr/>
        </p:nvSpPr>
        <p:spPr bwMode="auto">
          <a:xfrm>
            <a:off x="5361732" y="3500220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3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4" name="Ellipse 13"/>
          <p:cNvSpPr/>
          <p:nvPr/>
        </p:nvSpPr>
        <p:spPr bwMode="auto">
          <a:xfrm>
            <a:off x="5361732" y="3898623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lang="de-DE">
                <a:solidFill>
                  <a:schemeClr val="bg1"/>
                </a:solidFill>
              </a:rPr>
              <a:t>4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5" name="Ellipse 14"/>
          <p:cNvSpPr/>
          <p:nvPr/>
        </p:nvSpPr>
        <p:spPr bwMode="auto">
          <a:xfrm>
            <a:off x="5372417" y="4286829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lang="de-DE">
                <a:solidFill>
                  <a:schemeClr val="bg1"/>
                </a:solidFill>
              </a:rPr>
              <a:t>5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5073700" y="4783410"/>
            <a:ext cx="3839240" cy="817239"/>
          </a:xfrm>
          <a:prstGeom prst="wedgeRoundRectCallout">
            <a:avLst>
              <a:gd name="adj1" fmla="val -18758"/>
              <a:gd name="adj2" fmla="val -7168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Mit </a:t>
            </a:r>
            <a:r>
              <a:rPr lang="de-DE" i="1">
                <a:solidFill>
                  <a:schemeClr val="bg1"/>
                </a:solidFill>
              </a:rPr>
              <a:t>–</a:t>
            </a:r>
            <a:r>
              <a:rPr lang="de-DE" i="1" err="1">
                <a:solidFill>
                  <a:schemeClr val="bg1"/>
                </a:solidFill>
              </a:rPr>
              <a:t>fno-elide-constructors</a:t>
            </a:r>
            <a:r>
              <a:rPr lang="de-DE">
                <a:solidFill>
                  <a:schemeClr val="bg1"/>
                </a:solidFill>
              </a:rPr>
              <a:t> wird tatsächlich kopiert.</a:t>
            </a:r>
          </a:p>
        </p:txBody>
      </p:sp>
      <p:sp>
        <p:nvSpPr>
          <p:cNvPr id="8" name="Rechteck 7"/>
          <p:cNvSpPr/>
          <p:nvPr/>
        </p:nvSpPr>
        <p:spPr>
          <a:xfrm>
            <a:off x="5671229" y="6231090"/>
            <a:ext cx="2988318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https://en.wikipedia.org/wiki/Copy_elision</a:t>
            </a:r>
            <a:r>
              <a:rPr lang="en-US" sz="1200"/>
              <a:t> </a:t>
            </a:r>
          </a:p>
        </p:txBody>
      </p:sp>
      <p:sp>
        <p:nvSpPr>
          <p:cNvPr id="17" name="Rechteck 16"/>
          <p:cNvSpPr/>
          <p:nvPr/>
        </p:nvSpPr>
        <p:spPr bwMode="auto">
          <a:xfrm>
            <a:off x="5742591" y="63555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8594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</p:bld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de-DE" altLang="de-DE" noProof="0" dirty="0"/>
              <a:t>Rückgabe von Objekten auf dem Heap</a:t>
            </a:r>
          </a:p>
        </p:txBody>
      </p:sp>
      <p:sp>
        <p:nvSpPr>
          <p:cNvPr id="28675" name="Rechteck 5"/>
          <p:cNvSpPr>
            <a:spLocks noChangeArrowheads="1"/>
          </p:cNvSpPr>
          <p:nvPr/>
        </p:nvSpPr>
        <p:spPr bwMode="auto">
          <a:xfrm>
            <a:off x="215900" y="1833563"/>
            <a:ext cx="4356100" cy="4021061"/>
          </a:xfrm>
          <a:prstGeom prst="foldedCorner">
            <a:avLst>
              <a:gd name="adj" fmla="val 8164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"Made next floor ["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  	&lt;&lt; next-&gt;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"Next floor is floor ["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8677" name="Pfeil nach rechts 71"/>
          <p:cNvSpPr>
            <a:spLocks noChangeArrowheads="1"/>
          </p:cNvSpPr>
          <p:nvPr/>
        </p:nvSpPr>
        <p:spPr bwMode="auto">
          <a:xfrm>
            <a:off x="4730325" y="3327400"/>
            <a:ext cx="736600" cy="484188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8678" name="Rechteck 4"/>
          <p:cNvSpPr>
            <a:spLocks noChangeArrowheads="1"/>
          </p:cNvSpPr>
          <p:nvPr/>
        </p:nvSpPr>
        <p:spPr bwMode="auto">
          <a:xfrm>
            <a:off x="5436096" y="3055938"/>
            <a:ext cx="3240087" cy="1695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next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  <a:endParaRPr lang="de-DE" altLang="de-DE" sz="1600" b="0"/>
          </a:p>
        </p:txBody>
      </p:sp>
      <p:sp>
        <p:nvSpPr>
          <p:cNvPr id="12" name="Abgerundete rechteckige Legende 11"/>
          <p:cNvSpPr/>
          <p:nvPr/>
        </p:nvSpPr>
        <p:spPr>
          <a:xfrm>
            <a:off x="3395663" y="5373688"/>
            <a:ext cx="3503612" cy="893762"/>
          </a:xfrm>
          <a:prstGeom prst="wedgeRoundRectCallout">
            <a:avLst>
              <a:gd name="adj1" fmla="val -35920"/>
              <a:gd name="adj2" fmla="val -8199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Dieses Programm enthält einen Fehler!  Wer sieht ihn?</a:t>
            </a:r>
          </a:p>
        </p:txBody>
      </p:sp>
      <p:sp>
        <p:nvSpPr>
          <p:cNvPr id="8" name="Textfeld 7"/>
          <p:cNvSpPr txBox="1">
            <a:spLocks noChangeArrowheads="1"/>
          </p:cNvSpPr>
          <p:nvPr/>
        </p:nvSpPr>
        <p:spPr bwMode="auto">
          <a:xfrm>
            <a:off x="2990850" y="5373688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>
                <a:solidFill>
                  <a:srgbClr val="005AA9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657415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8" grpId="0"/>
    </p:bld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de-DE" altLang="de-DE" noProof="0" dirty="0"/>
              <a:t>Rückgabe von Objekten auf dem Heap</a:t>
            </a:r>
          </a:p>
        </p:txBody>
      </p:sp>
      <p:sp>
        <p:nvSpPr>
          <p:cNvPr id="29699" name="Rechteck 5"/>
          <p:cNvSpPr>
            <a:spLocks noChangeArrowheads="1"/>
          </p:cNvSpPr>
          <p:nvPr/>
        </p:nvSpPr>
        <p:spPr bwMode="auto">
          <a:xfrm>
            <a:off x="215900" y="1833563"/>
            <a:ext cx="4356000" cy="4456693"/>
          </a:xfrm>
          <a:prstGeom prst="foldedCorner">
            <a:avLst>
              <a:gd name="adj" fmla="val 8545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"Made next floor ["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  	&lt;&lt; next-&gt;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*nextFloor = makeNextFloor(floor);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"Next floor is floor ["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FF0000"/>
                </a:solidFill>
                <a:latin typeface="Consolas" pitchFamily="49" charset="0"/>
              </a:rPr>
              <a:t>delete</a:t>
            </a:r>
            <a:r>
              <a:rPr lang="de-DE" altLang="de-DE" sz="1400">
                <a:solidFill>
                  <a:srgbClr val="FF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FF0000"/>
                </a:solidFill>
                <a:latin typeface="Consolas" pitchFamily="49" charset="0"/>
              </a:rPr>
              <a:t>nextFloor</a:t>
            </a:r>
            <a:r>
              <a:rPr lang="de-DE" altLang="de-DE" sz="1400">
                <a:solidFill>
                  <a:srgbClr val="FF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9701" name="Pfeil nach rechts 71"/>
          <p:cNvSpPr>
            <a:spLocks noChangeArrowheads="1"/>
          </p:cNvSpPr>
          <p:nvPr/>
        </p:nvSpPr>
        <p:spPr bwMode="auto">
          <a:xfrm>
            <a:off x="4644008" y="3327400"/>
            <a:ext cx="736600" cy="484188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9702" name="Rechteck 4"/>
          <p:cNvSpPr>
            <a:spLocks noChangeArrowheads="1"/>
          </p:cNvSpPr>
          <p:nvPr/>
        </p:nvSpPr>
        <p:spPr bwMode="auto">
          <a:xfrm>
            <a:off x="5488159" y="3055938"/>
            <a:ext cx="3240087" cy="192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Copying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FF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  <a:endParaRPr lang="de-DE" altLang="de-DE" sz="1600" b="0"/>
          </a:p>
        </p:txBody>
      </p:sp>
    </p:spTree>
    <p:extLst>
      <p:ext uri="{BB962C8B-B14F-4D97-AF65-F5344CB8AC3E}">
        <p14:creationId xmlns:p14="http://schemas.microsoft.com/office/powerpoint/2010/main" val="2708168295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3" name="Rechteck 4"/>
          <p:cNvSpPr>
            <a:spLocks noChangeArrowheads="1"/>
          </p:cNvSpPr>
          <p:nvPr/>
        </p:nvSpPr>
        <p:spPr bwMode="auto">
          <a:xfrm>
            <a:off x="414338" y="2420938"/>
            <a:ext cx="4805362" cy="284280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refToFloor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= *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600" b="0">
                <a:solidFill>
                  <a:srgbClr val="2A00FF"/>
                </a:solidFill>
                <a:latin typeface="Consolas" pitchFamily="49" charset="0"/>
              </a:rPr>
              <a:t>"Dangling reference to floor ["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		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refToFloor.getNumber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		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30725" name="Pfeil nach rechts 71"/>
          <p:cNvSpPr>
            <a:spLocks noChangeArrowheads="1"/>
          </p:cNvSpPr>
          <p:nvPr/>
        </p:nvSpPr>
        <p:spPr bwMode="auto">
          <a:xfrm>
            <a:off x="5255339" y="3345656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30726" name="Rechteck 7"/>
          <p:cNvSpPr>
            <a:spLocks noChangeArrowheads="1"/>
          </p:cNvSpPr>
          <p:nvPr/>
        </p:nvSpPr>
        <p:spPr bwMode="auto">
          <a:xfrm>
            <a:off x="5990351" y="2970892"/>
            <a:ext cx="2951931" cy="14661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FF0000"/>
                </a:solidFill>
                <a:latin typeface="Consolas" pitchFamily="49" charset="0"/>
              </a:rPr>
              <a:t>Dangling reference to floor: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FF0000"/>
                </a:solidFill>
                <a:latin typeface="Consolas" pitchFamily="49" charset="0"/>
              </a:rPr>
              <a:t>[5444032]</a:t>
            </a:r>
          </a:p>
        </p:txBody>
      </p:sp>
      <p:grpSp>
        <p:nvGrpSpPr>
          <p:cNvPr id="4" name="Gruppieren 3"/>
          <p:cNvGrpSpPr/>
          <p:nvPr/>
        </p:nvGrpSpPr>
        <p:grpSpPr>
          <a:xfrm>
            <a:off x="5724128" y="4437063"/>
            <a:ext cx="2663825" cy="950913"/>
            <a:chOff x="5673283" y="4191000"/>
            <a:chExt cx="2663825" cy="950913"/>
          </a:xfrm>
        </p:grpSpPr>
        <p:sp>
          <p:nvSpPr>
            <p:cNvPr id="9" name="Abgerundete rechteckige Legende 8"/>
            <p:cNvSpPr/>
            <p:nvPr/>
          </p:nvSpPr>
          <p:spPr>
            <a:xfrm>
              <a:off x="5946333" y="4437063"/>
              <a:ext cx="2390775" cy="458787"/>
            </a:xfrm>
            <a:prstGeom prst="wedgeRoundRectCallout">
              <a:avLst>
                <a:gd name="adj1" fmla="val -21178"/>
                <a:gd name="adj2" fmla="val -11037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b="1">
                  <a:solidFill>
                    <a:schemeClr val="bg1"/>
                  </a:solidFill>
                </a:rPr>
                <a:t>Extrem gefährlich</a:t>
              </a:r>
              <a:r>
                <a:rPr lang="de-DE">
                  <a:solidFill>
                    <a:schemeClr val="bg1"/>
                  </a:solidFill>
                </a:rPr>
                <a:t>!</a:t>
              </a:r>
            </a:p>
          </p:txBody>
        </p:sp>
        <p:sp>
          <p:nvSpPr>
            <p:cNvPr id="2" name="Textfeld 1"/>
            <p:cNvSpPr txBox="1">
              <a:spLocks noChangeArrowheads="1"/>
            </p:cNvSpPr>
            <p:nvPr/>
          </p:nvSpPr>
          <p:spPr bwMode="auto">
            <a:xfrm>
              <a:off x="5673283" y="4191000"/>
              <a:ext cx="231775" cy="9509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5pPr>
              <a:lvl6pPr marL="25146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6pPr>
              <a:lvl7pPr marL="29718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7pPr>
              <a:lvl8pPr marL="34290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8pPr>
              <a:lvl9pPr marL="38862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9pPr>
            </a:lstStyle>
            <a:p>
              <a:pPr eaLnBrk="1" hangingPunct="1"/>
              <a:r>
                <a:rPr lang="de-DE" altLang="de-DE" sz="6000" b="1">
                  <a:solidFill>
                    <a:srgbClr val="005AA9"/>
                  </a:solidFill>
                </a:rPr>
                <a:t>!</a:t>
              </a:r>
            </a:p>
          </p:txBody>
        </p:sp>
      </p:grp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Hängende Zeiger</a:t>
            </a:r>
            <a:br>
              <a:rPr lang="de-DE" altLang="de-DE" noProof="0" dirty="0"/>
            </a:br>
            <a:r>
              <a:rPr lang="de-DE" altLang="de-DE" sz="2000" noProof="0" dirty="0"/>
              <a:t>Frühzeitige Zerstörung von Objekten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128678534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Hängende Zeiger</a:t>
            </a:r>
            <a:br>
              <a:rPr lang="de-DE" altLang="de-DE" noProof="0" dirty="0"/>
            </a:br>
            <a:r>
              <a:rPr lang="de-DE" altLang="de-DE" sz="2000" noProof="0" dirty="0"/>
              <a:t>Nochmalige Zerstörung von Objekten</a:t>
            </a:r>
          </a:p>
        </p:txBody>
      </p:sp>
      <p:sp>
        <p:nvSpPr>
          <p:cNvPr id="31747" name="Rechteck 4"/>
          <p:cNvSpPr>
            <a:spLocks noChangeArrowheads="1"/>
          </p:cNvSpPr>
          <p:nvPr/>
        </p:nvSpPr>
        <p:spPr bwMode="auto">
          <a:xfrm>
            <a:off x="414338" y="1520825"/>
            <a:ext cx="3652837" cy="1749763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cxnSp>
        <p:nvCxnSpPr>
          <p:cNvPr id="31748" name="Gerade Verbindung 48"/>
          <p:cNvCxnSpPr>
            <a:cxnSpLocks noChangeShapeType="1"/>
          </p:cNvCxnSpPr>
          <p:nvPr/>
        </p:nvCxnSpPr>
        <p:spPr bwMode="auto">
          <a:xfrm>
            <a:off x="5219700" y="1660525"/>
            <a:ext cx="0" cy="450532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1750" name="Rechteck 7"/>
          <p:cNvSpPr>
            <a:spLocks noChangeArrowheads="1"/>
          </p:cNvSpPr>
          <p:nvPr/>
        </p:nvSpPr>
        <p:spPr bwMode="auto">
          <a:xfrm>
            <a:off x="5724525" y="2073275"/>
            <a:ext cx="3311525" cy="779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[5903232]</a:t>
            </a:r>
            <a:endParaRPr lang="en-US" altLang="de-DE" sz="1600" b="0">
              <a:solidFill>
                <a:srgbClr val="FF0000"/>
              </a:solidFill>
              <a:latin typeface="Consolas" pitchFamily="49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724525" y="2997200"/>
            <a:ext cx="2174875" cy="458788"/>
          </a:xfrm>
          <a:prstGeom prst="wedgeRoundRectCallout">
            <a:avLst>
              <a:gd name="adj1" fmla="val -21178"/>
              <a:gd name="adj2" fmla="val -11037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Extrem gefährlich!</a:t>
            </a:r>
          </a:p>
        </p:txBody>
      </p:sp>
      <p:sp>
        <p:nvSpPr>
          <p:cNvPr id="31752" name="Rechteck 9"/>
          <p:cNvSpPr>
            <a:spLocks noChangeArrowheads="1"/>
          </p:cNvSpPr>
          <p:nvPr/>
        </p:nvSpPr>
        <p:spPr bwMode="auto">
          <a:xfrm>
            <a:off x="415925" y="3721100"/>
            <a:ext cx="3654425" cy="2569548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	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= nullptr;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31753" name="Rechteck 2"/>
          <p:cNvSpPr>
            <a:spLocks noChangeArrowheads="1"/>
          </p:cNvSpPr>
          <p:nvPr/>
        </p:nvSpPr>
        <p:spPr bwMode="auto">
          <a:xfrm>
            <a:off x="5689600" y="4478338"/>
            <a:ext cx="2862263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</p:txBody>
      </p:sp>
      <p:sp>
        <p:nvSpPr>
          <p:cNvPr id="31754" name="Pfeil nach rechts 71"/>
          <p:cNvSpPr>
            <a:spLocks noChangeArrowheads="1"/>
          </p:cNvSpPr>
          <p:nvPr/>
        </p:nvSpPr>
        <p:spPr bwMode="auto">
          <a:xfrm>
            <a:off x="4859338" y="2224088"/>
            <a:ext cx="736600" cy="484187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31755" name="Pfeil nach rechts 71"/>
          <p:cNvSpPr>
            <a:spLocks noChangeArrowheads="1"/>
          </p:cNvSpPr>
          <p:nvPr/>
        </p:nvSpPr>
        <p:spPr bwMode="auto">
          <a:xfrm>
            <a:off x="4932363" y="4529138"/>
            <a:ext cx="735012" cy="484187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3" name="Abgerundete rechteckige Legende 12"/>
          <p:cNvSpPr/>
          <p:nvPr/>
        </p:nvSpPr>
        <p:spPr>
          <a:xfrm>
            <a:off x="2122488" y="5624513"/>
            <a:ext cx="2868612" cy="848063"/>
          </a:xfrm>
          <a:prstGeom prst="wedgeRoundRectCallout">
            <a:avLst>
              <a:gd name="adj1" fmla="val -42479"/>
              <a:gd name="adj2" fmla="val -11070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Nach dem Löschen immer auf </a:t>
            </a:r>
            <a:r>
              <a:rPr lang="de-DE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nullptr </a:t>
            </a:r>
            <a:r>
              <a:rPr lang="de-DE">
                <a:solidFill>
                  <a:schemeClr val="bg1"/>
                </a:solidFill>
              </a:rPr>
              <a:t>setzen!</a:t>
            </a:r>
          </a:p>
        </p:txBody>
      </p:sp>
      <p:sp>
        <p:nvSpPr>
          <p:cNvPr id="31749" name="Pfeil nach rechts 71"/>
          <p:cNvSpPr>
            <a:spLocks noChangeArrowheads="1"/>
          </p:cNvSpPr>
          <p:nvPr/>
        </p:nvSpPr>
        <p:spPr bwMode="auto">
          <a:xfrm rot="5400000">
            <a:off x="1987188" y="3253751"/>
            <a:ext cx="611187" cy="484187"/>
          </a:xfrm>
          <a:prstGeom prst="rightArrow">
            <a:avLst>
              <a:gd name="adj1" fmla="val 50000"/>
              <a:gd name="adj2" fmla="val 5010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208319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Übung: Arbeitsumgebung</a:t>
            </a:r>
            <a:endParaRPr lang="en-US"/>
          </a:p>
        </p:txBody>
      </p:sp>
      <p:sp>
        <p:nvSpPr>
          <p:cNvPr id="4" name="Inhaltsplatzhalt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400" b="1"/>
              <a:t>C++ und C-Grundlagen</a:t>
            </a:r>
          </a:p>
          <a:p>
            <a:pPr lvl="1"/>
            <a:r>
              <a:rPr lang="de-DE" sz="2000"/>
              <a:t>Linux-VM mit Codelite IDE</a:t>
            </a:r>
          </a:p>
          <a:p>
            <a:pPr lvl="1"/>
            <a:r>
              <a:rPr lang="de-DE" sz="2000"/>
              <a:t>Alle klausurrelevanten Inhalte werden hiermit bearbeitet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400" b="1"/>
              <a:t>Embedded C</a:t>
            </a:r>
          </a:p>
          <a:p>
            <a:pPr lvl="1"/>
            <a:r>
              <a:rPr lang="de-DE" sz="2000"/>
              <a:t>winIDEA Open auf Windows</a:t>
            </a:r>
          </a:p>
          <a:p>
            <a:pPr lvl="1"/>
            <a:r>
              <a:rPr lang="de-DE" sz="2000"/>
              <a:t>Nur optionale Aufgaben</a:t>
            </a:r>
            <a:endParaRPr lang="en-US" sz="200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9983" y="3429000"/>
            <a:ext cx="4143557" cy="2340000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 rotWithShape="1">
          <a:blip r:embed="rId3"/>
          <a:srcRect t="4007" b="2475"/>
          <a:stretch/>
        </p:blipFill>
        <p:spPr>
          <a:xfrm>
            <a:off x="98426" y="3429000"/>
            <a:ext cx="4603279" cy="23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246343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Speicherlecks</a:t>
            </a:r>
          </a:p>
        </p:txBody>
      </p:sp>
      <p:sp>
        <p:nvSpPr>
          <p:cNvPr id="32771" name="Rechteck 4"/>
          <p:cNvSpPr>
            <a:spLocks noChangeArrowheads="1"/>
          </p:cNvSpPr>
          <p:nvPr/>
        </p:nvSpPr>
        <p:spPr bwMode="auto">
          <a:xfrm>
            <a:off x="323850" y="2565400"/>
            <a:ext cx="4104134" cy="284280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otherFloor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otherFloor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; </a:t>
            </a:r>
            <a:b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otherFloor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; </a:t>
            </a:r>
            <a:b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otherFloor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cxnSp>
        <p:nvCxnSpPr>
          <p:cNvPr id="32772" name="Gerade Verbindung 48"/>
          <p:cNvCxnSpPr>
            <a:cxnSpLocks noChangeShapeType="1"/>
          </p:cNvCxnSpPr>
          <p:nvPr/>
        </p:nvCxnSpPr>
        <p:spPr bwMode="auto">
          <a:xfrm>
            <a:off x="4587875" y="1660525"/>
            <a:ext cx="0" cy="450532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773" name="Pfeil nach rechts 71"/>
          <p:cNvSpPr>
            <a:spLocks noChangeArrowheads="1"/>
          </p:cNvSpPr>
          <p:nvPr/>
        </p:nvSpPr>
        <p:spPr bwMode="auto">
          <a:xfrm>
            <a:off x="4284663" y="3327400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8" name="Abgerundete rechteckige Legende 7"/>
          <p:cNvSpPr/>
          <p:nvPr/>
        </p:nvSpPr>
        <p:spPr>
          <a:xfrm>
            <a:off x="1127126" y="5215166"/>
            <a:ext cx="2174875" cy="611187"/>
          </a:xfrm>
          <a:prstGeom prst="wedgeRoundRectCallout">
            <a:avLst>
              <a:gd name="adj1" fmla="val -19427"/>
              <a:gd name="adj2" fmla="val -12658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Was wird hier gelöscht?</a:t>
            </a:r>
          </a:p>
        </p:txBody>
      </p:sp>
      <p:sp>
        <p:nvSpPr>
          <p:cNvPr id="32775" name="Rechteck 9"/>
          <p:cNvSpPr>
            <a:spLocks noChangeArrowheads="1"/>
          </p:cNvSpPr>
          <p:nvPr/>
        </p:nvSpPr>
        <p:spPr bwMode="auto">
          <a:xfrm>
            <a:off x="5435600" y="3098800"/>
            <a:ext cx="3600450" cy="1008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[5706624]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4984750" y="4786313"/>
            <a:ext cx="3763714" cy="922337"/>
          </a:xfrm>
          <a:prstGeom prst="wedgeRoundRectCallout">
            <a:avLst>
              <a:gd name="adj1" fmla="val -21178"/>
              <a:gd name="adj2" fmla="val -11037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Es ist nicht mehr möglich, </a:t>
            </a:r>
            <a:r>
              <a:rPr lang="de-DE" i="1" err="1">
                <a:solidFill>
                  <a:schemeClr val="bg1"/>
                </a:solidFill>
              </a:rPr>
              <a:t>floor</a:t>
            </a:r>
            <a:r>
              <a:rPr lang="de-DE" i="1">
                <a:solidFill>
                  <a:schemeClr val="bg1"/>
                </a:solidFill>
              </a:rPr>
              <a:t> [0]</a:t>
            </a:r>
            <a:r>
              <a:rPr lang="de-DE">
                <a:solidFill>
                  <a:schemeClr val="bg1"/>
                </a:solidFill>
              </a:rPr>
              <a:t> freizugeben!  Dies wird als ein </a:t>
            </a:r>
            <a:r>
              <a:rPr lang="de-DE" b="1">
                <a:solidFill>
                  <a:schemeClr val="bg1"/>
                </a:solidFill>
              </a:rPr>
              <a:t>Speicherleck</a:t>
            </a:r>
            <a:r>
              <a:rPr lang="de-DE">
                <a:solidFill>
                  <a:schemeClr val="bg1"/>
                </a:solidFill>
              </a:rPr>
              <a:t> bezeichnet.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2686033" y="3473532"/>
            <a:ext cx="1656184" cy="5502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altLang="de-DE" sz="160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//-&gt;</a:t>
            </a:r>
            <a:r>
              <a:rPr lang="de-DE" altLang="de-DE" sz="1600" err="1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 [0]</a:t>
            </a:r>
          </a:p>
          <a:p>
            <a:pPr algn="l"/>
            <a:r>
              <a:rPr lang="de-DE" altLang="de-DE" sz="160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//-&gt;</a:t>
            </a:r>
            <a:r>
              <a:rPr lang="de-DE" altLang="de-DE" sz="1600" err="1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 [0]</a:t>
            </a:r>
          </a:p>
        </p:txBody>
      </p:sp>
      <p:sp>
        <p:nvSpPr>
          <p:cNvPr id="10" name="Textfeld 9"/>
          <p:cNvSpPr txBox="1">
            <a:spLocks noChangeArrowheads="1"/>
          </p:cNvSpPr>
          <p:nvPr/>
        </p:nvSpPr>
        <p:spPr bwMode="auto">
          <a:xfrm>
            <a:off x="743745" y="5045302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>
                <a:solidFill>
                  <a:srgbClr val="005AA9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204287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2" grpId="0"/>
      <p:bldP spid="10" grpId="0"/>
    </p:bld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Verantwortlichkeitsprobleme bei Zeigern</a:t>
            </a:r>
          </a:p>
        </p:txBody>
      </p:sp>
      <p:sp>
        <p:nvSpPr>
          <p:cNvPr id="33795" name="Rechteck 4"/>
          <p:cNvSpPr>
            <a:spLocks noChangeArrowheads="1"/>
          </p:cNvSpPr>
          <p:nvPr/>
        </p:nvSpPr>
        <p:spPr bwMode="auto">
          <a:xfrm>
            <a:off x="323850" y="1539432"/>
            <a:ext cx="7777163" cy="4913903"/>
          </a:xfrm>
          <a:prstGeom prst="foldedCorner">
            <a:avLst>
              <a:gd name="adj" fmla="val 944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f(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Floor &amp;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(1) Am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sure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not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  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already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a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dangling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reference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//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Use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in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some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way</a:t>
            </a: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(2)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on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heap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(3) Am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supposed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delete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not?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(4)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If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yes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,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about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all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other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references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	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from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other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objects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	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do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these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objects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know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now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destroyed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</a:t>
            </a: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g()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Floor *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floorOnHeap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new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Floor(0);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	 Floor  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floorOnStack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(1);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	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 //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do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signalise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floorOnHeap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/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floorOnStack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should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(not)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	  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be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deleted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want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give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up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"ownership"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of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floorOnHeap</a:t>
            </a: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    (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should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be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deleted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)?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f(*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floorOnHeap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	f(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floorOnStack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);</a:t>
            </a: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might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still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want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use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floorOnHeap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here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!</a:t>
            </a: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5148263" y="1562100"/>
            <a:ext cx="3881437" cy="1428750"/>
          </a:xfrm>
          <a:prstGeom prst="wedgeRoundRectCallout">
            <a:avLst>
              <a:gd name="adj1" fmla="val -76631"/>
              <a:gd name="adj2" fmla="val -123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Saubere Speicherverwaltung im Allgemeinen </a:t>
            </a:r>
            <a:r>
              <a:rPr lang="de-DE" b="1">
                <a:solidFill>
                  <a:schemeClr val="bg1"/>
                </a:solidFill>
              </a:rPr>
              <a:t>nur mit vielen Konventionen</a:t>
            </a:r>
            <a:r>
              <a:rPr lang="de-DE">
                <a:solidFill>
                  <a:schemeClr val="bg1"/>
                </a:solidFill>
              </a:rPr>
              <a:t> möglich.  Fremdbibliotheken können aber andere Konventionen verlangen.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5795963" y="5445125"/>
            <a:ext cx="2913062" cy="865188"/>
          </a:xfrm>
          <a:prstGeom prst="wedgeRoundRectCallout">
            <a:avLst>
              <a:gd name="adj1" fmla="val -65585"/>
              <a:gd name="adj2" fmla="val -5992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Wie können wir (1) – (3) klären und vor allem (4) immer garantieren?</a:t>
            </a:r>
          </a:p>
        </p:txBody>
      </p:sp>
    </p:spTree>
    <p:extLst>
      <p:ext uri="{BB962C8B-B14F-4D97-AF65-F5344CB8AC3E}">
        <p14:creationId xmlns:p14="http://schemas.microsoft.com/office/powerpoint/2010/main" val="1500454118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Aliasing bei klassischen Zeigern</a:t>
            </a:r>
          </a:p>
        </p:txBody>
      </p:sp>
      <p:pic>
        <p:nvPicPr>
          <p:cNvPr id="35843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7950" y="2149177"/>
            <a:ext cx="900112" cy="1119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Legende mit Pfeil nach rechts 8"/>
          <p:cNvSpPr/>
          <p:nvPr/>
        </p:nvSpPr>
        <p:spPr bwMode="auto">
          <a:xfrm>
            <a:off x="5004048" y="2509540"/>
            <a:ext cx="2087389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23084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</a:t>
            </a:r>
          </a:p>
        </p:txBody>
      </p:sp>
      <p:sp>
        <p:nvSpPr>
          <p:cNvPr id="35845" name="Textfeld 9"/>
          <p:cNvSpPr txBox="1">
            <a:spLocks noChangeArrowheads="1"/>
          </p:cNvSpPr>
          <p:nvPr/>
        </p:nvSpPr>
        <p:spPr bwMode="auto">
          <a:xfrm>
            <a:off x="7048575" y="3228677"/>
            <a:ext cx="979487" cy="350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:Person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6427068" y="1559660"/>
            <a:ext cx="2409825" cy="454025"/>
          </a:xfrm>
          <a:prstGeom prst="wedgeRoundRectCallout">
            <a:avLst>
              <a:gd name="adj1" fmla="val -12073"/>
              <a:gd name="adj2" fmla="val 6388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 auf dem Heap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4409376" y="1715534"/>
            <a:ext cx="1809750" cy="564555"/>
          </a:xfrm>
          <a:prstGeom prst="wedgeRoundRectCallout">
            <a:avLst>
              <a:gd name="adj1" fmla="val -3424"/>
              <a:gd name="adj2" fmla="val 6946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"Rohzeiger" (</a:t>
            </a:r>
            <a:r>
              <a:rPr lang="de-DE" b="1" err="1">
                <a:solidFill>
                  <a:schemeClr val="bg1"/>
                </a:solidFill>
              </a:rPr>
              <a:t>raw</a:t>
            </a:r>
            <a:r>
              <a:rPr lang="de-DE" b="1">
                <a:solidFill>
                  <a:schemeClr val="bg1"/>
                </a:solidFill>
              </a:rPr>
              <a:t> </a:t>
            </a:r>
            <a:r>
              <a:rPr lang="de-DE" b="1" err="1">
                <a:solidFill>
                  <a:schemeClr val="bg1"/>
                </a:solidFill>
              </a:rPr>
              <a:t>pointer</a:t>
            </a:r>
            <a:r>
              <a:rPr lang="de-DE" b="1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4" name="Legende mit Pfeil nach rechts 13"/>
          <p:cNvSpPr/>
          <p:nvPr/>
        </p:nvSpPr>
        <p:spPr bwMode="auto">
          <a:xfrm rot="19644817">
            <a:off x="5301104" y="3492329"/>
            <a:ext cx="1836045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33622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Alice</a:t>
            </a:r>
          </a:p>
        </p:txBody>
      </p:sp>
      <p:sp>
        <p:nvSpPr>
          <p:cNvPr id="16" name="Abgerundete rechteckige Legende 15"/>
          <p:cNvSpPr/>
          <p:nvPr/>
        </p:nvSpPr>
        <p:spPr>
          <a:xfrm>
            <a:off x="5687293" y="4656595"/>
            <a:ext cx="3097212" cy="1008063"/>
          </a:xfrm>
          <a:prstGeom prst="wedgeRoundRectCallout">
            <a:avLst>
              <a:gd name="adj1" fmla="val -31629"/>
              <a:gd name="adj2" fmla="val -1174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 Person darf nur zerstört werden, wenn es keine Zeiger mehr gibt!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288204" y="1659003"/>
            <a:ext cx="3995764" cy="725127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Person *Eve = new Person();</a:t>
            </a:r>
          </a:p>
          <a:p>
            <a:pPr algn="l"/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Person *Alice = Eve;</a:t>
            </a:r>
          </a:p>
        </p:txBody>
      </p:sp>
    </p:spTree>
    <p:extLst>
      <p:ext uri="{BB962C8B-B14F-4D97-AF65-F5344CB8AC3E}">
        <p14:creationId xmlns:p14="http://schemas.microsoft.com/office/powerpoint/2010/main" val="2436426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6" grpId="0" animBg="1"/>
    </p:bld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36868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 könnte man das Problem lösen?  Wir müssen ja irgendwie entscheiden wann ein Objekt gelöscht werden darf …</a:t>
            </a:r>
          </a:p>
        </p:txBody>
      </p:sp>
    </p:spTree>
    <p:extLst>
      <p:ext uri="{BB962C8B-B14F-4D97-AF65-F5344CB8AC3E}">
        <p14:creationId xmlns:p14="http://schemas.microsoft.com/office/powerpoint/2010/main" val="895212409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Mit </a:t>
            </a:r>
            <a:r>
              <a:rPr lang="de-DE" altLang="de-DE" noProof="0" dirty="0" err="1"/>
              <a:t>std</a:t>
            </a:r>
            <a:r>
              <a:rPr lang="de-DE" altLang="de-DE" noProof="0" dirty="0"/>
              <a:t>::</a:t>
            </a:r>
            <a:r>
              <a:rPr lang="de-DE" altLang="de-DE" noProof="0" dirty="0" err="1"/>
              <a:t>shared_ptr</a:t>
            </a:r>
            <a:endParaRPr lang="de-DE" altLang="de-DE" noProof="0" dirty="0"/>
          </a:p>
        </p:txBody>
      </p:sp>
      <p:pic>
        <p:nvPicPr>
          <p:cNvPr id="37891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3573" y="2302925"/>
            <a:ext cx="900112" cy="1119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Legende mit Pfeil nach rechts 8"/>
          <p:cNvSpPr/>
          <p:nvPr/>
        </p:nvSpPr>
        <p:spPr bwMode="auto">
          <a:xfrm>
            <a:off x="3508773" y="2663288"/>
            <a:ext cx="2808287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18247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</a:t>
            </a:r>
          </a:p>
        </p:txBody>
      </p:sp>
      <p:sp>
        <p:nvSpPr>
          <p:cNvPr id="37893" name="Textfeld 9"/>
          <p:cNvSpPr txBox="1">
            <a:spLocks noChangeArrowheads="1"/>
          </p:cNvSpPr>
          <p:nvPr/>
        </p:nvSpPr>
        <p:spPr bwMode="auto">
          <a:xfrm>
            <a:off x="6274198" y="3382425"/>
            <a:ext cx="979487" cy="350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:Person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6588224" y="1644136"/>
            <a:ext cx="2409825" cy="455613"/>
          </a:xfrm>
          <a:prstGeom prst="wedgeRoundRectCallout">
            <a:avLst>
              <a:gd name="adj1" fmla="val -30096"/>
              <a:gd name="adj2" fmla="val 10638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 auf dem Heap</a:t>
            </a:r>
          </a:p>
        </p:txBody>
      </p:sp>
      <p:sp>
        <p:nvSpPr>
          <p:cNvPr id="14" name="Legende mit Pfeil nach rechts 13"/>
          <p:cNvSpPr/>
          <p:nvPr/>
        </p:nvSpPr>
        <p:spPr bwMode="auto">
          <a:xfrm rot="19644817">
            <a:off x="3631010" y="3907888"/>
            <a:ext cx="2808288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22166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Alice</a:t>
            </a:r>
          </a:p>
        </p:txBody>
      </p:sp>
      <p:sp>
        <p:nvSpPr>
          <p:cNvPr id="37896" name="Abgerundetes Rechteck 2"/>
          <p:cNvSpPr>
            <a:spLocks noChangeArrowheads="1"/>
          </p:cNvSpPr>
          <p:nvPr/>
        </p:nvSpPr>
        <p:spPr bwMode="auto">
          <a:xfrm>
            <a:off x="3292873" y="2509300"/>
            <a:ext cx="3060700" cy="792163"/>
          </a:xfrm>
          <a:prstGeom prst="roundRect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897" name="Textfeld 3"/>
          <p:cNvSpPr txBox="1">
            <a:spLocks noChangeArrowheads="1"/>
          </p:cNvSpPr>
          <p:nvPr/>
        </p:nvSpPr>
        <p:spPr bwMode="auto">
          <a:xfrm>
            <a:off x="3005535" y="2734725"/>
            <a:ext cx="438150" cy="349250"/>
          </a:xfrm>
          <a:prstGeom prst="rect">
            <a:avLst/>
          </a:prstGeom>
          <a:solidFill>
            <a:schemeClr val="bg1"/>
          </a:solidFill>
          <a:ln w="9525">
            <a:solidFill>
              <a:srgbClr val="7030A0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1.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309101" y="3622874"/>
            <a:ext cx="3452813" cy="730250"/>
          </a:xfrm>
          <a:prstGeom prst="wedgeRoundRectCallout">
            <a:avLst>
              <a:gd name="adj1" fmla="val 49442"/>
              <a:gd name="adj2" fmla="val -7142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Smart Pointer (auf dem Stack) als </a:t>
            </a:r>
            <a:r>
              <a:rPr lang="de-DE" b="1">
                <a:solidFill>
                  <a:schemeClr val="bg1"/>
                </a:solidFill>
              </a:rPr>
              <a:t>Wrapper</a:t>
            </a:r>
            <a:r>
              <a:rPr lang="de-DE">
                <a:solidFill>
                  <a:schemeClr val="bg1"/>
                </a:solidFill>
              </a:rPr>
              <a:t> für Rohzeiger</a:t>
            </a:r>
          </a:p>
        </p:txBody>
      </p:sp>
      <p:sp>
        <p:nvSpPr>
          <p:cNvPr id="37899" name="Abgerundetes Rechteck 16"/>
          <p:cNvSpPr>
            <a:spLocks noChangeArrowheads="1"/>
          </p:cNvSpPr>
          <p:nvPr/>
        </p:nvSpPr>
        <p:spPr bwMode="auto">
          <a:xfrm rot="-1953537">
            <a:off x="3500835" y="3774538"/>
            <a:ext cx="3060700" cy="790575"/>
          </a:xfrm>
          <a:prstGeom prst="roundRect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0" name="Textfeld 17"/>
          <p:cNvSpPr txBox="1">
            <a:spLocks noChangeArrowheads="1"/>
          </p:cNvSpPr>
          <p:nvPr/>
        </p:nvSpPr>
        <p:spPr bwMode="auto">
          <a:xfrm rot="-1953537">
            <a:off x="3372248" y="4903250"/>
            <a:ext cx="438150" cy="349250"/>
          </a:xfrm>
          <a:prstGeom prst="rect">
            <a:avLst/>
          </a:prstGeom>
          <a:solidFill>
            <a:schemeClr val="bg1"/>
          </a:solidFill>
          <a:ln w="9525">
            <a:solidFill>
              <a:srgbClr val="7030A0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2.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2411760" y="5633501"/>
            <a:ext cx="3459162" cy="806450"/>
          </a:xfrm>
          <a:prstGeom prst="wedgeRoundRectCallout">
            <a:avLst>
              <a:gd name="adj1" fmla="val 4277"/>
              <a:gd name="adj2" fmla="val -9894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Smart Pointer wissen, </a:t>
            </a:r>
            <a:r>
              <a:rPr lang="de-DE" b="1">
                <a:solidFill>
                  <a:schemeClr val="bg1"/>
                </a:solidFill>
              </a:rPr>
              <a:t>wie oft </a:t>
            </a:r>
            <a:r>
              <a:rPr lang="de-DE">
                <a:solidFill>
                  <a:schemeClr val="bg1"/>
                </a:solidFill>
              </a:rPr>
              <a:t>das Objekt referenziert wird</a:t>
            </a:r>
          </a:p>
        </p:txBody>
      </p:sp>
      <p:sp>
        <p:nvSpPr>
          <p:cNvPr id="19" name="Abgerundetes Rechteck 18"/>
          <p:cNvSpPr/>
          <p:nvPr/>
        </p:nvSpPr>
        <p:spPr>
          <a:xfrm>
            <a:off x="5987705" y="3917169"/>
            <a:ext cx="3168352" cy="240905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Jedes mal wenn ein Smart Pointer zerstört wird, wird der </a:t>
            </a:r>
            <a:r>
              <a:rPr lang="de-DE" b="1">
                <a:solidFill>
                  <a:schemeClr val="bg1"/>
                </a:solidFill>
              </a:rPr>
              <a:t>Referenzcounter</a:t>
            </a:r>
            <a:r>
              <a:rPr lang="de-DE">
                <a:solidFill>
                  <a:schemeClr val="bg1"/>
                </a:solidFill>
              </a:rPr>
              <a:t> erniedrigt.</a:t>
            </a:r>
          </a:p>
          <a:p>
            <a:pPr>
              <a:defRPr/>
            </a:pPr>
            <a:endParaRPr lang="de-DE">
              <a:solidFill>
                <a:schemeClr val="bg1"/>
              </a:solidFill>
            </a:endParaRPr>
          </a:p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Ist der Counter bei 0, so kann das Objekt vom Smart Pointer zerstört werden!</a:t>
            </a:r>
          </a:p>
        </p:txBody>
      </p:sp>
      <p:sp>
        <p:nvSpPr>
          <p:cNvPr id="16" name="Textfeld 15"/>
          <p:cNvSpPr txBox="1"/>
          <p:nvPr/>
        </p:nvSpPr>
        <p:spPr>
          <a:xfrm>
            <a:off x="252374" y="1572401"/>
            <a:ext cx="6263123" cy="730867"/>
          </a:xfrm>
          <a:prstGeom prst="foldedCorner">
            <a:avLst>
              <a:gd name="adj" fmla="val 26169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err="1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err="1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&lt;Person&gt; Eve(new Person());</a:t>
            </a:r>
          </a:p>
          <a:p>
            <a:pPr algn="l"/>
            <a:r>
              <a:rPr lang="en-US" err="1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err="1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&lt;Person&gt; Alice = Eve;</a:t>
            </a:r>
          </a:p>
        </p:txBody>
      </p:sp>
    </p:spTree>
    <p:extLst>
      <p:ext uri="{BB962C8B-B14F-4D97-AF65-F5344CB8AC3E}">
        <p14:creationId xmlns:p14="http://schemas.microsoft.com/office/powerpoint/2010/main" val="1903996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15" grpId="0" animBg="1"/>
      <p:bldP spid="19" grpId="0" animBg="1"/>
    </p:bld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de-DE" altLang="de-DE" noProof="0" dirty="0"/>
              <a:t> – ohne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shared_ptr</a:t>
            </a:r>
            <a:endParaRPr lang="de-DE" altLang="de-DE" noProof="0" dirty="0"/>
          </a:p>
        </p:txBody>
      </p:sp>
      <p:sp>
        <p:nvSpPr>
          <p:cNvPr id="38915" name="Rechteck 4"/>
          <p:cNvSpPr>
            <a:spLocks noChangeArrowheads="1"/>
          </p:cNvSpPr>
          <p:nvPr/>
        </p:nvSpPr>
        <p:spPr bwMode="auto">
          <a:xfrm>
            <a:off x="274638" y="1520825"/>
            <a:ext cx="4032252" cy="414161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~Person();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en-US" altLang="de-DE" sz="140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 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} 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38916" name="Rechteck 5"/>
          <p:cNvSpPr>
            <a:spLocks noChangeArrowheads="1"/>
          </p:cNvSpPr>
          <p:nvPr/>
        </p:nvSpPr>
        <p:spPr bwMode="auto">
          <a:xfrm>
            <a:off x="4427984" y="1513589"/>
            <a:ext cx="4546854" cy="417544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"Person.hpp"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&amp;name): </a:t>
            </a:r>
            <a:r>
              <a:rPr lang="en-US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(name)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>
                <a:solidFill>
                  <a:srgbClr val="2A00FF"/>
                </a:solidFill>
                <a:latin typeface="Consolas" pitchFamily="49" charset="0"/>
              </a:rPr>
              <a:t>"Created "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name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):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(person.</a:t>
            </a:r>
            <a:r>
              <a:rPr lang="de-DE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"Cloning 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Person::~Person()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>
                <a:solidFill>
                  <a:srgbClr val="2A00FF"/>
                </a:solidFill>
                <a:latin typeface="Consolas" pitchFamily="49" charset="0"/>
              </a:rPr>
              <a:t>"Good bye "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" name="Rechteck 1"/>
          <p:cNvSpPr/>
          <p:nvPr/>
        </p:nvSpPr>
        <p:spPr bwMode="auto">
          <a:xfrm>
            <a:off x="3012208" y="1520825"/>
            <a:ext cx="1294682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Person.hpp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7" name="Rechteck 6"/>
          <p:cNvSpPr/>
          <p:nvPr/>
        </p:nvSpPr>
        <p:spPr bwMode="auto">
          <a:xfrm>
            <a:off x="7678694" y="1513589"/>
            <a:ext cx="1296144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Person.cpp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7749106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hteck 11"/>
          <p:cNvSpPr>
            <a:spLocks noChangeArrowheads="1"/>
          </p:cNvSpPr>
          <p:nvPr/>
        </p:nvSpPr>
        <p:spPr bwMode="auto">
          <a:xfrm>
            <a:off x="300943" y="1768381"/>
            <a:ext cx="2847372" cy="26876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0963" name="Rechteck 11"/>
          <p:cNvSpPr>
            <a:spLocks noChangeArrowheads="1"/>
          </p:cNvSpPr>
          <p:nvPr/>
        </p:nvSpPr>
        <p:spPr bwMode="auto">
          <a:xfrm>
            <a:off x="274638" y="5229225"/>
            <a:ext cx="3793306" cy="122396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096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de-DE" altLang="de-DE" noProof="0" dirty="0"/>
              <a:t> – mit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shared_ptr</a:t>
            </a:r>
            <a:endParaRPr lang="de-DE" altLang="de-DE" noProof="0" dirty="0"/>
          </a:p>
        </p:txBody>
      </p:sp>
      <p:sp>
        <p:nvSpPr>
          <p:cNvPr id="40965" name="Rechteck 4"/>
          <p:cNvSpPr>
            <a:spLocks noChangeArrowheads="1"/>
          </p:cNvSpPr>
          <p:nvPr/>
        </p:nvSpPr>
        <p:spPr bwMode="auto">
          <a:xfrm>
            <a:off x="250825" y="1552612"/>
            <a:ext cx="4249167" cy="4900576"/>
          </a:xfrm>
          <a:prstGeom prst="foldedCorner">
            <a:avLst>
              <a:gd name="adj" fmla="val 985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&gt;</a:t>
            </a: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memory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~Person();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en-US" altLang="de-DE" sz="140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typedef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shared_ptr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PersonPtr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typedef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en-US" altLang="de-DE" sz="1400" err="1">
                <a:solidFill>
                  <a:srgbClr val="005032"/>
                </a:solidFill>
                <a:latin typeface="Consolas" pitchFamily="49" charset="0"/>
              </a:rPr>
              <a:t>shared_ptr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err="1">
                <a:solidFill>
                  <a:srgbClr val="005032"/>
                </a:solidFill>
                <a:latin typeface="Consolas" pitchFamily="49" charset="0"/>
              </a:rPr>
              <a:t>ConstPersonPtr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</p:txBody>
      </p:sp>
      <p:sp>
        <p:nvSpPr>
          <p:cNvPr id="40966" name="Rechteck 5"/>
          <p:cNvSpPr>
            <a:spLocks noChangeArrowheads="1"/>
          </p:cNvSpPr>
          <p:nvPr/>
        </p:nvSpPr>
        <p:spPr bwMode="auto">
          <a:xfrm>
            <a:off x="4649019" y="1554471"/>
            <a:ext cx="4243461" cy="4021061"/>
          </a:xfrm>
          <a:prstGeom prst="foldedCorner">
            <a:avLst>
              <a:gd name="adj" fmla="val 875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"Person.hpp"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&amp;name):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(name)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"Created 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):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(person.</a:t>
            </a:r>
            <a:r>
              <a:rPr lang="de-DE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"Cloning 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Person::~Person()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"Good bye 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8" name="Rechteck 7"/>
          <p:cNvSpPr/>
          <p:nvPr/>
        </p:nvSpPr>
        <p:spPr bwMode="auto">
          <a:xfrm>
            <a:off x="3203848" y="1552575"/>
            <a:ext cx="1296144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Person.hpp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" name="Rechteck 8"/>
          <p:cNvSpPr/>
          <p:nvPr/>
        </p:nvSpPr>
        <p:spPr bwMode="auto">
          <a:xfrm>
            <a:off x="7596336" y="1557445"/>
            <a:ext cx="1296144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Person.cpp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4284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9" name="Rechteck 11"/>
          <p:cNvSpPr>
            <a:spLocks noChangeArrowheads="1"/>
          </p:cNvSpPr>
          <p:nvPr/>
        </p:nvSpPr>
        <p:spPr bwMode="auto">
          <a:xfrm>
            <a:off x="468630" y="2924944"/>
            <a:ext cx="3451225" cy="477680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994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Beispiel</a:t>
            </a:r>
            <a:r>
              <a:rPr lang="de-DE" altLang="de-DE" noProof="0"/>
              <a:t>: Weniger Code dank smarter </a:t>
            </a:r>
            <a:r>
              <a:rPr lang="de-DE" altLang="de-DE" noProof="0" dirty="0"/>
              <a:t>Zeiger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239906" y="1529950"/>
            <a:ext cx="4320000" cy="2005999"/>
            <a:chOff x="107826" y="1484313"/>
            <a:chExt cx="4320000" cy="4920825"/>
          </a:xfrm>
        </p:grpSpPr>
        <p:sp>
          <p:nvSpPr>
            <p:cNvPr id="39942" name="Rechteck 2"/>
            <p:cNvSpPr>
              <a:spLocks noChangeArrowheads="1"/>
            </p:cNvSpPr>
            <p:nvPr/>
          </p:nvSpPr>
          <p:spPr bwMode="auto">
            <a:xfrm>
              <a:off x="107826" y="1484313"/>
              <a:ext cx="4320000" cy="4920825"/>
            </a:xfrm>
            <a:prstGeom prst="foldedCorner">
              <a:avLst>
                <a:gd name="adj" fmla="val 7969"/>
              </a:avLst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>
              <a:no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>
                  <a:solidFill>
                    <a:srgbClr val="7F0055"/>
                  </a:solidFill>
                  <a:latin typeface="Consolas" pitchFamily="49" charset="0"/>
                </a:rPr>
                <a:t>#</a:t>
              </a:r>
              <a:r>
                <a:rPr lang="de-DE" altLang="de-DE" sz="1100" err="1">
                  <a:solidFill>
                    <a:srgbClr val="7F0055"/>
                  </a:solidFill>
                  <a:latin typeface="Consolas" pitchFamily="49" charset="0"/>
                </a:rPr>
                <a:t>include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>
                  <a:solidFill>
                    <a:srgbClr val="2A00FF"/>
                  </a:solidFill>
                  <a:latin typeface="Consolas" pitchFamily="49" charset="0"/>
                </a:rPr>
                <a:t>"Person.hpp"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>
                <a:solidFill>
                  <a:srgbClr val="7F0055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>
                  <a:solidFill>
                    <a:srgbClr val="7F0055"/>
                  </a:solidFill>
                  <a:latin typeface="Consolas" pitchFamily="49" charset="0"/>
                </a:rPr>
                <a:t>int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err="1">
                  <a:solidFill>
                    <a:srgbClr val="000000"/>
                  </a:solidFill>
                  <a:latin typeface="Consolas" pitchFamily="49" charset="0"/>
                </a:rPr>
                <a:t>main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() {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5032"/>
                  </a:solidFill>
                  <a:latin typeface="Consolas" pitchFamily="49" charset="0"/>
                </a:rPr>
                <a:t>  Person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*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err="1">
                  <a:solidFill>
                    <a:srgbClr val="7F0055"/>
                  </a:solidFill>
                  <a:latin typeface="Consolas" pitchFamily="49" charset="0"/>
                </a:rPr>
                <a:t>new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>
                  <a:solidFill>
                    <a:srgbClr val="005032"/>
                  </a:solidFill>
                  <a:latin typeface="Consolas" pitchFamily="49" charset="0"/>
                </a:rPr>
                <a:t>Person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>
                  <a:solidFill>
                    <a:srgbClr val="2A00FF"/>
                  </a:solidFill>
                  <a:latin typeface="Consolas" pitchFamily="49" charset="0"/>
                </a:rPr>
                <a:t>"Eve"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));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(*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5032"/>
                  </a:solidFill>
                  <a:latin typeface="Consolas" pitchFamily="49" charset="0"/>
                </a:rPr>
                <a:t>  Person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*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=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(*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>
                  <a:solidFill>
                    <a:srgbClr val="7F0055"/>
                  </a:solidFill>
                  <a:latin typeface="Consolas" pitchFamily="49" charset="0"/>
                </a:rPr>
                <a:t>  </a:t>
              </a:r>
              <a:r>
                <a:rPr lang="de-DE" altLang="de-DE" sz="1100" err="1">
                  <a:solidFill>
                    <a:srgbClr val="7F0055"/>
                  </a:solidFill>
                  <a:latin typeface="Consolas" pitchFamily="49" charset="0"/>
                </a:rPr>
                <a:t>delete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= 0;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}</a:t>
              </a:r>
            </a:p>
          </p:txBody>
        </p:sp>
        <p:sp>
          <p:nvSpPr>
            <p:cNvPr id="9" name="Rechteck 8"/>
            <p:cNvSpPr/>
            <p:nvPr/>
          </p:nvSpPr>
          <p:spPr bwMode="auto">
            <a:xfrm>
              <a:off x="3275615" y="1484313"/>
              <a:ext cx="1152128" cy="772403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r>
                <a:rPr kumimoji="0" lang="de-DE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Lucida Sans Unicode" pitchFamily="34" charset="0"/>
                  <a:cs typeface="Lucida Sans Unicode" pitchFamily="34" charset="0"/>
                </a:rPr>
                <a:t>main.cpp</a:t>
              </a: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</p:grpSp>
      <p:grpSp>
        <p:nvGrpSpPr>
          <p:cNvPr id="16" name="Gruppieren 15"/>
          <p:cNvGrpSpPr/>
          <p:nvPr/>
        </p:nvGrpSpPr>
        <p:grpSpPr>
          <a:xfrm>
            <a:off x="4716015" y="1540646"/>
            <a:ext cx="4176466" cy="2005999"/>
            <a:chOff x="251519" y="1484313"/>
            <a:chExt cx="4509336" cy="4920825"/>
          </a:xfrm>
        </p:grpSpPr>
        <p:sp>
          <p:nvSpPr>
            <p:cNvPr id="17" name="Rechteck 2"/>
            <p:cNvSpPr>
              <a:spLocks noChangeArrowheads="1"/>
            </p:cNvSpPr>
            <p:nvPr/>
          </p:nvSpPr>
          <p:spPr bwMode="auto">
            <a:xfrm>
              <a:off x="251519" y="1484313"/>
              <a:ext cx="4509335" cy="4920825"/>
            </a:xfrm>
            <a:prstGeom prst="foldedCorner">
              <a:avLst>
                <a:gd name="adj" fmla="val 8941"/>
              </a:avLst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/>
          </p:spPr>
          <p:txBody>
            <a:bodyPr wrap="square">
              <a:no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None/>
              </a:pPr>
              <a:r>
                <a:rPr lang="de-DE" altLang="de-DE" sz="1100">
                  <a:solidFill>
                    <a:srgbClr val="7F0055"/>
                  </a:solidFill>
                  <a:latin typeface="Consolas" pitchFamily="49" charset="0"/>
                </a:rPr>
                <a:t>#</a:t>
              </a:r>
              <a:r>
                <a:rPr lang="de-DE" altLang="de-DE" sz="1100" err="1">
                  <a:solidFill>
                    <a:srgbClr val="7F0055"/>
                  </a:solidFill>
                  <a:latin typeface="Consolas" pitchFamily="49" charset="0"/>
                </a:rPr>
                <a:t>include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>
                  <a:solidFill>
                    <a:srgbClr val="2A00FF"/>
                  </a:solidFill>
                  <a:latin typeface="Consolas" pitchFamily="49" charset="0"/>
                </a:rPr>
                <a:t>"Person.hpp"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>
                  <a:solidFill>
                    <a:srgbClr val="7F0055"/>
                  </a:solidFill>
                  <a:latin typeface="Consolas" pitchFamily="49" charset="0"/>
                </a:rPr>
                <a:t>int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err="1">
                  <a:solidFill>
                    <a:srgbClr val="000000"/>
                  </a:solidFill>
                  <a:latin typeface="Consolas" pitchFamily="49" charset="0"/>
                </a:rPr>
                <a:t>main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() {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5032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5032"/>
                  </a:solidFill>
                  <a:latin typeface="Consolas" pitchFamily="49" charset="0"/>
                </a:rPr>
                <a:t>ConstPersonPtr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err="1">
                  <a:solidFill>
                    <a:srgbClr val="7F0055"/>
                  </a:solidFill>
                  <a:latin typeface="Consolas" pitchFamily="49" charset="0"/>
                </a:rPr>
                <a:t>new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>
                  <a:solidFill>
                    <a:srgbClr val="005032"/>
                  </a:solidFill>
                  <a:latin typeface="Consolas" pitchFamily="49" charset="0"/>
                </a:rPr>
                <a:t>Person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>
                  <a:solidFill>
                    <a:srgbClr val="2A00FF"/>
                  </a:solidFill>
                  <a:latin typeface="Consolas" pitchFamily="49" charset="0"/>
                </a:rPr>
                <a:t>"Eve"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));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5032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5032"/>
                  </a:solidFill>
                  <a:latin typeface="Consolas" pitchFamily="49" charset="0"/>
                </a:rPr>
                <a:t>ConstPersonPtr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=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}</a:t>
              </a:r>
            </a:p>
          </p:txBody>
        </p:sp>
        <p:sp>
          <p:nvSpPr>
            <p:cNvPr id="18" name="Rechteck 17"/>
            <p:cNvSpPr/>
            <p:nvPr/>
          </p:nvSpPr>
          <p:spPr bwMode="auto">
            <a:xfrm>
              <a:off x="3608727" y="1484313"/>
              <a:ext cx="1152128" cy="746165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r>
                <a:rPr kumimoji="0" lang="de-DE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Lucida Sans Unicode" pitchFamily="34" charset="0"/>
                  <a:cs typeface="Lucida Sans Unicode" pitchFamily="34" charset="0"/>
                </a:rPr>
                <a:t>main.cpp</a:t>
              </a: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</p:grpSp>
      <p:sp>
        <p:nvSpPr>
          <p:cNvPr id="14" name="Rechteck 13"/>
          <p:cNvSpPr>
            <a:spLocks noChangeArrowheads="1"/>
          </p:cNvSpPr>
          <p:nvPr/>
        </p:nvSpPr>
        <p:spPr bwMode="auto">
          <a:xfrm>
            <a:off x="4931919" y="2044965"/>
            <a:ext cx="1101718" cy="189839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5" name="Rechteck 14"/>
          <p:cNvSpPr>
            <a:spLocks noChangeArrowheads="1"/>
          </p:cNvSpPr>
          <p:nvPr/>
        </p:nvSpPr>
        <p:spPr bwMode="auto">
          <a:xfrm>
            <a:off x="4924912" y="2492896"/>
            <a:ext cx="1101718" cy="189839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476947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</p:bld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/>
              <a:t>std</a:t>
            </a:r>
            <a:r>
              <a:rPr lang="de-DE" noProof="0" dirty="0"/>
              <a:t>::</a:t>
            </a:r>
            <a:r>
              <a:rPr lang="de-DE" noProof="0" dirty="0" err="1"/>
              <a:t>make_shared</a:t>
            </a: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1655735" y="6160251"/>
            <a:ext cx="7235853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http://en.cppreference.com/w/cpp/memory/shared_ptr/make_shared</a:t>
            </a:r>
            <a:r>
              <a:rPr lang="en-US" sz="1200"/>
              <a:t> </a:t>
            </a:r>
          </a:p>
        </p:txBody>
      </p:sp>
      <p:sp>
        <p:nvSpPr>
          <p:cNvPr id="5" name="Textfeld 4"/>
          <p:cNvSpPr txBox="1"/>
          <p:nvPr/>
        </p:nvSpPr>
        <p:spPr>
          <a:xfrm>
            <a:off x="179512" y="1521179"/>
            <a:ext cx="5467814" cy="4643401"/>
          </a:xfrm>
          <a:prstGeom prst="foldedCorner">
            <a:avLst>
              <a:gd name="adj" fmla="val 10508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&lt;string&gt;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&lt;memory&gt;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	Person(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name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 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		: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name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  {}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std::shared_ptr&lt;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&gt; nobody;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  Person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*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leila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=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"Leila"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  delete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leila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std::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shared_ptr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&gt; mike(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"Mike"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));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latin typeface="Courier New" panose="02070309020205020404" pitchFamily="49" charset="0"/>
              </a:rPr>
              <a:t>  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std::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shared_ptr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&gt;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susan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=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  std::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make_shared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&lt;Person&gt;(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"Susan"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/>
          </a:p>
        </p:txBody>
      </p:sp>
      <p:sp>
        <p:nvSpPr>
          <p:cNvPr id="6" name="Abgerundete rechteckige Legende 5"/>
          <p:cNvSpPr/>
          <p:nvPr/>
        </p:nvSpPr>
        <p:spPr>
          <a:xfrm>
            <a:off x="4979692" y="4470492"/>
            <a:ext cx="4118800" cy="1399260"/>
          </a:xfrm>
          <a:prstGeom prst="wedgeRoundRectCallout">
            <a:avLst>
              <a:gd name="adj1" fmla="val -58701"/>
              <a:gd name="adj2" fmla="val 1666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Die Utility-Funktion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make_shared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>
                <a:solidFill>
                  <a:schemeClr val="bg1"/>
                </a:solidFill>
              </a:rPr>
              <a:t>ist vorteilhaft: </a:t>
            </a:r>
            <a:r>
              <a:rPr lang="de-DE" b="1">
                <a:solidFill>
                  <a:schemeClr val="bg1"/>
                </a:solidFill>
              </a:rPr>
              <a:t>Exceptions </a:t>
            </a:r>
            <a:r>
              <a:rPr lang="de-DE">
                <a:solidFill>
                  <a:schemeClr val="bg1"/>
                </a:solidFill>
              </a:rPr>
              <a:t>führen nicht zu Speicherfehlern und die </a:t>
            </a:r>
            <a:r>
              <a:rPr lang="de-DE" b="1">
                <a:solidFill>
                  <a:schemeClr val="bg1"/>
                </a:solidFill>
              </a:rPr>
              <a:t>Speicherallokation </a:t>
            </a:r>
            <a:r>
              <a:rPr lang="de-DE">
                <a:solidFill>
                  <a:schemeClr val="bg1"/>
                </a:solidFill>
              </a:rPr>
              <a:t>ist schneller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4355976" y="2996952"/>
            <a:ext cx="4281537" cy="1099882"/>
          </a:xfrm>
          <a:prstGeom prst="wedgeRoundRectCallout">
            <a:avLst>
              <a:gd name="adj1" fmla="val -68514"/>
              <a:gd name="adj2" fmla="val 13259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Der </a:t>
            </a:r>
            <a:r>
              <a:rPr lang="de-DE" err="1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Raw</a:t>
            </a: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 Pointer sollte </a:t>
            </a:r>
            <a:r>
              <a:rPr lang="de-DE" b="1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direkt</a:t>
            </a: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 und </a:t>
            </a:r>
            <a:r>
              <a:rPr lang="de-DE" b="1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genau einmal </a:t>
            </a: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in einen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shared_ptr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eingepackt werden.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8" name="Rechteck 11"/>
          <p:cNvSpPr>
            <a:spLocks noChangeArrowheads="1"/>
          </p:cNvSpPr>
          <p:nvPr/>
        </p:nvSpPr>
        <p:spPr bwMode="auto">
          <a:xfrm>
            <a:off x="179512" y="5431511"/>
            <a:ext cx="4464496" cy="477680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" name="Abgerundete rechteckige Legende 8"/>
          <p:cNvSpPr/>
          <p:nvPr/>
        </p:nvSpPr>
        <p:spPr>
          <a:xfrm>
            <a:off x="3813139" y="1676007"/>
            <a:ext cx="2683605" cy="644628"/>
          </a:xfrm>
          <a:prstGeom prst="wedgeRoundRectCallout">
            <a:avLst>
              <a:gd name="adj1" fmla="val -62023"/>
              <a:gd name="adj2" fmla="val 30546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std::shared_ptr()</a:t>
            </a: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 </a:t>
            </a:r>
            <a:b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</a:b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entspricht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nullptr</a:t>
            </a: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6085158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4"/>
          <p:cNvSpPr>
            <a:spLocks noChangeArrowheads="1"/>
          </p:cNvSpPr>
          <p:nvPr/>
        </p:nvSpPr>
        <p:spPr bwMode="auto">
          <a:xfrm>
            <a:off x="1476375" y="3428588"/>
            <a:ext cx="7127875" cy="18732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endParaRPr lang="de-DE" altLang="de-DE" b="0"/>
          </a:p>
        </p:txBody>
      </p:sp>
      <p:pic>
        <p:nvPicPr>
          <p:cNvPr id="43011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588" y="4038188"/>
            <a:ext cx="696912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012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738" y="4004850"/>
            <a:ext cx="638175" cy="79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Weak</a:t>
            </a:r>
            <a:r>
              <a:rPr lang="de-DE" altLang="de-DE" noProof="0" dirty="0"/>
              <a:t> </a:t>
            </a:r>
            <a:r>
              <a:rPr lang="de-DE" altLang="de-DE" noProof="0" dirty="0" err="1"/>
              <a:t>SmartPointer</a:t>
            </a:r>
            <a:r>
              <a:rPr lang="de-DE" altLang="de-DE" noProof="0" dirty="0"/>
              <a:t>: Motivation</a:t>
            </a:r>
          </a:p>
        </p:txBody>
      </p:sp>
      <p:sp>
        <p:nvSpPr>
          <p:cNvPr id="43014" name="Textfeld 3"/>
          <p:cNvSpPr txBox="1">
            <a:spLocks noChangeArrowheads="1"/>
          </p:cNvSpPr>
          <p:nvPr/>
        </p:nvSpPr>
        <p:spPr bwMode="auto">
          <a:xfrm>
            <a:off x="280987" y="1412875"/>
            <a:ext cx="7085594" cy="20202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20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sz="1800">
                <a:latin typeface="Consolas" panose="020B0609020204030204" pitchFamily="49" charset="0"/>
                <a:cs typeface="Consolas" panose="020B0609020204030204" pitchFamily="49" charset="0"/>
              </a:rPr>
              <a:t>::shared_ptr&lt;&gt; </a:t>
            </a:r>
            <a:r>
              <a:rPr lang="de-DE" altLang="de-DE" sz="1800"/>
              <a:t>ist nicht perfekt: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 b="1"/>
              <a:t>Etwas langsamer </a:t>
            </a:r>
            <a:r>
              <a:rPr lang="de-DE" altLang="de-DE"/>
              <a:t>als Rohzeiger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/>
              <a:t>Erkennt </a:t>
            </a:r>
            <a:r>
              <a:rPr lang="de-DE" altLang="de-DE" b="1"/>
              <a:t>zirkuläre</a:t>
            </a:r>
            <a:r>
              <a:rPr lang="de-DE" altLang="de-DE"/>
              <a:t> </a:t>
            </a:r>
            <a:r>
              <a:rPr lang="de-DE" altLang="de-DE" b="1"/>
              <a:t>Abhängigkeiten</a:t>
            </a:r>
            <a:r>
              <a:rPr lang="de-DE" altLang="de-DE"/>
              <a:t> nicht:	</a:t>
            </a:r>
          </a:p>
          <a:p>
            <a:pPr indent="-285750" eaLnBrk="1" hangingPunct="1">
              <a:spcBef>
                <a:spcPct val="0"/>
              </a:spcBef>
              <a:buSzTx/>
              <a:buNone/>
            </a:pPr>
            <a:r>
              <a:rPr lang="de-DE" altLang="de-DE"/>
              <a:t>Ablauf: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/>
              <a:t>Objekt </a:t>
            </a:r>
            <a:r>
              <a:rPr lang="de-DE" altLang="de-DE" b="0">
                <a:latin typeface="Courier New" panose="02070309020205020404" pitchFamily="49" charset="0"/>
                <a:cs typeface="Courier New" panose="02070309020205020404" pitchFamily="49" charset="0"/>
              </a:rPr>
              <a:t>Floor[0]</a:t>
            </a:r>
            <a:r>
              <a:rPr lang="de-DE" altLang="de-DE" b="0"/>
              <a:t> wird zerstört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/>
              <a:t>Fertig – Eve und Bob halten sich gegenseitig am Leben.</a:t>
            </a:r>
            <a:r>
              <a:rPr lang="de-DE" altLang="de-DE"/>
              <a:t> </a:t>
            </a:r>
          </a:p>
        </p:txBody>
      </p:sp>
      <p:sp>
        <p:nvSpPr>
          <p:cNvPr id="6" name="Text Box 26"/>
          <p:cNvSpPr txBox="1">
            <a:spLocks noChangeArrowheads="1"/>
          </p:cNvSpPr>
          <p:nvPr/>
        </p:nvSpPr>
        <p:spPr bwMode="auto">
          <a:xfrm>
            <a:off x="5580063" y="3428588"/>
            <a:ext cx="2908300" cy="338137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20000"/>
              </a:spcBef>
              <a:buClrTx/>
              <a:buSzTx/>
              <a:buFontTx/>
              <a:buNone/>
              <a:defRPr/>
            </a:pPr>
            <a:r>
              <a:rPr lang="de-DE" sz="1600" i="1">
                <a:solidFill>
                  <a:schemeClr val="bg1">
                    <a:lumMod val="50000"/>
                  </a:schemeClr>
                </a:solidFill>
              </a:rPr>
              <a:t>Dynamischer Speicher / Heap</a:t>
            </a:r>
          </a:p>
        </p:txBody>
      </p:sp>
      <p:sp>
        <p:nvSpPr>
          <p:cNvPr id="43016" name="Line 11"/>
          <p:cNvSpPr>
            <a:spLocks noChangeShapeType="1"/>
          </p:cNvSpPr>
          <p:nvPr/>
        </p:nvSpPr>
        <p:spPr bwMode="auto">
          <a:xfrm flipV="1">
            <a:off x="4779963" y="4509675"/>
            <a:ext cx="19526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3017" name="Oval 12"/>
          <p:cNvSpPr>
            <a:spLocks noChangeArrowheads="1"/>
          </p:cNvSpPr>
          <p:nvPr/>
        </p:nvSpPr>
        <p:spPr bwMode="auto">
          <a:xfrm>
            <a:off x="463550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3018" name="Oval 18"/>
          <p:cNvSpPr>
            <a:spLocks noChangeArrowheads="1"/>
          </p:cNvSpPr>
          <p:nvPr/>
        </p:nvSpPr>
        <p:spPr bwMode="auto">
          <a:xfrm>
            <a:off x="7011988" y="4798600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43019" name="Straight Connector 31"/>
          <p:cNvCxnSpPr>
            <a:cxnSpLocks noChangeShapeType="1"/>
            <a:stCxn id="43018" idx="4"/>
          </p:cNvCxnSpPr>
          <p:nvPr/>
        </p:nvCxnSpPr>
        <p:spPr bwMode="auto">
          <a:xfrm>
            <a:off x="7083425" y="4941475"/>
            <a:ext cx="0" cy="215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0" name="Straight Connector 32"/>
          <p:cNvCxnSpPr>
            <a:cxnSpLocks noChangeShapeType="1"/>
          </p:cNvCxnSpPr>
          <p:nvPr/>
        </p:nvCxnSpPr>
        <p:spPr bwMode="auto">
          <a:xfrm>
            <a:off x="4305300" y="5157375"/>
            <a:ext cx="27781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1" name="Straight Arrow Connector 47"/>
          <p:cNvCxnSpPr>
            <a:cxnSpLocks noChangeShapeType="1"/>
          </p:cNvCxnSpPr>
          <p:nvPr/>
        </p:nvCxnSpPr>
        <p:spPr bwMode="auto">
          <a:xfrm flipV="1">
            <a:off x="4305300" y="4836700"/>
            <a:ext cx="0" cy="32067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" name="Abgerundete rechteckige Legende 31"/>
          <p:cNvSpPr/>
          <p:nvPr/>
        </p:nvSpPr>
        <p:spPr>
          <a:xfrm>
            <a:off x="5148263" y="5574888"/>
            <a:ext cx="3527425" cy="806450"/>
          </a:xfrm>
          <a:prstGeom prst="wedgeRoundRectCallout">
            <a:avLst>
              <a:gd name="adj1" fmla="val -35374"/>
              <a:gd name="adj2" fmla="val -10177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ist mit Bob befreundet, und (natürlich) auch Bob mit Eve …</a:t>
            </a:r>
          </a:p>
        </p:txBody>
      </p:sp>
      <p:sp>
        <p:nvSpPr>
          <p:cNvPr id="33" name="Abgerundete rechteckige Legende 32"/>
          <p:cNvSpPr/>
          <p:nvPr/>
        </p:nvSpPr>
        <p:spPr>
          <a:xfrm>
            <a:off x="900113" y="5589175"/>
            <a:ext cx="3529012" cy="806450"/>
          </a:xfrm>
          <a:prstGeom prst="wedgeRoundRectCallout">
            <a:avLst>
              <a:gd name="adj1" fmla="val 42321"/>
              <a:gd name="adj2" fmla="val -13794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wird nicht zerstört, weil Bob auf Eve zeigt, und umgekehrt!</a:t>
            </a:r>
          </a:p>
        </p:txBody>
      </p:sp>
      <p:sp>
        <p:nvSpPr>
          <p:cNvPr id="37904" name="Line 11"/>
          <p:cNvSpPr>
            <a:spLocks noChangeShapeType="1"/>
          </p:cNvSpPr>
          <p:nvPr/>
        </p:nvSpPr>
        <p:spPr bwMode="auto">
          <a:xfrm flipV="1">
            <a:off x="3084513" y="4509675"/>
            <a:ext cx="9112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7905" name="Oval 12"/>
          <p:cNvSpPr>
            <a:spLocks noChangeArrowheads="1"/>
          </p:cNvSpPr>
          <p:nvPr/>
        </p:nvSpPr>
        <p:spPr bwMode="auto">
          <a:xfrm>
            <a:off x="294005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6" name="Rechteck 1"/>
          <p:cNvSpPr>
            <a:spLocks noChangeArrowheads="1"/>
          </p:cNvSpPr>
          <p:nvPr/>
        </p:nvSpPr>
        <p:spPr bwMode="auto">
          <a:xfrm>
            <a:off x="1870075" y="4328700"/>
            <a:ext cx="1031875" cy="3492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Floor [0]</a:t>
            </a:r>
          </a:p>
        </p:txBody>
      </p:sp>
      <p:sp>
        <p:nvSpPr>
          <p:cNvPr id="19" name="Abgerundete rechteckige Legende 18"/>
          <p:cNvSpPr/>
          <p:nvPr/>
        </p:nvSpPr>
        <p:spPr>
          <a:xfrm>
            <a:off x="1481138" y="3669888"/>
            <a:ext cx="1809750" cy="550862"/>
          </a:xfrm>
          <a:prstGeom prst="wedgeRoundRectCallout">
            <a:avLst>
              <a:gd name="adj1" fmla="val 2975"/>
              <a:gd name="adj2" fmla="val 751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Floor</a:t>
            </a:r>
            <a:r>
              <a:rPr lang="de-DE">
                <a:solidFill>
                  <a:schemeClr val="bg1"/>
                </a:solidFill>
              </a:rPr>
              <a:t> wird jetzt zerstört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3996506" y="3669888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Eve</a:t>
            </a:r>
          </a:p>
        </p:txBody>
      </p:sp>
      <p:sp>
        <p:nvSpPr>
          <p:cNvPr id="21" name="Textfeld 20"/>
          <p:cNvSpPr txBox="1"/>
          <p:nvPr/>
        </p:nvSpPr>
        <p:spPr>
          <a:xfrm>
            <a:off x="6756401" y="3683150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Bob</a:t>
            </a:r>
          </a:p>
        </p:txBody>
      </p:sp>
      <p:sp>
        <p:nvSpPr>
          <p:cNvPr id="22" name="Textfeld 21"/>
          <p:cNvSpPr txBox="1"/>
          <p:nvPr/>
        </p:nvSpPr>
        <p:spPr>
          <a:xfrm>
            <a:off x="4653596" y="416800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ist befreundet mit</a:t>
            </a:r>
          </a:p>
        </p:txBody>
      </p:sp>
      <p:sp>
        <p:nvSpPr>
          <p:cNvPr id="23" name="Textfeld 22"/>
          <p:cNvSpPr txBox="1"/>
          <p:nvPr/>
        </p:nvSpPr>
        <p:spPr>
          <a:xfrm>
            <a:off x="4651057" y="485964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ist befreundet mit</a:t>
            </a:r>
          </a:p>
        </p:txBody>
      </p:sp>
    </p:spTree>
    <p:extLst>
      <p:ext uri="{BB962C8B-B14F-4D97-AF65-F5344CB8AC3E}">
        <p14:creationId xmlns:p14="http://schemas.microsoft.com/office/powerpoint/2010/main" val="1905332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379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379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379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7904" grpId="0" animBg="1"/>
      <p:bldP spid="37905" grpId="0" animBg="1"/>
      <p:bldP spid="37906" grpId="0" animBg="1"/>
      <p:bldP spid="19" grpId="0" animBg="1"/>
      <p:bldP spid="19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Übung: </a:t>
            </a:r>
            <a:r>
              <a:rPr lang="de-DE" noProof="0"/>
              <a:t>Virtuelle Maschine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681215" cy="4968875"/>
          </a:xfrm>
        </p:spPr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de-DE" b="1" noProof="0"/>
              <a:t>Beschaffen der VM</a:t>
            </a:r>
            <a:r>
              <a:rPr lang="de-DE" noProof="0"/>
              <a:t> (.ova-Datei, </a:t>
            </a:r>
            <a:r>
              <a:rPr lang="de-DE" b="0" noProof="0"/>
              <a:t>URL</a:t>
            </a:r>
            <a:r>
              <a:rPr lang="de-DE" b="0" noProof="0" dirty="0"/>
              <a:t>, User, PW: siehe </a:t>
            </a:r>
            <a:r>
              <a:rPr lang="de-DE" b="0" noProof="0"/>
              <a:t>vorige Folie, auf Pool-PCs bereits vorhanden)</a:t>
            </a:r>
            <a:br>
              <a:rPr lang="de-DE" b="0" noProof="0" dirty="0"/>
            </a:br>
            <a:endParaRPr lang="de-DE" b="0" noProof="0" dirty="0">
              <a:hlinkClick r:id="rId2"/>
            </a:endParaRPr>
          </a:p>
          <a:p>
            <a:pPr marL="457200" indent="-457200">
              <a:buFont typeface="+mj-lt"/>
              <a:buAutoNum type="arabicPeriod"/>
            </a:pPr>
            <a:r>
              <a:rPr lang="de-DE" b="1" noProof="0" dirty="0"/>
              <a:t>Importieren der </a:t>
            </a:r>
            <a:r>
              <a:rPr lang="de-DE" b="1" noProof="0"/>
              <a:t>Appliance </a:t>
            </a:r>
            <a:r>
              <a:rPr lang="de-DE" b="1" i="1" noProof="0"/>
              <a:t>praktikum2018_v4.ova</a:t>
            </a:r>
            <a:br>
              <a:rPr lang="de-DE" b="1" i="1" noProof="0" dirty="0"/>
            </a:br>
            <a:br>
              <a:rPr lang="de-DE" i="1" noProof="0" dirty="0"/>
            </a:br>
            <a:r>
              <a:rPr lang="de-DE" b="1" noProof="0">
                <a:solidFill>
                  <a:schemeClr val="accent2"/>
                </a:solidFill>
              </a:rPr>
              <a:t>WICHTIG für Poolnutzer</a:t>
            </a:r>
            <a:r>
              <a:rPr lang="de-DE" noProof="0"/>
              <a:t>:</a:t>
            </a:r>
            <a:br>
              <a:rPr lang="de-DE" noProof="0"/>
            </a:br>
            <a:r>
              <a:rPr lang="de-DE" sz="1600" noProof="0"/>
              <a:t>!! Beim </a:t>
            </a:r>
            <a:r>
              <a:rPr lang="de-DE" sz="1600" noProof="0" dirty="0"/>
              <a:t>Importieren muss der Pfad für das </a:t>
            </a:r>
            <a:r>
              <a:rPr lang="de-DE" sz="1600" b="1" noProof="0" dirty="0"/>
              <a:t>Virtuelle Plattenabbild </a:t>
            </a:r>
            <a:r>
              <a:rPr lang="de-DE" sz="1600" noProof="0" dirty="0"/>
              <a:t>angepasst werden, sodass die VM in </a:t>
            </a:r>
            <a:r>
              <a:rPr lang="de-DE" sz="1600" b="1" noProof="0" dirty="0"/>
              <a:t>C:\vms</a:t>
            </a:r>
            <a:r>
              <a:rPr lang="de-DE" sz="1600" noProof="0" dirty="0"/>
              <a:t> liegt – ansonsten sprengt </a:t>
            </a:r>
            <a:r>
              <a:rPr lang="de-DE" sz="1600" noProof="0"/>
              <a:t>Ihr die </a:t>
            </a:r>
            <a:r>
              <a:rPr lang="de-DE" sz="1600" b="1" noProof="0"/>
              <a:t>Quota</a:t>
            </a:r>
            <a:r>
              <a:rPr lang="de-DE" sz="1600" noProof="0"/>
              <a:t>!</a:t>
            </a:r>
            <a:br>
              <a:rPr lang="de-DE" sz="1600" noProof="0"/>
            </a:br>
            <a:r>
              <a:rPr lang="de-DE" sz="1600" noProof="0"/>
              <a:t>!! Beispiel: </a:t>
            </a:r>
            <a:r>
              <a:rPr lang="de-DE" sz="1600" b="1" noProof="0"/>
              <a:t>C</a:t>
            </a:r>
            <a:r>
              <a:rPr lang="en-US" sz="1600" b="1"/>
              <a:t>:\vms\praktikum2018.vmdk</a:t>
            </a:r>
            <a:br>
              <a:rPr lang="de-DE" sz="1600" b="1" noProof="0"/>
            </a:br>
            <a:r>
              <a:rPr lang="de-DE" sz="1600" noProof="0"/>
              <a:t>!! Die </a:t>
            </a:r>
            <a:r>
              <a:rPr lang="de-DE" sz="1600" noProof="0" dirty="0"/>
              <a:t>VM wird </a:t>
            </a:r>
            <a:r>
              <a:rPr lang="de-DE" sz="1600" b="1" noProof="0" dirty="0"/>
              <a:t>auf dem PC</a:t>
            </a:r>
            <a:r>
              <a:rPr lang="de-DE" sz="1600" noProof="0" dirty="0"/>
              <a:t> und </a:t>
            </a:r>
            <a:r>
              <a:rPr lang="de-DE" sz="1600" b="1" noProof="0" dirty="0"/>
              <a:t>nicht in eurem </a:t>
            </a:r>
            <a:r>
              <a:rPr lang="de-DE" sz="1600" b="1" noProof="0"/>
              <a:t>Profil </a:t>
            </a:r>
            <a:r>
              <a:rPr lang="de-DE" sz="1600" noProof="0"/>
              <a:t>gespeichert; sichert eure Ergebnisse!</a:t>
            </a:r>
            <a:br>
              <a:rPr lang="de-DE" noProof="0"/>
            </a:br>
            <a:endParaRPr lang="de-DE" noProof="0" dirty="0"/>
          </a:p>
          <a:p>
            <a:pPr marL="457200" indent="-457200">
              <a:buFont typeface="+mj-lt"/>
              <a:buAutoNum type="arabicPeriod"/>
            </a:pPr>
            <a:r>
              <a:rPr lang="de-DE" b="1" noProof="0" dirty="0"/>
              <a:t>Genereller Hinweis</a:t>
            </a:r>
            <a:r>
              <a:rPr lang="de-DE" noProof="0" dirty="0"/>
              <a:t>: </a:t>
            </a:r>
            <a:r>
              <a:rPr lang="de-DE" i="1" noProof="0"/>
              <a:t>Ctrl rechts</a:t>
            </a:r>
            <a:r>
              <a:rPr lang="de-DE" noProof="0"/>
              <a:t> </a:t>
            </a:r>
            <a:r>
              <a:rPr lang="de-DE" noProof="0" dirty="0"/>
              <a:t>ist die Host-Taste der VM </a:t>
            </a:r>
            <a:r>
              <a:rPr lang="de-DE" noProof="0" dirty="0">
                <a:sym typeface="Wingdings" panose="05000000000000000000" pitchFamily="2" charset="2"/>
              </a:rPr>
              <a:t> Kann zu Problemen bei Tastenkürzeln führen.</a:t>
            </a:r>
            <a:endParaRPr lang="de-DE" noProof="0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36502"/>
          <a:stretch/>
        </p:blipFill>
        <p:spPr>
          <a:xfrm>
            <a:off x="4965144" y="2276872"/>
            <a:ext cx="4884843" cy="4064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573871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Weak</a:t>
            </a:r>
            <a:r>
              <a:rPr lang="de-DE" altLang="de-DE" noProof="0" dirty="0"/>
              <a:t> Pointer (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weak_ptr</a:t>
            </a:r>
            <a:r>
              <a:rPr lang="de-DE" altLang="de-DE" noProof="0" dirty="0"/>
              <a:t>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weak_ptr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noProof="0" dirty="0"/>
              <a:t>für </a:t>
            </a:r>
            <a:r>
              <a:rPr lang="de-DE" b="1" noProof="0" dirty="0"/>
              <a:t>eine Richtung der Beziehung </a:t>
            </a:r>
            <a:r>
              <a:rPr lang="de-DE" noProof="0" dirty="0"/>
              <a:t>zwischen Personen verwenden (z.B.: Eve zeigt stark auf Bob, Bob schwach auf Eve)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de-DE" noProof="0" dirty="0"/>
              <a:t> um "</a:t>
            </a:r>
            <a:r>
              <a:rPr lang="de-DE" b="1" noProof="0" dirty="0"/>
              <a:t>extern</a:t>
            </a:r>
            <a:r>
              <a:rPr lang="de-DE" noProof="0" dirty="0"/>
              <a:t>" auf Personen zu zeigen (Floor </a:t>
            </a:r>
            <a:r>
              <a:rPr lang="de-DE" noProof="0" dirty="0">
                <a:sym typeface="Wingdings" pitchFamily="2" charset="2"/>
              </a:rPr>
              <a:t>auf Person</a:t>
            </a:r>
            <a:r>
              <a:rPr lang="de-DE" noProof="0" dirty="0"/>
              <a:t> 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/>
              <a:t>Ein schwacher (</a:t>
            </a:r>
            <a:r>
              <a:rPr lang="de-DE" noProof="0" dirty="0" err="1"/>
              <a:t>weak</a:t>
            </a:r>
            <a:r>
              <a:rPr lang="de-DE" noProof="0" dirty="0"/>
              <a:t>) Zeiger verlangt, das </a:t>
            </a:r>
            <a:r>
              <a:rPr lang="de-DE" b="1" noProof="0" dirty="0"/>
              <a:t>mindestens ein "starker"  (strong) Zeiger</a:t>
            </a:r>
            <a:r>
              <a:rPr lang="de-DE" noProof="0" dirty="0"/>
              <a:t> (z.B. ein </a:t>
            </a: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de-DE" noProof="0" dirty="0"/>
              <a:t>) bereits auf die Person zeigt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/>
              <a:t>Person wird gelöscht, sobald </a:t>
            </a:r>
            <a:r>
              <a:rPr lang="de-DE" b="1" noProof="0" dirty="0"/>
              <a:t>höchstens noch schwache Zeiger </a:t>
            </a:r>
            <a:r>
              <a:rPr lang="de-DE" noProof="0" dirty="0"/>
              <a:t>darauf verweisen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297568199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4"/>
          <p:cNvSpPr>
            <a:spLocks noChangeArrowheads="1"/>
          </p:cNvSpPr>
          <p:nvPr/>
        </p:nvSpPr>
        <p:spPr bwMode="auto">
          <a:xfrm>
            <a:off x="1476375" y="3645024"/>
            <a:ext cx="7127875" cy="18732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endParaRPr lang="de-DE" altLang="de-DE" b="0"/>
          </a:p>
        </p:txBody>
      </p:sp>
      <p:sp>
        <p:nvSpPr>
          <p:cNvPr id="4301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Weak</a:t>
            </a:r>
            <a:r>
              <a:rPr lang="de-DE" altLang="de-DE" noProof="0" dirty="0"/>
              <a:t> Pointer: Lösung</a:t>
            </a:r>
          </a:p>
        </p:txBody>
      </p:sp>
      <p:sp>
        <p:nvSpPr>
          <p:cNvPr id="43014" name="Textfeld 3"/>
          <p:cNvSpPr txBox="1">
            <a:spLocks noChangeArrowheads="1"/>
          </p:cNvSpPr>
          <p:nvPr/>
        </p:nvSpPr>
        <p:spPr bwMode="auto">
          <a:xfrm>
            <a:off x="251519" y="1412875"/>
            <a:ext cx="7128793" cy="1938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/>
              <a:t>Ablauf mit </a:t>
            </a:r>
            <a:r>
              <a:rPr lang="de-DE" altLang="de-DE">
                <a:latin typeface="Courier New" panose="02070309020205020404" pitchFamily="49" charset="0"/>
                <a:cs typeface="Courier New" panose="02070309020205020404" pitchFamily="49" charset="0"/>
              </a:rPr>
              <a:t>std::weak_ptr&lt;Person&gt;</a:t>
            </a:r>
            <a:r>
              <a:rPr lang="de-DE" altLang="de-DE"/>
              <a:t>: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/>
              <a:t>Objekt </a:t>
            </a:r>
            <a:r>
              <a:rPr lang="de-DE" altLang="de-DE" b="0">
                <a:latin typeface="Courier"/>
              </a:rPr>
              <a:t>Floor[0]</a:t>
            </a:r>
            <a:r>
              <a:rPr lang="de-DE" altLang="de-DE" b="0"/>
              <a:t> wird zerstört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/>
              <a:t>Zähler: 0 Smart/ 1 Weak Pointer auf Eve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/>
              <a:t>Eve wird zerstört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/>
              <a:t>Zähler: 0 Smart/ 0 Weak Pointer auf Bob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/>
              <a:t>Bob wird zerstört</a:t>
            </a:r>
          </a:p>
        </p:txBody>
      </p:sp>
      <p:sp>
        <p:nvSpPr>
          <p:cNvPr id="6" name="Text Box 26"/>
          <p:cNvSpPr txBox="1">
            <a:spLocks noChangeArrowheads="1"/>
          </p:cNvSpPr>
          <p:nvPr/>
        </p:nvSpPr>
        <p:spPr bwMode="auto">
          <a:xfrm>
            <a:off x="5580063" y="3645024"/>
            <a:ext cx="2908300" cy="338137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20000"/>
              </a:spcBef>
              <a:buClrTx/>
              <a:buSzTx/>
              <a:buFontTx/>
              <a:buNone/>
              <a:defRPr/>
            </a:pPr>
            <a:r>
              <a:rPr lang="de-DE" sz="1600" i="1">
                <a:solidFill>
                  <a:schemeClr val="bg1">
                    <a:lumMod val="50000"/>
                  </a:schemeClr>
                </a:solidFill>
              </a:rPr>
              <a:t>Dynamischer Speicher / Heap</a:t>
            </a:r>
          </a:p>
        </p:txBody>
      </p:sp>
      <p:grpSp>
        <p:nvGrpSpPr>
          <p:cNvPr id="3" name="Gruppieren 2"/>
          <p:cNvGrpSpPr/>
          <p:nvPr/>
        </p:nvGrpSpPr>
        <p:grpSpPr>
          <a:xfrm>
            <a:off x="4635500" y="4654674"/>
            <a:ext cx="2097088" cy="142875"/>
            <a:chOff x="4635500" y="4294188"/>
            <a:chExt cx="2097088" cy="142875"/>
          </a:xfrm>
        </p:grpSpPr>
        <p:sp>
          <p:nvSpPr>
            <p:cNvPr id="43016" name="Line 11"/>
            <p:cNvSpPr>
              <a:spLocks noChangeShapeType="1"/>
            </p:cNvSpPr>
            <p:nvPr/>
          </p:nvSpPr>
          <p:spPr bwMode="auto">
            <a:xfrm flipV="1">
              <a:off x="4779963" y="4365625"/>
              <a:ext cx="195262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43017" name="Oval 12"/>
            <p:cNvSpPr>
              <a:spLocks noChangeArrowheads="1"/>
            </p:cNvSpPr>
            <p:nvPr/>
          </p:nvSpPr>
          <p:spPr bwMode="auto">
            <a:xfrm>
              <a:off x="4635500" y="4294188"/>
              <a:ext cx="142875" cy="142875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grpSp>
        <p:nvGrpSpPr>
          <p:cNvPr id="2" name="Gruppieren 1"/>
          <p:cNvGrpSpPr/>
          <p:nvPr/>
        </p:nvGrpSpPr>
        <p:grpSpPr>
          <a:xfrm>
            <a:off x="4305300" y="5015036"/>
            <a:ext cx="2849563" cy="358775"/>
            <a:chOff x="4305300" y="4654550"/>
            <a:chExt cx="2849563" cy="358775"/>
          </a:xfrm>
        </p:grpSpPr>
        <p:sp>
          <p:nvSpPr>
            <p:cNvPr id="43018" name="Oval 18"/>
            <p:cNvSpPr>
              <a:spLocks noChangeArrowheads="1"/>
            </p:cNvSpPr>
            <p:nvPr/>
          </p:nvSpPr>
          <p:spPr bwMode="auto">
            <a:xfrm>
              <a:off x="7011988" y="4654550"/>
              <a:ext cx="142875" cy="142875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rgbClr val="FF0000"/>
              </a:solidFill>
              <a:round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43019" name="Straight Connector 31"/>
            <p:cNvCxnSpPr>
              <a:cxnSpLocks noChangeShapeType="1"/>
              <a:stCxn id="43018" idx="4"/>
            </p:cNvCxnSpPr>
            <p:nvPr/>
          </p:nvCxnSpPr>
          <p:spPr bwMode="auto">
            <a:xfrm>
              <a:off x="7083425" y="4797425"/>
              <a:ext cx="0" cy="215900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3020" name="Straight Connector 32"/>
            <p:cNvCxnSpPr>
              <a:cxnSpLocks noChangeShapeType="1"/>
            </p:cNvCxnSpPr>
            <p:nvPr/>
          </p:nvCxnSpPr>
          <p:spPr bwMode="auto">
            <a:xfrm>
              <a:off x="4305300" y="5013325"/>
              <a:ext cx="2778125" cy="0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3021" name="Straight Arrow Connector 47"/>
            <p:cNvCxnSpPr>
              <a:cxnSpLocks noChangeShapeType="1"/>
            </p:cNvCxnSpPr>
            <p:nvPr/>
          </p:nvCxnSpPr>
          <p:spPr bwMode="auto">
            <a:xfrm flipV="1">
              <a:off x="4305300" y="4692650"/>
              <a:ext cx="0" cy="320675"/>
            </a:xfrm>
            <a:prstGeom prst="straightConnector1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37904" name="Line 11"/>
          <p:cNvSpPr>
            <a:spLocks noChangeShapeType="1"/>
          </p:cNvSpPr>
          <p:nvPr/>
        </p:nvSpPr>
        <p:spPr bwMode="auto">
          <a:xfrm flipV="1">
            <a:off x="3084513" y="4726111"/>
            <a:ext cx="9112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7905" name="Oval 12"/>
          <p:cNvSpPr>
            <a:spLocks noChangeArrowheads="1"/>
          </p:cNvSpPr>
          <p:nvPr/>
        </p:nvSpPr>
        <p:spPr bwMode="auto">
          <a:xfrm>
            <a:off x="2940050" y="4654674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6" name="Rechteck 1"/>
          <p:cNvSpPr>
            <a:spLocks noChangeArrowheads="1"/>
          </p:cNvSpPr>
          <p:nvPr/>
        </p:nvSpPr>
        <p:spPr bwMode="auto">
          <a:xfrm>
            <a:off x="1870075" y="4545136"/>
            <a:ext cx="1031875" cy="3492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Floor [0]</a:t>
            </a:r>
          </a:p>
        </p:txBody>
      </p:sp>
      <p:sp>
        <p:nvSpPr>
          <p:cNvPr id="19" name="Abgerundete rechteckige Legende 18"/>
          <p:cNvSpPr/>
          <p:nvPr/>
        </p:nvSpPr>
        <p:spPr>
          <a:xfrm>
            <a:off x="1481138" y="3886324"/>
            <a:ext cx="1809750" cy="550862"/>
          </a:xfrm>
          <a:prstGeom prst="wedgeRoundRectCallout">
            <a:avLst>
              <a:gd name="adj1" fmla="val 2975"/>
              <a:gd name="adj2" fmla="val 751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Floor</a:t>
            </a:r>
            <a:r>
              <a:rPr lang="de-DE">
                <a:solidFill>
                  <a:schemeClr val="bg1"/>
                </a:solidFill>
              </a:rPr>
              <a:t> wird jetzt zerstört</a:t>
            </a:r>
          </a:p>
        </p:txBody>
      </p:sp>
      <p:sp>
        <p:nvSpPr>
          <p:cNvPr id="22" name="Abgerundete rechteckige Legende 21"/>
          <p:cNvSpPr/>
          <p:nvPr/>
        </p:nvSpPr>
        <p:spPr>
          <a:xfrm>
            <a:off x="4135436" y="5573691"/>
            <a:ext cx="3100389" cy="687534"/>
          </a:xfrm>
          <a:prstGeom prst="wedgeRoundRectCallout">
            <a:avLst>
              <a:gd name="adj1" fmla="val -29347"/>
              <a:gd name="adj2" fmla="val -6611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"Rückwärtsrichtung" als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std::weak_ptr&lt;Person&gt;</a:t>
            </a:r>
          </a:p>
        </p:txBody>
      </p:sp>
      <p:grpSp>
        <p:nvGrpSpPr>
          <p:cNvPr id="5" name="Gruppieren 4"/>
          <p:cNvGrpSpPr/>
          <p:nvPr/>
        </p:nvGrpSpPr>
        <p:grpSpPr>
          <a:xfrm>
            <a:off x="3995738" y="3931663"/>
            <a:ext cx="638175" cy="1081786"/>
            <a:chOff x="3995738" y="3931663"/>
            <a:chExt cx="638175" cy="1081786"/>
          </a:xfrm>
        </p:grpSpPr>
        <p:pic>
          <p:nvPicPr>
            <p:cNvPr id="43012" name="Picture 7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95738" y="4221286"/>
              <a:ext cx="638175" cy="7921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" name="Textfeld 3"/>
            <p:cNvSpPr txBox="1"/>
            <p:nvPr/>
          </p:nvSpPr>
          <p:spPr>
            <a:xfrm>
              <a:off x="4020745" y="3931663"/>
              <a:ext cx="582212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Eve</a:t>
              </a:r>
            </a:p>
          </p:txBody>
        </p:sp>
      </p:grpSp>
      <p:grpSp>
        <p:nvGrpSpPr>
          <p:cNvPr id="7" name="Gruppieren 6"/>
          <p:cNvGrpSpPr/>
          <p:nvPr/>
        </p:nvGrpSpPr>
        <p:grpSpPr>
          <a:xfrm>
            <a:off x="6732588" y="3934126"/>
            <a:ext cx="696912" cy="1079323"/>
            <a:chOff x="6732588" y="3934126"/>
            <a:chExt cx="696912" cy="1079323"/>
          </a:xfrm>
        </p:grpSpPr>
        <p:pic>
          <p:nvPicPr>
            <p:cNvPr id="43011" name="Picture 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32588" y="4254624"/>
              <a:ext cx="696912" cy="7588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5" name="Textfeld 24"/>
            <p:cNvSpPr txBox="1"/>
            <p:nvPr/>
          </p:nvSpPr>
          <p:spPr>
            <a:xfrm>
              <a:off x="6783527" y="3934126"/>
              <a:ext cx="595036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Bob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73846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379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379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379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904" grpId="0" animBg="1"/>
      <p:bldP spid="37905" grpId="0" animBg="1"/>
      <p:bldP spid="37906" grpId="0" animBg="1"/>
      <p:bldP spid="19" grpId="0" animBg="1"/>
      <p:bldP spid="19" grpId="1" animBg="1"/>
      <p:bldP spid="22" grpId="0" animBg="1"/>
    </p:bld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Zusammenfassung: Übergabe und Rückgabe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b="1" noProof="0" dirty="0"/>
              <a:t>Java</a:t>
            </a:r>
          </a:p>
          <a:p>
            <a:pPr marL="520700" indent="-342900"/>
            <a:r>
              <a:rPr lang="de-DE" b="1" noProof="0" dirty="0"/>
              <a:t>Keinerlei "Konfigurationsmöglichkeit" </a:t>
            </a:r>
          </a:p>
          <a:p>
            <a:pPr marL="692150" lvl="1" indent="-342900"/>
            <a:r>
              <a:rPr lang="de-DE" noProof="0" dirty="0"/>
              <a:t>Primitive "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value</a:t>
            </a:r>
            <a:r>
              <a:rPr lang="de-DE" noProof="0" dirty="0"/>
              <a:t>" (d.h.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/>
              <a:t>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double</a:t>
            </a:r>
            <a:r>
              <a:rPr lang="de-DE" noProof="0" dirty="0"/>
              <a:t>, …)</a:t>
            </a:r>
          </a:p>
          <a:p>
            <a:pPr marL="692150" lvl="1" indent="-342900"/>
            <a:r>
              <a:rPr lang="de-DE" noProof="0" dirty="0"/>
              <a:t>Objekte "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reference</a:t>
            </a:r>
            <a:r>
              <a:rPr lang="de-DE" noProof="0" dirty="0"/>
              <a:t>" (d.h.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de-DE" noProof="0" dirty="0"/>
              <a:t>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/>
              <a:t>, …)</a:t>
            </a:r>
          </a:p>
          <a:p>
            <a:pPr marL="520700" indent="-342900"/>
            <a:r>
              <a:rPr lang="de-DE" b="1" noProof="0" dirty="0"/>
              <a:t>Übergabe</a:t>
            </a:r>
            <a:r>
              <a:rPr lang="de-DE" noProof="0" dirty="0"/>
              <a:t>: Einzige Variation ist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noProof="0" dirty="0"/>
              <a:t> oder nicht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noProof="0" dirty="0"/>
              <a:t> </a:t>
            </a:r>
          </a:p>
          <a:p>
            <a:pPr marL="692150" lvl="1" indent="-342900"/>
            <a:r>
              <a:rPr lang="de-DE" noProof="0" dirty="0"/>
              <a:t>Auswirkung innerhalb der Methode (bzgl. Neuzuweisung)</a:t>
            </a:r>
          </a:p>
          <a:p>
            <a:pPr marL="881063" lvl="2" indent="-342900"/>
            <a:endParaRPr lang="de-DE" noProof="0" dirty="0"/>
          </a:p>
          <a:p>
            <a:pPr marL="0" indent="0">
              <a:buNone/>
            </a:pPr>
            <a:r>
              <a:rPr lang="de-DE" b="1" noProof="0" dirty="0"/>
              <a:t>C++</a:t>
            </a:r>
          </a:p>
          <a:p>
            <a:pPr marL="520700" indent="-342900"/>
            <a:r>
              <a:rPr lang="de-DE" b="1" noProof="0" dirty="0"/>
              <a:t>Alles konfigurierbar</a:t>
            </a:r>
            <a:r>
              <a:rPr lang="de-DE" noProof="0" dirty="0"/>
              <a:t>, aber anspruchsvoller</a:t>
            </a:r>
          </a:p>
          <a:p>
            <a:pPr marL="520700" indent="-342900"/>
            <a:r>
              <a:rPr lang="de-DE" b="1" noProof="0" dirty="0"/>
              <a:t>Übergabe</a:t>
            </a:r>
            <a:r>
              <a:rPr lang="de-DE" noProof="0" dirty="0"/>
              <a:t> unabhängig ob primitiver oder komplexer Datentyp</a:t>
            </a:r>
          </a:p>
          <a:p>
            <a:pPr marL="692150" lvl="1" indent="-342900"/>
            <a:r>
              <a:rPr lang="de-DE" noProof="0"/>
              <a:t>"pass/call 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err="1"/>
              <a:t>value</a:t>
            </a:r>
            <a:r>
              <a:rPr lang="de-DE" noProof="0"/>
              <a:t>"</a:t>
            </a:r>
            <a:endParaRPr lang="de-DE" noProof="0" dirty="0"/>
          </a:p>
          <a:p>
            <a:pPr marL="692150" lvl="1" indent="-342900"/>
            <a:r>
              <a:rPr lang="de-DE" noProof="0"/>
              <a:t>"</a:t>
            </a:r>
            <a:r>
              <a:rPr lang="de-DE"/>
              <a:t>pass/call 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reference</a:t>
            </a:r>
            <a:r>
              <a:rPr lang="de-DE" noProof="0" dirty="0"/>
              <a:t> (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const</a:t>
            </a:r>
            <a:r>
              <a:rPr lang="de-DE" noProof="0" dirty="0"/>
              <a:t>)"</a:t>
            </a:r>
          </a:p>
          <a:p>
            <a:pPr marL="692150" lvl="1" indent="-342900"/>
            <a:r>
              <a:rPr lang="de-DE" noProof="0"/>
              <a:t>"</a:t>
            </a:r>
            <a:r>
              <a:rPr lang="de-DE"/>
              <a:t>pass/call 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pointer</a:t>
            </a:r>
            <a:r>
              <a:rPr lang="de-DE" noProof="0" dirty="0"/>
              <a:t> (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const</a:t>
            </a:r>
            <a:r>
              <a:rPr lang="de-DE" noProof="0" dirty="0"/>
              <a:t>)"</a:t>
            </a:r>
          </a:p>
          <a:p>
            <a:pPr marL="520700" indent="-342900"/>
            <a:r>
              <a:rPr lang="de-DE" b="1" noProof="0" dirty="0"/>
              <a:t>Rückgabe:</a:t>
            </a:r>
            <a:r>
              <a:rPr lang="de-DE" noProof="0" dirty="0"/>
              <a:t> </a:t>
            </a:r>
          </a:p>
          <a:p>
            <a:pPr marL="692150" lvl="1" indent="-342900"/>
            <a:r>
              <a:rPr lang="de-DE" noProof="0" dirty="0"/>
              <a:t>"</a:t>
            </a:r>
            <a:r>
              <a:rPr lang="de-DE" noProof="0" dirty="0" err="1"/>
              <a:t>return</a:t>
            </a:r>
            <a:r>
              <a:rPr lang="de-DE" noProof="0" dirty="0"/>
              <a:t> 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value</a:t>
            </a:r>
            <a:r>
              <a:rPr lang="de-DE" noProof="0" dirty="0"/>
              <a:t>" (sicher, aber Zusatzaufwand durch Kopie, evtl. </a:t>
            </a:r>
            <a:r>
              <a:rPr lang="de-DE" noProof="0" dirty="0" err="1"/>
              <a:t>Copy</a:t>
            </a:r>
            <a:r>
              <a:rPr lang="de-DE" noProof="0" dirty="0"/>
              <a:t> Elision)</a:t>
            </a:r>
          </a:p>
          <a:p>
            <a:pPr marL="692150" lvl="1" indent="-342900"/>
            <a:r>
              <a:rPr lang="de-DE" noProof="0" dirty="0"/>
              <a:t>"</a:t>
            </a:r>
            <a:r>
              <a:rPr lang="de-DE" noProof="0" dirty="0" err="1"/>
              <a:t>return</a:t>
            </a:r>
            <a:r>
              <a:rPr lang="de-DE" noProof="0" dirty="0"/>
              <a:t> 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reference</a:t>
            </a:r>
            <a:r>
              <a:rPr lang="de-DE" noProof="0" dirty="0"/>
              <a:t> (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const</a:t>
            </a:r>
            <a:r>
              <a:rPr lang="de-DE" noProof="0" dirty="0"/>
              <a:t>)" (effizient, aber Gefahr von Speicherfehlern)</a:t>
            </a:r>
          </a:p>
          <a:p>
            <a:pPr marL="692150" lvl="1" indent="-342900"/>
            <a:r>
              <a:rPr lang="de-DE" noProof="0" dirty="0"/>
              <a:t>"</a:t>
            </a:r>
            <a:r>
              <a:rPr lang="de-DE" noProof="0" dirty="0" err="1"/>
              <a:t>return</a:t>
            </a:r>
            <a:r>
              <a:rPr lang="de-DE" noProof="0" dirty="0"/>
              <a:t> 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pointer</a:t>
            </a:r>
            <a:r>
              <a:rPr lang="de-DE" noProof="0" dirty="0"/>
              <a:t> (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const</a:t>
            </a:r>
            <a:r>
              <a:rPr lang="de-DE" noProof="0" dirty="0"/>
              <a:t>)" (effizient, aber Gefahr von Speicherfehlern)</a:t>
            </a:r>
          </a:p>
          <a:p>
            <a:pPr marL="692150" lvl="1" indent="-342900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659672890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/>
              <a:t>Objektorientierung</a:t>
            </a:r>
            <a:br>
              <a:rPr lang="de-DE" altLang="de-DE"/>
            </a:br>
            <a:br>
              <a:rPr lang="de-DE" altLang="de-DE"/>
            </a:br>
            <a:r>
              <a:rPr lang="de-DE" altLang="de-DE"/>
              <a:t>(Übungsblatt: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[O]</a:t>
            </a:r>
            <a:r>
              <a:rPr lang="de-DE"/>
              <a:t>)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2068011586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Was ist (Untertyp-)Polymorphie?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Bedeutung: </a:t>
            </a:r>
            <a:r>
              <a:rPr lang="de-DE" noProof="0" dirty="0"/>
              <a:t>Eine Variable kann Instanzen verschiedener </a:t>
            </a:r>
            <a:r>
              <a:rPr lang="de-DE" noProof="0"/>
              <a:t>Klassen enthalten (oder darauf verweisen), </a:t>
            </a:r>
            <a:r>
              <a:rPr lang="de-DE" noProof="0" dirty="0"/>
              <a:t>die eine Unterklasse des statischen Typs der Variable </a:t>
            </a:r>
            <a:r>
              <a:rPr lang="de-DE" noProof="0"/>
              <a:t>sind.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Beispiel</a:t>
            </a:r>
            <a:r>
              <a:rPr lang="de-DE" noProof="0" dirty="0"/>
              <a:t>: </a:t>
            </a:r>
            <a:br>
              <a:rPr lang="de-DE" noProof="0" dirty="0"/>
            </a:br>
            <a:r>
              <a:rPr lang="de-DE" sz="16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sz="1600" noProof="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de-DE" sz="16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sz="1600" noProof="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6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sz="1600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EnergyMinimizingStrategy</a:t>
            </a:r>
            <a:r>
              <a:rPr lang="de-DE" sz="1600" noProof="0">
                <a:latin typeface="Consolas" panose="020B0609020204030204" pitchFamily="49" charset="0"/>
                <a:cs typeface="Consolas" panose="020B0609020204030204" pitchFamily="49" charset="0"/>
              </a:rPr>
              <a:t>(); 	// (</a:t>
            </a:r>
            <a:r>
              <a:rPr lang="de-DE" sz="1600" noProof="0" dirty="0">
                <a:latin typeface="Consolas" panose="020B0609020204030204" pitchFamily="49" charset="0"/>
                <a:cs typeface="Consolas" panose="020B0609020204030204" pitchFamily="49" charset="0"/>
              </a:rPr>
              <a:t>1)</a:t>
            </a:r>
            <a:br>
              <a:rPr lang="de-DE" sz="1600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6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sz="1600" noProof="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6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sz="1600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WaitingTimeMinimizingStrategy</a:t>
            </a:r>
            <a:r>
              <a:rPr lang="de-DE" sz="1600" noProof="0">
                <a:latin typeface="Consolas" panose="020B0609020204030204" pitchFamily="49" charset="0"/>
                <a:cs typeface="Consolas" panose="020B0609020204030204" pitchFamily="49" charset="0"/>
              </a:rPr>
              <a:t>(); 		// </a:t>
            </a:r>
            <a:r>
              <a:rPr lang="de-DE" sz="1600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600" noProof="0">
                <a:latin typeface="Consolas" panose="020B0609020204030204" pitchFamily="49" charset="0"/>
                <a:cs typeface="Consolas" panose="020B0609020204030204" pitchFamily="49" charset="0"/>
              </a:rPr>
              <a:t>2)</a:t>
            </a:r>
            <a:br>
              <a:rPr lang="de-DE" sz="1600" noProof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de-DE" sz="18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/>
              <a:t>Statischer Typ</a:t>
            </a:r>
            <a:r>
              <a:rPr lang="de-DE" noProof="0" dirty="0"/>
              <a:t> (zur </a:t>
            </a:r>
            <a:r>
              <a:rPr lang="de-DE" noProof="0" dirty="0" err="1"/>
              <a:t>Compilezeit</a:t>
            </a:r>
            <a:r>
              <a:rPr lang="de-DE" noProof="0" dirty="0"/>
              <a:t>) von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noProof="0"/>
              <a:t>: </a:t>
            </a:r>
            <a:br>
              <a:rPr lang="de-DE" noProof="0"/>
            </a:b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ElevatorStrategy *</a:t>
            </a:r>
            <a:b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/>
              <a:t>Dynamischer Typ</a:t>
            </a:r>
            <a:r>
              <a:rPr lang="de-DE" noProof="0" dirty="0"/>
              <a:t> (zur Laufzeit) </a:t>
            </a:r>
            <a:r>
              <a:rPr lang="de-DE" noProof="0"/>
              <a:t>von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noProof="0"/>
              <a:t>:</a:t>
            </a:r>
            <a:br>
              <a:rPr lang="de-DE" noProof="0"/>
            </a:br>
            <a:r>
              <a:rPr lang="de-DE" noProof="0"/>
              <a:t>(1) 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EnergyMinimizingStrategy*</a:t>
            </a:r>
            <a:b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/>
              <a:t>(2)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WaitingTimeMinimizingStragy*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/>
              <a:t>Funktioniert </a:t>
            </a:r>
            <a:r>
              <a:rPr lang="de-DE" noProof="0" dirty="0"/>
              <a:t>in C++ </a:t>
            </a:r>
            <a:r>
              <a:rPr lang="de-DE" b="1" noProof="0" dirty="0"/>
              <a:t>nur mit Pointern/Referenzen</a:t>
            </a:r>
            <a:r>
              <a:rPr lang="de-DE" noProof="0" dirty="0"/>
              <a:t> – nicht mit Werten!</a:t>
            </a:r>
          </a:p>
          <a:p>
            <a:pPr marL="692150" lvl="1" indent="-342900"/>
            <a:endParaRPr lang="de-DE" noProof="0" dirty="0"/>
          </a:p>
        </p:txBody>
      </p:sp>
      <p:sp>
        <p:nvSpPr>
          <p:cNvPr id="9" name="Rechteck 8"/>
          <p:cNvSpPr/>
          <p:nvPr/>
        </p:nvSpPr>
        <p:spPr>
          <a:xfrm>
            <a:off x="1403648" y="6168359"/>
            <a:ext cx="7254552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https://en.wikipedia.org/wiki/Polymorphism_(computer_science)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36560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Ein einfaches Beispiel für Polymorphie in C++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107504" y="1556792"/>
            <a:ext cx="4320480" cy="3456384"/>
          </a:xfrm>
          <a:prstGeom prst="foldedCorner">
            <a:avLst>
              <a:gd name="adj" fmla="val 10140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	virtual void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print() {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"B"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}};</a:t>
            </a: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Child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: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	virtual void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print() override {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"C"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}};</a:t>
            </a: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  <a:tab pos="2514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doPrint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b) { 		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b.print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(); }</a:t>
            </a: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doPrintRef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&amp;b){	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b.print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(); }</a:t>
            </a: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0" lvl="1" algn="l">
              <a:tabLst>
                <a:tab pos="177800" algn="l"/>
                <a:tab pos="355600" algn="l"/>
              </a:tabLst>
            </a:pP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...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Gefaltete Ecke 4"/>
          <p:cNvSpPr/>
          <p:nvPr/>
        </p:nvSpPr>
        <p:spPr>
          <a:xfrm>
            <a:off x="4572000" y="1556792"/>
            <a:ext cx="4176464" cy="4824536"/>
          </a:xfrm>
          <a:prstGeom prst="foldedCorner">
            <a:avLst>
              <a:gd name="adj" fmla="val 9065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tabLst>
                <a:tab pos="177800" algn="l"/>
                <a:tab pos="355600" algn="l"/>
              </a:tabLst>
            </a:pP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...</a:t>
            </a: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b;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c;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Child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177800" lvl="1" algn="l">
              <a:tabLst>
                <a:tab pos="1778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b.print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 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baseFromChild.print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c.print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-&gt;print();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(b);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(b);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6" name="Rechteck 5"/>
          <p:cNvSpPr>
            <a:spLocks noChangeArrowheads="1"/>
          </p:cNvSpPr>
          <p:nvPr/>
        </p:nvSpPr>
        <p:spPr bwMode="auto">
          <a:xfrm>
            <a:off x="4767106" y="5340540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7" name="Rechteck 6"/>
          <p:cNvSpPr>
            <a:spLocks noChangeArrowheads="1"/>
          </p:cNvSpPr>
          <p:nvPr/>
        </p:nvSpPr>
        <p:spPr bwMode="auto">
          <a:xfrm>
            <a:off x="4742904" y="3356333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Rechteck 7"/>
          <p:cNvSpPr>
            <a:spLocks noChangeArrowheads="1"/>
          </p:cNvSpPr>
          <p:nvPr/>
        </p:nvSpPr>
        <p:spPr bwMode="auto">
          <a:xfrm>
            <a:off x="4788024" y="4179383"/>
            <a:ext cx="3405294" cy="83379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" name="Abgerundetes Rechteck 8"/>
          <p:cNvSpPr/>
          <p:nvPr/>
        </p:nvSpPr>
        <p:spPr>
          <a:xfrm>
            <a:off x="70101" y="5229225"/>
            <a:ext cx="4357884" cy="1008087"/>
          </a:xfrm>
          <a:prstGeom prst="round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Polymorphie </a:t>
            </a:r>
            <a:r>
              <a:rPr lang="de-DE">
                <a:solidFill>
                  <a:schemeClr val="bg1"/>
                </a:solidFill>
              </a:rPr>
              <a:t>funktioniert in C++</a:t>
            </a:r>
            <a:r>
              <a:rPr lang="de-DE" b="1">
                <a:solidFill>
                  <a:schemeClr val="bg1"/>
                </a:solidFill>
              </a:rPr>
              <a:t> nur mit Pointern und Referenzen</a:t>
            </a:r>
          </a:p>
        </p:txBody>
      </p:sp>
    </p:spTree>
    <p:extLst>
      <p:ext uri="{BB962C8B-B14F-4D97-AF65-F5344CB8AC3E}">
        <p14:creationId xmlns:p14="http://schemas.microsoft.com/office/powerpoint/2010/main" val="3735284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Wozu Polymorphie?</a:t>
            </a:r>
          </a:p>
        </p:txBody>
      </p:sp>
      <p:sp>
        <p:nvSpPr>
          <p:cNvPr id="4099" name="Abgerundetes Rechteck 2"/>
          <p:cNvSpPr>
            <a:spLocks noChangeArrowheads="1"/>
          </p:cNvSpPr>
          <p:nvPr/>
        </p:nvSpPr>
        <p:spPr bwMode="auto">
          <a:xfrm>
            <a:off x="468313" y="1844675"/>
            <a:ext cx="1943100" cy="374491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57150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788" y="32527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01" name="Gerade Verbindung 4"/>
          <p:cNvCxnSpPr>
            <a:cxnSpLocks noChangeShapeType="1"/>
          </p:cNvCxnSpPr>
          <p:nvPr/>
        </p:nvCxnSpPr>
        <p:spPr bwMode="auto">
          <a:xfrm>
            <a:off x="690563" y="4868863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02" name="Gerade Verbindung 9"/>
          <p:cNvCxnSpPr>
            <a:cxnSpLocks noChangeShapeType="1"/>
          </p:cNvCxnSpPr>
          <p:nvPr/>
        </p:nvCxnSpPr>
        <p:spPr bwMode="auto">
          <a:xfrm>
            <a:off x="684213" y="41227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03" name="Gerade Verbindung 10"/>
          <p:cNvCxnSpPr>
            <a:cxnSpLocks noChangeShapeType="1"/>
          </p:cNvCxnSpPr>
          <p:nvPr/>
        </p:nvCxnSpPr>
        <p:spPr bwMode="auto">
          <a:xfrm>
            <a:off x="684213" y="32845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04" name="Gerade Verbindung 11"/>
          <p:cNvCxnSpPr>
            <a:cxnSpLocks noChangeShapeType="1"/>
          </p:cNvCxnSpPr>
          <p:nvPr/>
        </p:nvCxnSpPr>
        <p:spPr bwMode="auto">
          <a:xfrm>
            <a:off x="690563" y="2466975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4105" name="Gruppieren 8"/>
          <p:cNvGrpSpPr>
            <a:grpSpLocks/>
          </p:cNvGrpSpPr>
          <p:nvPr/>
        </p:nvGrpSpPr>
        <p:grpSpPr bwMode="auto">
          <a:xfrm>
            <a:off x="1050925" y="4194175"/>
            <a:ext cx="323850" cy="566738"/>
            <a:chOff x="2735796" y="4437112"/>
            <a:chExt cx="648072" cy="1131385"/>
          </a:xfrm>
        </p:grpSpPr>
        <p:sp>
          <p:nvSpPr>
            <p:cNvPr id="4125" name="Pfeil nach unten 16"/>
            <p:cNvSpPr>
              <a:spLocks noChangeArrowheads="1"/>
            </p:cNvSpPr>
            <p:nvPr/>
          </p:nvSpPr>
          <p:spPr bwMode="auto">
            <a:xfrm flipV="1">
              <a:off x="2817516" y="4437112"/>
              <a:ext cx="484632" cy="406869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6" name="Picture 5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35796" y="4756303"/>
              <a:ext cx="648072" cy="812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6" name="Gruppieren 7"/>
          <p:cNvGrpSpPr>
            <a:grpSpLocks/>
          </p:cNvGrpSpPr>
          <p:nvPr/>
        </p:nvGrpSpPr>
        <p:grpSpPr bwMode="auto">
          <a:xfrm>
            <a:off x="1265238" y="4941888"/>
            <a:ext cx="371475" cy="592137"/>
            <a:chOff x="4842495" y="2979648"/>
            <a:chExt cx="665609" cy="1059066"/>
          </a:xfrm>
        </p:grpSpPr>
        <p:sp>
          <p:nvSpPr>
            <p:cNvPr id="4123" name="Pfeil nach unten 6"/>
            <p:cNvSpPr>
              <a:spLocks noChangeArrowheads="1"/>
            </p:cNvSpPr>
            <p:nvPr/>
          </p:nvSpPr>
          <p:spPr bwMode="auto">
            <a:xfrm flipV="1">
              <a:off x="4940776" y="2979648"/>
              <a:ext cx="484632" cy="449352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4" name="Picture 6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42495" y="3314375"/>
              <a:ext cx="665609" cy="7243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7" name="Gruppieren 12"/>
          <p:cNvGrpSpPr>
            <a:grpSpLocks/>
          </p:cNvGrpSpPr>
          <p:nvPr/>
        </p:nvGrpSpPr>
        <p:grpSpPr bwMode="auto">
          <a:xfrm>
            <a:off x="1187450" y="2578100"/>
            <a:ext cx="379413" cy="635000"/>
            <a:chOff x="1259632" y="2507052"/>
            <a:chExt cx="449687" cy="751806"/>
          </a:xfrm>
        </p:grpSpPr>
        <p:sp>
          <p:nvSpPr>
            <p:cNvPr id="4121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2" name="Picture 7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9" name="Abgerundete rechteckige Legende 18"/>
          <p:cNvSpPr/>
          <p:nvPr/>
        </p:nvSpPr>
        <p:spPr>
          <a:xfrm>
            <a:off x="2790825" y="4618038"/>
            <a:ext cx="1728788" cy="635000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Gebäude mit Etagen</a:t>
            </a:r>
          </a:p>
        </p:txBody>
      </p:sp>
      <p:sp>
        <p:nvSpPr>
          <p:cNvPr id="20" name="Abgerundete rechteckige Legende 19"/>
          <p:cNvSpPr/>
          <p:nvPr/>
        </p:nvSpPr>
        <p:spPr>
          <a:xfrm>
            <a:off x="827088" y="3373438"/>
            <a:ext cx="1152525" cy="635000"/>
          </a:xfrm>
          <a:prstGeom prst="wedgeRoundRectCallout">
            <a:avLst>
              <a:gd name="adj1" fmla="val 73976"/>
              <a:gd name="adj2" fmla="val 126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Aufzug</a:t>
            </a:r>
          </a:p>
        </p:txBody>
      </p:sp>
      <p:sp>
        <p:nvSpPr>
          <p:cNvPr id="21" name="Abgerundete rechteckige Legende 20"/>
          <p:cNvSpPr/>
          <p:nvPr/>
        </p:nvSpPr>
        <p:spPr>
          <a:xfrm>
            <a:off x="1954213" y="2316163"/>
            <a:ext cx="1727200" cy="633412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Person mit einem Ziel</a:t>
            </a:r>
          </a:p>
        </p:txBody>
      </p:sp>
      <p:grpSp>
        <p:nvGrpSpPr>
          <p:cNvPr id="4111" name="Gruppieren 13"/>
          <p:cNvGrpSpPr>
            <a:grpSpLocks/>
          </p:cNvGrpSpPr>
          <p:nvPr/>
        </p:nvGrpSpPr>
        <p:grpSpPr bwMode="auto">
          <a:xfrm>
            <a:off x="1573213" y="4219575"/>
            <a:ext cx="377825" cy="596900"/>
            <a:chOff x="3603077" y="4271780"/>
            <a:chExt cx="377107" cy="597384"/>
          </a:xfrm>
        </p:grpSpPr>
        <p:sp>
          <p:nvSpPr>
            <p:cNvPr id="4119" name="Pfeil nach unten 26"/>
            <p:cNvSpPr>
              <a:spLocks noChangeArrowheads="1"/>
            </p:cNvSpPr>
            <p:nvPr/>
          </p:nvSpPr>
          <p:spPr bwMode="auto">
            <a:xfrm>
              <a:off x="3680982" y="4670978"/>
              <a:ext cx="226139" cy="198186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0" name="Picture 8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03077" y="4271780"/>
              <a:ext cx="377107" cy="4383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4112" name="Picture 10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4413" y="2400300"/>
            <a:ext cx="755650" cy="769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13" name="Picture 11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9813" y="4092575"/>
            <a:ext cx="717550" cy="765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14" name="Gewinkelte Verbindung 23"/>
          <p:cNvCxnSpPr>
            <a:cxnSpLocks noChangeShapeType="1"/>
          </p:cNvCxnSpPr>
          <p:nvPr/>
        </p:nvCxnSpPr>
        <p:spPr bwMode="auto">
          <a:xfrm flipV="1">
            <a:off x="2833688" y="2781300"/>
            <a:ext cx="1990725" cy="762000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15" name="Gewinkelte Verbindung 38"/>
          <p:cNvCxnSpPr>
            <a:cxnSpLocks noChangeShapeType="1"/>
          </p:cNvCxnSpPr>
          <p:nvPr/>
        </p:nvCxnSpPr>
        <p:spPr bwMode="auto">
          <a:xfrm>
            <a:off x="2835275" y="3765550"/>
            <a:ext cx="1989138" cy="744538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9" name="Abgerundete rechteckige Legende 28"/>
          <p:cNvSpPr/>
          <p:nvPr/>
        </p:nvSpPr>
        <p:spPr>
          <a:xfrm>
            <a:off x="5940425" y="2133600"/>
            <a:ext cx="2232025" cy="868363"/>
          </a:xfrm>
          <a:prstGeom prst="wedgeRoundRectCallout">
            <a:avLst>
              <a:gd name="adj1" fmla="val -71587"/>
              <a:gd name="adj2" fmla="val 342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Strategie, die den Aufzug kontrolliert</a:t>
            </a:r>
          </a:p>
        </p:txBody>
      </p:sp>
      <p:sp>
        <p:nvSpPr>
          <p:cNvPr id="30" name="Abgerundete rechteckige Legende 29"/>
          <p:cNvSpPr/>
          <p:nvPr/>
        </p:nvSpPr>
        <p:spPr>
          <a:xfrm>
            <a:off x="5651500" y="4224338"/>
            <a:ext cx="2233613" cy="868362"/>
          </a:xfrm>
          <a:prstGeom prst="wedgeRoundRectCallout">
            <a:avLst>
              <a:gd name="adj1" fmla="val -59883"/>
              <a:gd name="adj2" fmla="val -2136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Effizienz:  Energie, Wartezeit, …</a:t>
            </a:r>
          </a:p>
        </p:txBody>
      </p:sp>
      <p:sp>
        <p:nvSpPr>
          <p:cNvPr id="4118" name="Gleichschenkliges Dreieck 1"/>
          <p:cNvSpPr>
            <a:spLocks noChangeArrowheads="1"/>
          </p:cNvSpPr>
          <p:nvPr/>
        </p:nvSpPr>
        <p:spPr bwMode="auto">
          <a:xfrm>
            <a:off x="206375" y="1484313"/>
            <a:ext cx="2493963" cy="360362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830861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</p:bld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Verschiedene Strategien als Unterklassen</a:t>
            </a:r>
          </a:p>
        </p:txBody>
      </p:sp>
      <p:grpSp>
        <p:nvGrpSpPr>
          <p:cNvPr id="8195" name="Group 5"/>
          <p:cNvGrpSpPr>
            <a:grpSpLocks noChangeAspect="1"/>
          </p:cNvGrpSpPr>
          <p:nvPr/>
        </p:nvGrpSpPr>
        <p:grpSpPr bwMode="auto">
          <a:xfrm>
            <a:off x="395288" y="2420938"/>
            <a:ext cx="8383587" cy="2663825"/>
            <a:chOff x="479" y="1604"/>
            <a:chExt cx="4859" cy="1544"/>
          </a:xfrm>
        </p:grpSpPr>
        <p:sp>
          <p:nvSpPr>
            <p:cNvPr id="8198" name="Rectangle 10"/>
            <p:cNvSpPr>
              <a:spLocks noChangeArrowheads="1"/>
            </p:cNvSpPr>
            <p:nvPr/>
          </p:nvSpPr>
          <p:spPr bwMode="auto">
            <a:xfrm>
              <a:off x="1199" y="1604"/>
              <a:ext cx="721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199" name="Rectangle 11"/>
            <p:cNvSpPr>
              <a:spLocks noChangeArrowheads="1"/>
            </p:cNvSpPr>
            <p:nvPr/>
          </p:nvSpPr>
          <p:spPr bwMode="auto">
            <a:xfrm>
              <a:off x="1199" y="1604"/>
              <a:ext cx="721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0" name="Rectangle 12"/>
            <p:cNvSpPr>
              <a:spLocks noChangeArrowheads="1"/>
            </p:cNvSpPr>
            <p:nvPr/>
          </p:nvSpPr>
          <p:spPr bwMode="auto">
            <a:xfrm>
              <a:off x="1412" y="1670"/>
              <a:ext cx="323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Building</a:t>
              </a:r>
              <a:endParaRPr lang="de-DE" altLang="de-DE" sz="1800" b="0"/>
            </a:p>
          </p:txBody>
        </p:sp>
        <p:sp>
          <p:nvSpPr>
            <p:cNvPr id="8201" name="Rectangle 13"/>
            <p:cNvSpPr>
              <a:spLocks noChangeArrowheads="1"/>
            </p:cNvSpPr>
            <p:nvPr/>
          </p:nvSpPr>
          <p:spPr bwMode="auto">
            <a:xfrm>
              <a:off x="1905" y="2317"/>
              <a:ext cx="757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2" name="Rectangle 14"/>
            <p:cNvSpPr>
              <a:spLocks noChangeArrowheads="1"/>
            </p:cNvSpPr>
            <p:nvPr/>
          </p:nvSpPr>
          <p:spPr bwMode="auto">
            <a:xfrm>
              <a:off x="1905" y="2317"/>
              <a:ext cx="757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3" name="Rectangle 15"/>
            <p:cNvSpPr>
              <a:spLocks noChangeArrowheads="1"/>
            </p:cNvSpPr>
            <p:nvPr/>
          </p:nvSpPr>
          <p:spPr bwMode="auto">
            <a:xfrm>
              <a:off x="2133" y="2384"/>
              <a:ext cx="323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Elevator</a:t>
              </a:r>
              <a:endParaRPr lang="de-DE" altLang="de-DE" sz="1800" b="0"/>
            </a:p>
          </p:txBody>
        </p:sp>
        <p:sp>
          <p:nvSpPr>
            <p:cNvPr id="8204" name="Rectangle 16"/>
            <p:cNvSpPr>
              <a:spLocks noChangeArrowheads="1"/>
            </p:cNvSpPr>
            <p:nvPr/>
          </p:nvSpPr>
          <p:spPr bwMode="auto">
            <a:xfrm>
              <a:off x="3500" y="2317"/>
              <a:ext cx="757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5" name="Rectangle 17"/>
            <p:cNvSpPr>
              <a:spLocks noChangeArrowheads="1"/>
            </p:cNvSpPr>
            <p:nvPr/>
          </p:nvSpPr>
          <p:spPr bwMode="auto">
            <a:xfrm>
              <a:off x="3500" y="2317"/>
              <a:ext cx="757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6" name="Rectangle 18"/>
            <p:cNvSpPr>
              <a:spLocks noChangeArrowheads="1"/>
            </p:cNvSpPr>
            <p:nvPr/>
          </p:nvSpPr>
          <p:spPr bwMode="auto">
            <a:xfrm>
              <a:off x="3581" y="2384"/>
              <a:ext cx="61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i="1" err="1">
                  <a:solidFill>
                    <a:srgbClr val="000000"/>
                  </a:solidFill>
                </a:rPr>
                <a:t>ElevatorStrategy</a:t>
              </a:r>
              <a:endParaRPr lang="de-DE" altLang="de-DE" sz="1800" b="0"/>
            </a:p>
          </p:txBody>
        </p:sp>
        <p:sp>
          <p:nvSpPr>
            <p:cNvPr id="8207" name="Rectangle 19"/>
            <p:cNvSpPr>
              <a:spLocks noChangeArrowheads="1"/>
            </p:cNvSpPr>
            <p:nvPr/>
          </p:nvSpPr>
          <p:spPr bwMode="auto">
            <a:xfrm>
              <a:off x="479" y="2317"/>
              <a:ext cx="757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8" name="Rectangle 20"/>
            <p:cNvSpPr>
              <a:spLocks noChangeArrowheads="1"/>
            </p:cNvSpPr>
            <p:nvPr/>
          </p:nvSpPr>
          <p:spPr bwMode="auto">
            <a:xfrm>
              <a:off x="479" y="2317"/>
              <a:ext cx="757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9" name="Rectangle 21"/>
            <p:cNvSpPr>
              <a:spLocks noChangeArrowheads="1"/>
            </p:cNvSpPr>
            <p:nvPr/>
          </p:nvSpPr>
          <p:spPr bwMode="auto">
            <a:xfrm>
              <a:off x="766" y="2384"/>
              <a:ext cx="213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Floor</a:t>
              </a:r>
              <a:endParaRPr lang="de-DE" altLang="de-DE" sz="1800" b="0"/>
            </a:p>
          </p:txBody>
        </p:sp>
        <p:sp>
          <p:nvSpPr>
            <p:cNvPr id="8210" name="Rectangle 22"/>
            <p:cNvSpPr>
              <a:spLocks noChangeArrowheads="1"/>
            </p:cNvSpPr>
            <p:nvPr/>
          </p:nvSpPr>
          <p:spPr bwMode="auto">
            <a:xfrm>
              <a:off x="2633" y="2913"/>
              <a:ext cx="1124" cy="23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1" name="Rectangle 23"/>
            <p:cNvSpPr>
              <a:spLocks noChangeArrowheads="1"/>
            </p:cNvSpPr>
            <p:nvPr/>
          </p:nvSpPr>
          <p:spPr bwMode="auto">
            <a:xfrm>
              <a:off x="2633" y="2913"/>
              <a:ext cx="1124" cy="235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2" name="Rectangle 24"/>
            <p:cNvSpPr>
              <a:spLocks noChangeArrowheads="1"/>
            </p:cNvSpPr>
            <p:nvPr/>
          </p:nvSpPr>
          <p:spPr bwMode="auto">
            <a:xfrm>
              <a:off x="2728" y="2979"/>
              <a:ext cx="94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EnergyMinimizingStrategy</a:t>
              </a:r>
              <a:endParaRPr lang="de-DE" altLang="de-DE" sz="1800" b="0"/>
            </a:p>
          </p:txBody>
        </p:sp>
        <p:sp>
          <p:nvSpPr>
            <p:cNvPr id="8213" name="Rectangle 25"/>
            <p:cNvSpPr>
              <a:spLocks noChangeArrowheads="1"/>
            </p:cNvSpPr>
            <p:nvPr/>
          </p:nvSpPr>
          <p:spPr bwMode="auto">
            <a:xfrm>
              <a:off x="4000" y="2905"/>
              <a:ext cx="1338" cy="22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4" name="Rectangle 26"/>
            <p:cNvSpPr>
              <a:spLocks noChangeArrowheads="1"/>
            </p:cNvSpPr>
            <p:nvPr/>
          </p:nvSpPr>
          <p:spPr bwMode="auto">
            <a:xfrm>
              <a:off x="4000" y="2905"/>
              <a:ext cx="1338" cy="228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5" name="Rectangle 27"/>
            <p:cNvSpPr>
              <a:spLocks noChangeArrowheads="1"/>
            </p:cNvSpPr>
            <p:nvPr/>
          </p:nvSpPr>
          <p:spPr bwMode="auto">
            <a:xfrm>
              <a:off x="4110" y="2972"/>
              <a:ext cx="1124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WaitingTimeMinimizingStrategy</a:t>
              </a:r>
              <a:endParaRPr lang="de-DE" altLang="de-DE" sz="1800" b="0"/>
            </a:p>
          </p:txBody>
        </p:sp>
        <p:sp>
          <p:nvSpPr>
            <p:cNvPr id="8216" name="Line 28"/>
            <p:cNvSpPr>
              <a:spLocks noChangeShapeType="1"/>
            </p:cNvSpPr>
            <p:nvPr/>
          </p:nvSpPr>
          <p:spPr bwMode="auto">
            <a:xfrm flipH="1">
              <a:off x="1243" y="2406"/>
              <a:ext cx="662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17" name="Freeform 29"/>
            <p:cNvSpPr>
              <a:spLocks noEditPoints="1"/>
            </p:cNvSpPr>
            <p:nvPr/>
          </p:nvSpPr>
          <p:spPr bwMode="auto">
            <a:xfrm>
              <a:off x="1243" y="2361"/>
              <a:ext cx="111" cy="89"/>
            </a:xfrm>
            <a:custGeom>
              <a:avLst/>
              <a:gdLst>
                <a:gd name="T0" fmla="*/ 0 w 111"/>
                <a:gd name="T1" fmla="*/ 45 h 89"/>
                <a:gd name="T2" fmla="*/ 111 w 111"/>
                <a:gd name="T3" fmla="*/ 0 h 89"/>
                <a:gd name="T4" fmla="*/ 0 w 111"/>
                <a:gd name="T5" fmla="*/ 45 h 89"/>
                <a:gd name="T6" fmla="*/ 111 w 111"/>
                <a:gd name="T7" fmla="*/ 89 h 89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1"/>
                <a:gd name="T13" fmla="*/ 0 h 89"/>
                <a:gd name="T14" fmla="*/ 111 w 111"/>
                <a:gd name="T15" fmla="*/ 89 h 89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1" h="89">
                  <a:moveTo>
                    <a:pt x="0" y="45"/>
                  </a:moveTo>
                  <a:lnTo>
                    <a:pt x="111" y="0"/>
                  </a:lnTo>
                  <a:moveTo>
                    <a:pt x="0" y="45"/>
                  </a:moveTo>
                  <a:lnTo>
                    <a:pt x="111" y="89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18" name="Rectangle 30"/>
            <p:cNvSpPr>
              <a:spLocks noChangeArrowheads="1"/>
            </p:cNvSpPr>
            <p:nvPr/>
          </p:nvSpPr>
          <p:spPr bwMode="auto">
            <a:xfrm>
              <a:off x="1265" y="2273"/>
              <a:ext cx="455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+currentFloor</a:t>
              </a:r>
              <a:endParaRPr lang="de-DE" altLang="de-DE" sz="1800" b="0"/>
            </a:p>
          </p:txBody>
        </p:sp>
        <p:sp>
          <p:nvSpPr>
            <p:cNvPr id="8219" name="Rectangle 31"/>
            <p:cNvSpPr>
              <a:spLocks noChangeArrowheads="1"/>
            </p:cNvSpPr>
            <p:nvPr/>
          </p:nvSpPr>
          <p:spPr bwMode="auto">
            <a:xfrm>
              <a:off x="1265" y="2442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20" name="Line 32"/>
            <p:cNvSpPr>
              <a:spLocks noChangeShapeType="1"/>
            </p:cNvSpPr>
            <p:nvPr/>
          </p:nvSpPr>
          <p:spPr bwMode="auto">
            <a:xfrm>
              <a:off x="2669" y="2413"/>
              <a:ext cx="831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1" name="Freeform 33"/>
            <p:cNvSpPr>
              <a:spLocks/>
            </p:cNvSpPr>
            <p:nvPr/>
          </p:nvSpPr>
          <p:spPr bwMode="auto">
            <a:xfrm>
              <a:off x="2669" y="2376"/>
              <a:ext cx="148" cy="74"/>
            </a:xfrm>
            <a:custGeom>
              <a:avLst/>
              <a:gdLst>
                <a:gd name="T0" fmla="*/ 74 w 148"/>
                <a:gd name="T1" fmla="*/ 0 h 74"/>
                <a:gd name="T2" fmla="*/ 0 w 148"/>
                <a:gd name="T3" fmla="*/ 37 h 74"/>
                <a:gd name="T4" fmla="*/ 74 w 148"/>
                <a:gd name="T5" fmla="*/ 74 h 74"/>
                <a:gd name="T6" fmla="*/ 148 w 148"/>
                <a:gd name="T7" fmla="*/ 37 h 74"/>
                <a:gd name="T8" fmla="*/ 74 w 148"/>
                <a:gd name="T9" fmla="*/ 0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8"/>
                <a:gd name="T16" fmla="*/ 0 h 74"/>
                <a:gd name="T17" fmla="*/ 148 w 148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8" h="74">
                  <a:moveTo>
                    <a:pt x="74" y="0"/>
                  </a:moveTo>
                  <a:lnTo>
                    <a:pt x="0" y="37"/>
                  </a:lnTo>
                  <a:lnTo>
                    <a:pt x="74" y="74"/>
                  </a:lnTo>
                  <a:lnTo>
                    <a:pt x="148" y="37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2" name="Freeform 34"/>
            <p:cNvSpPr>
              <a:spLocks/>
            </p:cNvSpPr>
            <p:nvPr/>
          </p:nvSpPr>
          <p:spPr bwMode="auto">
            <a:xfrm>
              <a:off x="2669" y="2376"/>
              <a:ext cx="148" cy="74"/>
            </a:xfrm>
            <a:custGeom>
              <a:avLst/>
              <a:gdLst>
                <a:gd name="T0" fmla="*/ 74 w 148"/>
                <a:gd name="T1" fmla="*/ 0 h 74"/>
                <a:gd name="T2" fmla="*/ 0 w 148"/>
                <a:gd name="T3" fmla="*/ 37 h 74"/>
                <a:gd name="T4" fmla="*/ 74 w 148"/>
                <a:gd name="T5" fmla="*/ 74 h 74"/>
                <a:gd name="T6" fmla="*/ 148 w 148"/>
                <a:gd name="T7" fmla="*/ 37 h 74"/>
                <a:gd name="T8" fmla="*/ 74 w 148"/>
                <a:gd name="T9" fmla="*/ 0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8"/>
                <a:gd name="T16" fmla="*/ 0 h 74"/>
                <a:gd name="T17" fmla="*/ 148 w 148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8" h="74">
                  <a:moveTo>
                    <a:pt x="74" y="0"/>
                  </a:moveTo>
                  <a:lnTo>
                    <a:pt x="0" y="37"/>
                  </a:lnTo>
                  <a:lnTo>
                    <a:pt x="74" y="74"/>
                  </a:lnTo>
                  <a:lnTo>
                    <a:pt x="148" y="37"/>
                  </a:lnTo>
                  <a:lnTo>
                    <a:pt x="74" y="0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3" name="Freeform 35"/>
            <p:cNvSpPr>
              <a:spLocks noEditPoints="1"/>
            </p:cNvSpPr>
            <p:nvPr/>
          </p:nvSpPr>
          <p:spPr bwMode="auto">
            <a:xfrm>
              <a:off x="3390" y="2369"/>
              <a:ext cx="110" cy="88"/>
            </a:xfrm>
            <a:custGeom>
              <a:avLst/>
              <a:gdLst>
                <a:gd name="T0" fmla="*/ 110 w 110"/>
                <a:gd name="T1" fmla="*/ 44 h 88"/>
                <a:gd name="T2" fmla="*/ 0 w 110"/>
                <a:gd name="T3" fmla="*/ 88 h 88"/>
                <a:gd name="T4" fmla="*/ 110 w 110"/>
                <a:gd name="T5" fmla="*/ 44 h 88"/>
                <a:gd name="T6" fmla="*/ 0 w 110"/>
                <a:gd name="T7" fmla="*/ 0 h 8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0"/>
                <a:gd name="T13" fmla="*/ 0 h 88"/>
                <a:gd name="T14" fmla="*/ 110 w 110"/>
                <a:gd name="T15" fmla="*/ 88 h 8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0" h="88">
                  <a:moveTo>
                    <a:pt x="110" y="44"/>
                  </a:moveTo>
                  <a:lnTo>
                    <a:pt x="0" y="88"/>
                  </a:lnTo>
                  <a:moveTo>
                    <a:pt x="110" y="44"/>
                  </a:moveTo>
                  <a:lnTo>
                    <a:pt x="0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4" name="Freeform 36"/>
            <p:cNvSpPr>
              <a:spLocks noEditPoints="1"/>
            </p:cNvSpPr>
            <p:nvPr/>
          </p:nvSpPr>
          <p:spPr bwMode="auto">
            <a:xfrm>
              <a:off x="2817" y="2369"/>
              <a:ext cx="110" cy="88"/>
            </a:xfrm>
            <a:custGeom>
              <a:avLst/>
              <a:gdLst>
                <a:gd name="T0" fmla="*/ 0 w 110"/>
                <a:gd name="T1" fmla="*/ 44 h 88"/>
                <a:gd name="T2" fmla="*/ 110 w 110"/>
                <a:gd name="T3" fmla="*/ 88 h 88"/>
                <a:gd name="T4" fmla="*/ 0 w 110"/>
                <a:gd name="T5" fmla="*/ 44 h 88"/>
                <a:gd name="T6" fmla="*/ 110 w 110"/>
                <a:gd name="T7" fmla="*/ 0 h 8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0"/>
                <a:gd name="T13" fmla="*/ 0 h 88"/>
                <a:gd name="T14" fmla="*/ 110 w 110"/>
                <a:gd name="T15" fmla="*/ 88 h 8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0" h="88">
                  <a:moveTo>
                    <a:pt x="0" y="44"/>
                  </a:moveTo>
                  <a:lnTo>
                    <a:pt x="110" y="88"/>
                  </a:lnTo>
                  <a:moveTo>
                    <a:pt x="0" y="44"/>
                  </a:moveTo>
                  <a:lnTo>
                    <a:pt x="110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5" name="Rectangle 37"/>
            <p:cNvSpPr>
              <a:spLocks noChangeArrowheads="1"/>
            </p:cNvSpPr>
            <p:nvPr/>
          </p:nvSpPr>
          <p:spPr bwMode="auto">
            <a:xfrm>
              <a:off x="2750" y="2281"/>
              <a:ext cx="33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</a:t>
              </a:r>
              <a:r>
                <a:rPr lang="de-DE" altLang="de-DE" sz="900" b="0" err="1">
                  <a:solidFill>
                    <a:srgbClr val="000000"/>
                  </a:solidFill>
                </a:rPr>
                <a:t>elevator</a:t>
              </a:r>
              <a:endParaRPr lang="de-DE" altLang="de-DE" sz="1800" b="0"/>
            </a:p>
          </p:txBody>
        </p:sp>
        <p:sp>
          <p:nvSpPr>
            <p:cNvPr id="8226" name="Rectangle 38"/>
            <p:cNvSpPr>
              <a:spLocks noChangeArrowheads="1"/>
            </p:cNvSpPr>
            <p:nvPr/>
          </p:nvSpPr>
          <p:spPr bwMode="auto">
            <a:xfrm>
              <a:off x="2839" y="2450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27" name="Rectangle 39"/>
            <p:cNvSpPr>
              <a:spLocks noChangeArrowheads="1"/>
            </p:cNvSpPr>
            <p:nvPr/>
          </p:nvSpPr>
          <p:spPr bwMode="auto">
            <a:xfrm>
              <a:off x="3169" y="2281"/>
              <a:ext cx="33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+strategy</a:t>
              </a:r>
              <a:endParaRPr lang="de-DE" altLang="de-DE" sz="1800" b="0"/>
            </a:p>
          </p:txBody>
        </p:sp>
        <p:sp>
          <p:nvSpPr>
            <p:cNvPr id="8228" name="Rectangle 40"/>
            <p:cNvSpPr>
              <a:spLocks noChangeArrowheads="1"/>
            </p:cNvSpPr>
            <p:nvPr/>
          </p:nvSpPr>
          <p:spPr bwMode="auto">
            <a:xfrm>
              <a:off x="3434" y="2450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29" name="Line 41"/>
            <p:cNvSpPr>
              <a:spLocks noChangeShapeType="1"/>
            </p:cNvSpPr>
            <p:nvPr/>
          </p:nvSpPr>
          <p:spPr bwMode="auto">
            <a:xfrm>
              <a:off x="1927" y="1693"/>
              <a:ext cx="353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0" name="Line 42"/>
            <p:cNvSpPr>
              <a:spLocks noChangeShapeType="1"/>
            </p:cNvSpPr>
            <p:nvPr/>
          </p:nvSpPr>
          <p:spPr bwMode="auto">
            <a:xfrm>
              <a:off x="2280" y="1693"/>
              <a:ext cx="0" cy="624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1" name="Freeform 43"/>
            <p:cNvSpPr>
              <a:spLocks/>
            </p:cNvSpPr>
            <p:nvPr/>
          </p:nvSpPr>
          <p:spPr bwMode="auto">
            <a:xfrm>
              <a:off x="1927" y="1656"/>
              <a:ext cx="147" cy="73"/>
            </a:xfrm>
            <a:custGeom>
              <a:avLst/>
              <a:gdLst>
                <a:gd name="T0" fmla="*/ 74 w 147"/>
                <a:gd name="T1" fmla="*/ 0 h 73"/>
                <a:gd name="T2" fmla="*/ 0 w 147"/>
                <a:gd name="T3" fmla="*/ 37 h 73"/>
                <a:gd name="T4" fmla="*/ 74 w 147"/>
                <a:gd name="T5" fmla="*/ 73 h 73"/>
                <a:gd name="T6" fmla="*/ 147 w 147"/>
                <a:gd name="T7" fmla="*/ 37 h 73"/>
                <a:gd name="T8" fmla="*/ 74 w 147"/>
                <a:gd name="T9" fmla="*/ 0 h 7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3"/>
                <a:gd name="T17" fmla="*/ 147 w 147"/>
                <a:gd name="T18" fmla="*/ 73 h 7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3">
                  <a:moveTo>
                    <a:pt x="74" y="0"/>
                  </a:moveTo>
                  <a:lnTo>
                    <a:pt x="0" y="37"/>
                  </a:lnTo>
                  <a:lnTo>
                    <a:pt x="74" y="73"/>
                  </a:lnTo>
                  <a:lnTo>
                    <a:pt x="147" y="37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2" name="Freeform 44"/>
            <p:cNvSpPr>
              <a:spLocks/>
            </p:cNvSpPr>
            <p:nvPr/>
          </p:nvSpPr>
          <p:spPr bwMode="auto">
            <a:xfrm>
              <a:off x="1927" y="1656"/>
              <a:ext cx="147" cy="73"/>
            </a:xfrm>
            <a:custGeom>
              <a:avLst/>
              <a:gdLst>
                <a:gd name="T0" fmla="*/ 74 w 147"/>
                <a:gd name="T1" fmla="*/ 0 h 73"/>
                <a:gd name="T2" fmla="*/ 0 w 147"/>
                <a:gd name="T3" fmla="*/ 37 h 73"/>
                <a:gd name="T4" fmla="*/ 74 w 147"/>
                <a:gd name="T5" fmla="*/ 73 h 73"/>
                <a:gd name="T6" fmla="*/ 147 w 147"/>
                <a:gd name="T7" fmla="*/ 37 h 73"/>
                <a:gd name="T8" fmla="*/ 74 w 147"/>
                <a:gd name="T9" fmla="*/ 0 h 7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3"/>
                <a:gd name="T17" fmla="*/ 147 w 147"/>
                <a:gd name="T18" fmla="*/ 73 h 7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3">
                  <a:moveTo>
                    <a:pt x="74" y="0"/>
                  </a:moveTo>
                  <a:lnTo>
                    <a:pt x="0" y="37"/>
                  </a:lnTo>
                  <a:lnTo>
                    <a:pt x="74" y="73"/>
                  </a:lnTo>
                  <a:lnTo>
                    <a:pt x="147" y="37"/>
                  </a:lnTo>
                  <a:lnTo>
                    <a:pt x="74" y="0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3" name="Freeform 45"/>
            <p:cNvSpPr>
              <a:spLocks noEditPoints="1"/>
            </p:cNvSpPr>
            <p:nvPr/>
          </p:nvSpPr>
          <p:spPr bwMode="auto">
            <a:xfrm>
              <a:off x="2236" y="2207"/>
              <a:ext cx="88" cy="110"/>
            </a:xfrm>
            <a:custGeom>
              <a:avLst/>
              <a:gdLst>
                <a:gd name="T0" fmla="*/ 44 w 88"/>
                <a:gd name="T1" fmla="*/ 110 h 110"/>
                <a:gd name="T2" fmla="*/ 0 w 88"/>
                <a:gd name="T3" fmla="*/ 0 h 110"/>
                <a:gd name="T4" fmla="*/ 44 w 88"/>
                <a:gd name="T5" fmla="*/ 110 h 110"/>
                <a:gd name="T6" fmla="*/ 88 w 88"/>
                <a:gd name="T7" fmla="*/ 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88"/>
                <a:gd name="T13" fmla="*/ 0 h 110"/>
                <a:gd name="T14" fmla="*/ 88 w 8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88" h="110">
                  <a:moveTo>
                    <a:pt x="44" y="110"/>
                  </a:moveTo>
                  <a:lnTo>
                    <a:pt x="0" y="0"/>
                  </a:lnTo>
                  <a:moveTo>
                    <a:pt x="44" y="110"/>
                  </a:moveTo>
                  <a:lnTo>
                    <a:pt x="88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4" name="Rectangle 46"/>
            <p:cNvSpPr>
              <a:spLocks noChangeArrowheads="1"/>
            </p:cNvSpPr>
            <p:nvPr/>
          </p:nvSpPr>
          <p:spPr bwMode="auto">
            <a:xfrm>
              <a:off x="1898" y="2185"/>
              <a:ext cx="33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</a:t>
              </a:r>
              <a:r>
                <a:rPr lang="de-DE" altLang="de-DE" sz="900" b="0" err="1">
                  <a:solidFill>
                    <a:srgbClr val="000000"/>
                  </a:solidFill>
                </a:rPr>
                <a:t>elevator</a:t>
              </a:r>
              <a:endParaRPr lang="de-DE" altLang="de-DE" sz="1800" b="0"/>
            </a:p>
          </p:txBody>
        </p:sp>
        <p:sp>
          <p:nvSpPr>
            <p:cNvPr id="8235" name="Rectangle 47"/>
            <p:cNvSpPr>
              <a:spLocks noChangeArrowheads="1"/>
            </p:cNvSpPr>
            <p:nvPr/>
          </p:nvSpPr>
          <p:spPr bwMode="auto">
            <a:xfrm>
              <a:off x="2339" y="2185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36" name="Line 48"/>
            <p:cNvSpPr>
              <a:spLocks noChangeShapeType="1"/>
            </p:cNvSpPr>
            <p:nvPr/>
          </p:nvSpPr>
          <p:spPr bwMode="auto">
            <a:xfrm flipH="1">
              <a:off x="795" y="1700"/>
              <a:ext cx="404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7" name="Line 49"/>
            <p:cNvSpPr>
              <a:spLocks noChangeShapeType="1"/>
            </p:cNvSpPr>
            <p:nvPr/>
          </p:nvSpPr>
          <p:spPr bwMode="auto">
            <a:xfrm>
              <a:off x="795" y="1700"/>
              <a:ext cx="0" cy="617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8" name="Freeform 50"/>
            <p:cNvSpPr>
              <a:spLocks/>
            </p:cNvSpPr>
            <p:nvPr/>
          </p:nvSpPr>
          <p:spPr bwMode="auto">
            <a:xfrm>
              <a:off x="1052" y="1663"/>
              <a:ext cx="147" cy="74"/>
            </a:xfrm>
            <a:custGeom>
              <a:avLst/>
              <a:gdLst>
                <a:gd name="T0" fmla="*/ 74 w 147"/>
                <a:gd name="T1" fmla="*/ 74 h 74"/>
                <a:gd name="T2" fmla="*/ 147 w 147"/>
                <a:gd name="T3" fmla="*/ 37 h 74"/>
                <a:gd name="T4" fmla="*/ 74 w 147"/>
                <a:gd name="T5" fmla="*/ 0 h 74"/>
                <a:gd name="T6" fmla="*/ 0 w 147"/>
                <a:gd name="T7" fmla="*/ 37 h 74"/>
                <a:gd name="T8" fmla="*/ 74 w 147"/>
                <a:gd name="T9" fmla="*/ 74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4"/>
                <a:gd name="T17" fmla="*/ 147 w 147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4">
                  <a:moveTo>
                    <a:pt x="74" y="74"/>
                  </a:moveTo>
                  <a:lnTo>
                    <a:pt x="147" y="37"/>
                  </a:lnTo>
                  <a:lnTo>
                    <a:pt x="74" y="0"/>
                  </a:lnTo>
                  <a:lnTo>
                    <a:pt x="0" y="37"/>
                  </a:lnTo>
                  <a:lnTo>
                    <a:pt x="74" y="7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9" name="Freeform 51"/>
            <p:cNvSpPr>
              <a:spLocks/>
            </p:cNvSpPr>
            <p:nvPr/>
          </p:nvSpPr>
          <p:spPr bwMode="auto">
            <a:xfrm>
              <a:off x="1052" y="1663"/>
              <a:ext cx="147" cy="74"/>
            </a:xfrm>
            <a:custGeom>
              <a:avLst/>
              <a:gdLst>
                <a:gd name="T0" fmla="*/ 74 w 147"/>
                <a:gd name="T1" fmla="*/ 74 h 74"/>
                <a:gd name="T2" fmla="*/ 147 w 147"/>
                <a:gd name="T3" fmla="*/ 37 h 74"/>
                <a:gd name="T4" fmla="*/ 74 w 147"/>
                <a:gd name="T5" fmla="*/ 0 h 74"/>
                <a:gd name="T6" fmla="*/ 0 w 147"/>
                <a:gd name="T7" fmla="*/ 37 h 74"/>
                <a:gd name="T8" fmla="*/ 74 w 147"/>
                <a:gd name="T9" fmla="*/ 74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4"/>
                <a:gd name="T17" fmla="*/ 147 w 147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4">
                  <a:moveTo>
                    <a:pt x="74" y="74"/>
                  </a:moveTo>
                  <a:lnTo>
                    <a:pt x="147" y="37"/>
                  </a:lnTo>
                  <a:lnTo>
                    <a:pt x="74" y="0"/>
                  </a:lnTo>
                  <a:lnTo>
                    <a:pt x="0" y="37"/>
                  </a:lnTo>
                  <a:lnTo>
                    <a:pt x="74" y="74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0" name="Freeform 52"/>
            <p:cNvSpPr>
              <a:spLocks noEditPoints="1"/>
            </p:cNvSpPr>
            <p:nvPr/>
          </p:nvSpPr>
          <p:spPr bwMode="auto">
            <a:xfrm>
              <a:off x="751" y="2207"/>
              <a:ext cx="88" cy="110"/>
            </a:xfrm>
            <a:custGeom>
              <a:avLst/>
              <a:gdLst>
                <a:gd name="T0" fmla="*/ 44 w 88"/>
                <a:gd name="T1" fmla="*/ 110 h 110"/>
                <a:gd name="T2" fmla="*/ 0 w 88"/>
                <a:gd name="T3" fmla="*/ 0 h 110"/>
                <a:gd name="T4" fmla="*/ 44 w 88"/>
                <a:gd name="T5" fmla="*/ 110 h 110"/>
                <a:gd name="T6" fmla="*/ 88 w 88"/>
                <a:gd name="T7" fmla="*/ 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88"/>
                <a:gd name="T13" fmla="*/ 0 h 110"/>
                <a:gd name="T14" fmla="*/ 88 w 8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88" h="110">
                  <a:moveTo>
                    <a:pt x="44" y="110"/>
                  </a:moveTo>
                  <a:lnTo>
                    <a:pt x="0" y="0"/>
                  </a:lnTo>
                  <a:moveTo>
                    <a:pt x="44" y="110"/>
                  </a:moveTo>
                  <a:lnTo>
                    <a:pt x="88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1" name="Rectangle 53"/>
            <p:cNvSpPr>
              <a:spLocks noChangeArrowheads="1"/>
            </p:cNvSpPr>
            <p:nvPr/>
          </p:nvSpPr>
          <p:spPr bwMode="auto">
            <a:xfrm>
              <a:off x="508" y="2185"/>
              <a:ext cx="249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+floors</a:t>
              </a:r>
              <a:endParaRPr lang="de-DE" altLang="de-DE" sz="1800" b="0"/>
            </a:p>
          </p:txBody>
        </p:sp>
        <p:sp>
          <p:nvSpPr>
            <p:cNvPr id="8242" name="Rectangle 54"/>
            <p:cNvSpPr>
              <a:spLocks noChangeArrowheads="1"/>
            </p:cNvSpPr>
            <p:nvPr/>
          </p:nvSpPr>
          <p:spPr bwMode="auto">
            <a:xfrm>
              <a:off x="854" y="2185"/>
              <a:ext cx="139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0..*</a:t>
              </a:r>
              <a:endParaRPr lang="de-DE" altLang="de-DE" sz="1800" b="0"/>
            </a:p>
          </p:txBody>
        </p:sp>
        <p:sp>
          <p:nvSpPr>
            <p:cNvPr id="8243" name="Line 55"/>
            <p:cNvSpPr>
              <a:spLocks noChangeShapeType="1"/>
            </p:cNvSpPr>
            <p:nvPr/>
          </p:nvSpPr>
          <p:spPr bwMode="auto">
            <a:xfrm flipV="1">
              <a:off x="3331" y="2538"/>
              <a:ext cx="419" cy="375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4" name="Freeform 56"/>
            <p:cNvSpPr>
              <a:spLocks/>
            </p:cNvSpPr>
            <p:nvPr/>
          </p:nvSpPr>
          <p:spPr bwMode="auto">
            <a:xfrm>
              <a:off x="3632" y="2538"/>
              <a:ext cx="118" cy="110"/>
            </a:xfrm>
            <a:custGeom>
              <a:avLst/>
              <a:gdLst>
                <a:gd name="T0" fmla="*/ 59 w 118"/>
                <a:gd name="T1" fmla="*/ 110 h 110"/>
                <a:gd name="T2" fmla="*/ 0 w 118"/>
                <a:gd name="T3" fmla="*/ 44 h 110"/>
                <a:gd name="T4" fmla="*/ 118 w 118"/>
                <a:gd name="T5" fmla="*/ 0 h 110"/>
                <a:gd name="T6" fmla="*/ 59 w 118"/>
                <a:gd name="T7" fmla="*/ 11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10"/>
                <a:gd name="T14" fmla="*/ 118 w 11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10">
                  <a:moveTo>
                    <a:pt x="59" y="110"/>
                  </a:moveTo>
                  <a:lnTo>
                    <a:pt x="0" y="44"/>
                  </a:lnTo>
                  <a:lnTo>
                    <a:pt x="118" y="0"/>
                  </a:lnTo>
                  <a:lnTo>
                    <a:pt x="59" y="1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5" name="Freeform 57"/>
            <p:cNvSpPr>
              <a:spLocks/>
            </p:cNvSpPr>
            <p:nvPr/>
          </p:nvSpPr>
          <p:spPr bwMode="auto">
            <a:xfrm>
              <a:off x="3632" y="2538"/>
              <a:ext cx="118" cy="110"/>
            </a:xfrm>
            <a:custGeom>
              <a:avLst/>
              <a:gdLst>
                <a:gd name="T0" fmla="*/ 59 w 118"/>
                <a:gd name="T1" fmla="*/ 110 h 110"/>
                <a:gd name="T2" fmla="*/ 0 w 118"/>
                <a:gd name="T3" fmla="*/ 44 h 110"/>
                <a:gd name="T4" fmla="*/ 118 w 118"/>
                <a:gd name="T5" fmla="*/ 0 h 110"/>
                <a:gd name="T6" fmla="*/ 59 w 118"/>
                <a:gd name="T7" fmla="*/ 11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10"/>
                <a:gd name="T14" fmla="*/ 118 w 11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10">
                  <a:moveTo>
                    <a:pt x="59" y="110"/>
                  </a:moveTo>
                  <a:lnTo>
                    <a:pt x="0" y="44"/>
                  </a:lnTo>
                  <a:lnTo>
                    <a:pt x="118" y="0"/>
                  </a:lnTo>
                  <a:lnTo>
                    <a:pt x="59" y="110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6" name="Line 58"/>
            <p:cNvSpPr>
              <a:spLocks noChangeShapeType="1"/>
            </p:cNvSpPr>
            <p:nvPr/>
          </p:nvSpPr>
          <p:spPr bwMode="auto">
            <a:xfrm flipH="1" flipV="1">
              <a:off x="4022" y="2538"/>
              <a:ext cx="485" cy="367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7" name="Freeform 59"/>
            <p:cNvSpPr>
              <a:spLocks/>
            </p:cNvSpPr>
            <p:nvPr/>
          </p:nvSpPr>
          <p:spPr bwMode="auto">
            <a:xfrm>
              <a:off x="4022" y="2538"/>
              <a:ext cx="118" cy="103"/>
            </a:xfrm>
            <a:custGeom>
              <a:avLst/>
              <a:gdLst>
                <a:gd name="T0" fmla="*/ 118 w 118"/>
                <a:gd name="T1" fmla="*/ 37 h 103"/>
                <a:gd name="T2" fmla="*/ 66 w 118"/>
                <a:gd name="T3" fmla="*/ 103 h 103"/>
                <a:gd name="T4" fmla="*/ 0 w 118"/>
                <a:gd name="T5" fmla="*/ 0 h 103"/>
                <a:gd name="T6" fmla="*/ 118 w 118"/>
                <a:gd name="T7" fmla="*/ 37 h 10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03"/>
                <a:gd name="T14" fmla="*/ 118 w 118"/>
                <a:gd name="T15" fmla="*/ 103 h 10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03">
                  <a:moveTo>
                    <a:pt x="118" y="37"/>
                  </a:moveTo>
                  <a:lnTo>
                    <a:pt x="66" y="103"/>
                  </a:lnTo>
                  <a:lnTo>
                    <a:pt x="0" y="0"/>
                  </a:lnTo>
                  <a:lnTo>
                    <a:pt x="118" y="3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8" name="Freeform 60"/>
            <p:cNvSpPr>
              <a:spLocks/>
            </p:cNvSpPr>
            <p:nvPr/>
          </p:nvSpPr>
          <p:spPr bwMode="auto">
            <a:xfrm>
              <a:off x="4022" y="2538"/>
              <a:ext cx="118" cy="103"/>
            </a:xfrm>
            <a:custGeom>
              <a:avLst/>
              <a:gdLst>
                <a:gd name="T0" fmla="*/ 118 w 118"/>
                <a:gd name="T1" fmla="*/ 37 h 103"/>
                <a:gd name="T2" fmla="*/ 66 w 118"/>
                <a:gd name="T3" fmla="*/ 103 h 103"/>
                <a:gd name="T4" fmla="*/ 0 w 118"/>
                <a:gd name="T5" fmla="*/ 0 h 103"/>
                <a:gd name="T6" fmla="*/ 118 w 118"/>
                <a:gd name="T7" fmla="*/ 37 h 10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03"/>
                <a:gd name="T14" fmla="*/ 118 w 118"/>
                <a:gd name="T15" fmla="*/ 103 h 10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03">
                  <a:moveTo>
                    <a:pt x="118" y="37"/>
                  </a:moveTo>
                  <a:lnTo>
                    <a:pt x="66" y="103"/>
                  </a:lnTo>
                  <a:lnTo>
                    <a:pt x="0" y="0"/>
                  </a:lnTo>
                  <a:lnTo>
                    <a:pt x="118" y="37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</p:grpSp>
      <p:sp>
        <p:nvSpPr>
          <p:cNvPr id="65" name="Abgerundete rechteckige Legende 64"/>
          <p:cNvSpPr/>
          <p:nvPr/>
        </p:nvSpPr>
        <p:spPr>
          <a:xfrm>
            <a:off x="5245100" y="2891920"/>
            <a:ext cx="3354336" cy="605343"/>
          </a:xfrm>
          <a:prstGeom prst="wedgeRoundRectCallout">
            <a:avLst>
              <a:gd name="adj1" fmla="val -12371"/>
              <a:gd name="adj2" fmla="val 8594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(Abstrakte) Oberklasse </a:t>
            </a:r>
            <a:r>
              <a:rPr lang="de-DE">
                <a:solidFill>
                  <a:schemeClr val="bg1"/>
                </a:solidFill>
              </a:rPr>
              <a:t>kann nicht instantiiert werden.</a:t>
            </a:r>
          </a:p>
        </p:txBody>
      </p:sp>
      <p:sp>
        <p:nvSpPr>
          <p:cNvPr id="66" name="Abgerundete rechteckige Legende 65"/>
          <p:cNvSpPr/>
          <p:nvPr/>
        </p:nvSpPr>
        <p:spPr>
          <a:xfrm>
            <a:off x="6292266" y="5298697"/>
            <a:ext cx="2664668" cy="500063"/>
          </a:xfrm>
          <a:prstGeom prst="wedgeRoundRectCallout">
            <a:avLst>
              <a:gd name="adj1" fmla="val -26937"/>
              <a:gd name="adj2" fmla="val -10195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Konkrete Unterklassen</a:t>
            </a:r>
          </a:p>
        </p:txBody>
      </p:sp>
      <p:sp>
        <p:nvSpPr>
          <p:cNvPr id="57" name="Abgerundete rechteckige Legende 56"/>
          <p:cNvSpPr/>
          <p:nvPr/>
        </p:nvSpPr>
        <p:spPr>
          <a:xfrm>
            <a:off x="3718357" y="1208015"/>
            <a:ext cx="3743325" cy="1570037"/>
          </a:xfrm>
          <a:prstGeom prst="wedgeRoundRectCallout">
            <a:avLst>
              <a:gd name="adj1" fmla="val -46936"/>
              <a:gd name="adj2" fmla="val 9929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Der Code im Aufzug, der die Strategie verwendet, soll sich nicht ändern, nur weil eine andere Strategie eingesetzt wird.</a:t>
            </a:r>
          </a:p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(</a:t>
            </a:r>
            <a:r>
              <a:rPr lang="de-DE" b="1">
                <a:solidFill>
                  <a:schemeClr val="bg1"/>
                </a:solidFill>
              </a:rPr>
              <a:t>Separation </a:t>
            </a:r>
            <a:r>
              <a:rPr lang="de-DE" b="1" err="1">
                <a:solidFill>
                  <a:schemeClr val="bg1"/>
                </a:solidFill>
              </a:rPr>
              <a:t>of</a:t>
            </a:r>
            <a:r>
              <a:rPr lang="de-DE" b="1">
                <a:solidFill>
                  <a:schemeClr val="bg1"/>
                </a:solidFill>
              </a:rPr>
              <a:t> </a:t>
            </a:r>
            <a:r>
              <a:rPr lang="de-DE" b="1" err="1">
                <a:solidFill>
                  <a:schemeClr val="bg1"/>
                </a:solidFill>
              </a:rPr>
              <a:t>Concerns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58" name="Abgerundete rechteckige Legende 57"/>
          <p:cNvSpPr/>
          <p:nvPr/>
        </p:nvSpPr>
        <p:spPr>
          <a:xfrm>
            <a:off x="70100" y="5229225"/>
            <a:ext cx="5127625" cy="1243013"/>
          </a:xfrm>
          <a:prstGeom prst="wedgeRoundRectCallout">
            <a:avLst>
              <a:gd name="adj1" fmla="val 39227"/>
              <a:gd name="adj2" fmla="val -673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Unterschiedliche Strategien können ergänzt und verwendet werden (</a:t>
            </a:r>
            <a:r>
              <a:rPr lang="de-DE" b="1">
                <a:solidFill>
                  <a:schemeClr val="bg1"/>
                </a:solidFill>
              </a:rPr>
              <a:t>Erweiterbarkeit</a:t>
            </a:r>
            <a:r>
              <a:rPr lang="de-DE">
                <a:solidFill>
                  <a:schemeClr val="bg1"/>
                </a:solidFill>
              </a:rPr>
              <a:t>).  Die richtige Methode wird "magisch" aufgerufen!</a:t>
            </a:r>
          </a:p>
        </p:txBody>
      </p:sp>
    </p:spTree>
    <p:extLst>
      <p:ext uri="{BB962C8B-B14F-4D97-AF65-F5344CB8AC3E}">
        <p14:creationId xmlns:p14="http://schemas.microsoft.com/office/powerpoint/2010/main" val="3832855325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9220" name="Textfeld 4"/>
          <p:cNvSpPr txBox="1">
            <a:spLocks noChangeArrowheads="1"/>
          </p:cNvSpPr>
          <p:nvPr/>
        </p:nvSpPr>
        <p:spPr bwMode="auto">
          <a:xfrm>
            <a:off x="252413" y="1987550"/>
            <a:ext cx="5662612" cy="1122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Was ist der </a:t>
            </a:r>
            <a:r>
              <a:rPr lang="de-DE" altLang="de-DE" sz="1800"/>
              <a:t>Vorteil von Polymorphie</a:t>
            </a:r>
            <a:r>
              <a:rPr lang="de-DE" altLang="de-DE" sz="1800" b="0"/>
              <a:t>? </a:t>
            </a:r>
            <a:br>
              <a:rPr lang="de-DE" altLang="de-DE" sz="1800" b="0"/>
            </a:b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[Exkurs] Was hat Polymorphie mit Vererbung zu tun?  Geht es auch ohne Vererbung?</a:t>
            </a:r>
          </a:p>
        </p:txBody>
      </p:sp>
    </p:spTree>
    <p:extLst>
      <p:ext uri="{BB962C8B-B14F-4D97-AF65-F5344CB8AC3E}">
        <p14:creationId xmlns:p14="http://schemas.microsoft.com/office/powerpoint/2010/main" val="2522704542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efaltete Ecke 4"/>
          <p:cNvSpPr/>
          <p:nvPr/>
        </p:nvSpPr>
        <p:spPr>
          <a:xfrm>
            <a:off x="179512" y="1603376"/>
            <a:ext cx="3722712" cy="4087983"/>
          </a:xfrm>
          <a:prstGeom prst="foldedCorner">
            <a:avLst>
              <a:gd name="adj" fmla="val 11381"/>
            </a:avLst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>
              <a:defRPr/>
            </a:pPr>
            <a:r>
              <a:rPr lang="de-DE" sz="1200" b="1">
                <a:solidFill>
                  <a:srgbClr val="7F0055"/>
                </a:solidFill>
                <a:latin typeface="Consolas"/>
              </a:rPr>
              <a:t>#</a:t>
            </a:r>
            <a:r>
              <a:rPr lang="de-DE" sz="1200" b="1" err="1">
                <a:solidFill>
                  <a:srgbClr val="7F0055"/>
                </a:solidFill>
                <a:latin typeface="Consolas"/>
              </a:rPr>
              <a:t>include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>
                <a:solidFill>
                  <a:srgbClr val="2A00FF"/>
                </a:solidFill>
                <a:latin typeface="Consolas"/>
              </a:rPr>
              <a:t>&lt;</a:t>
            </a:r>
            <a:r>
              <a:rPr lang="de-DE" sz="1200" b="1" err="1">
                <a:solidFill>
                  <a:srgbClr val="2A00FF"/>
                </a:solidFill>
                <a:latin typeface="Consolas"/>
              </a:rPr>
              <a:t>memory</a:t>
            </a:r>
            <a:r>
              <a:rPr lang="de-DE" sz="1200" b="1">
                <a:solidFill>
                  <a:srgbClr val="2A00FF"/>
                </a:solidFill>
                <a:latin typeface="Consolas"/>
              </a:rPr>
              <a:t>&gt;</a:t>
            </a:r>
          </a:p>
          <a:p>
            <a:pPr algn="l">
              <a:defRPr/>
            </a:pPr>
            <a:endParaRPr lang="de-DE" sz="1200" b="1">
              <a:solidFill>
                <a:srgbClr val="2A00FF"/>
              </a:solidFill>
              <a:latin typeface="Consolas"/>
            </a:endParaRPr>
          </a:p>
          <a:p>
            <a:pPr algn="l">
              <a:defRPr/>
            </a:pPr>
            <a:r>
              <a:rPr lang="de-DE" sz="1200" b="1">
                <a:solidFill>
                  <a:srgbClr val="7F0055"/>
                </a:solidFill>
                <a:latin typeface="Consolas"/>
              </a:rPr>
              <a:t>#</a:t>
            </a:r>
            <a:r>
              <a:rPr lang="de-DE" sz="1200" b="1" err="1">
                <a:solidFill>
                  <a:srgbClr val="7F0055"/>
                </a:solidFill>
                <a:latin typeface="Consolas"/>
              </a:rPr>
              <a:t>include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>
                <a:solidFill>
                  <a:srgbClr val="2A00FF"/>
                </a:solidFill>
                <a:latin typeface="Consolas"/>
              </a:rPr>
              <a:t>"Floor.hpp"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class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>
                <a:solidFill>
                  <a:srgbClr val="005032"/>
                </a:solidFill>
                <a:latin typeface="Consolas"/>
              </a:rPr>
              <a:t>Elevator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class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{</a:t>
            </a: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public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:</a:t>
            </a:r>
          </a:p>
          <a:p>
            <a:pPr algn="l">
              <a:defRPr/>
            </a:pPr>
            <a:r>
              <a:rPr lang="de-DE" sz="1200" b="1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200" b="1" err="1">
                <a:solidFill>
                  <a:srgbClr val="000000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(); </a:t>
            </a:r>
          </a:p>
          <a:p>
            <a:pPr algn="l">
              <a:defRPr/>
            </a:pPr>
            <a:r>
              <a:rPr lang="de-DE" sz="1200" b="1">
                <a:solidFill>
                  <a:srgbClr val="000000"/>
                </a:solidFill>
                <a:latin typeface="Consolas"/>
              </a:rPr>
              <a:t>  ~</a:t>
            </a:r>
            <a:r>
              <a:rPr lang="de-DE" sz="1200" b="1" err="1">
                <a:solidFill>
                  <a:srgbClr val="000000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();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en-US" sz="1200" b="1">
                <a:solidFill>
                  <a:srgbClr val="7F0055"/>
                </a:solidFill>
                <a:latin typeface="Consolas"/>
              </a:rPr>
              <a:t>  </a:t>
            </a:r>
            <a:r>
              <a:rPr lang="en-US" sz="12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200" b="1">
                <a:solidFill>
                  <a:srgbClr val="005032"/>
                </a:solidFill>
                <a:latin typeface="Consolas"/>
              </a:rPr>
              <a:t>Floor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* </a:t>
            </a:r>
          </a:p>
          <a:p>
            <a:pPr algn="l">
              <a:defRPr/>
            </a:pPr>
            <a:r>
              <a:rPr lang="en-US" sz="1200" b="1">
                <a:solidFill>
                  <a:srgbClr val="000000"/>
                </a:solidFill>
                <a:latin typeface="Consolas"/>
              </a:rPr>
              <a:t>  next(</a:t>
            </a:r>
            <a:r>
              <a:rPr lang="en-US" sz="12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200" b="1">
                <a:solidFill>
                  <a:srgbClr val="005032"/>
                </a:solidFill>
                <a:latin typeface="Consolas"/>
              </a:rPr>
              <a:t>Elevator 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*elevator) </a:t>
            </a:r>
            <a:r>
              <a:rPr lang="en-US" sz="1200" b="1" err="1">
                <a:solidFill>
                  <a:srgbClr val="7F0055"/>
                </a:solidFill>
                <a:latin typeface="Consolas"/>
              </a:rPr>
              <a:t>const</a:t>
            </a:r>
            <a:endParaRPr lang="en-US" sz="1200" b="1">
              <a:solidFill>
                <a:srgbClr val="7F0055"/>
              </a:solidFill>
              <a:latin typeface="Consolas"/>
            </a:endParaRPr>
          </a:p>
          <a:p>
            <a:pPr algn="l">
              <a:defRPr/>
            </a:pPr>
            <a:r>
              <a:rPr lang="en-US" sz="1200" b="1">
                <a:solidFill>
                  <a:srgbClr val="7F0055"/>
                </a:solidFill>
                <a:latin typeface="Consolas"/>
              </a:rPr>
              <a:t>  override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r>
              <a:rPr lang="de-DE" sz="1200">
                <a:solidFill>
                  <a:srgbClr val="000000"/>
                </a:solidFill>
                <a:latin typeface="Consolas"/>
              </a:rPr>
              <a:t>};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typedef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</a:p>
          <a:p>
            <a:pPr algn="l">
              <a:defRPr/>
            </a:pPr>
            <a:r>
              <a:rPr lang="de-DE" sz="1200" b="1" err="1">
                <a:solidFill>
                  <a:srgbClr val="000000"/>
                </a:solidFill>
                <a:latin typeface="Consolas"/>
              </a:rPr>
              <a:t>std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::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shared_ptr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&lt;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&gt; </a:t>
            </a:r>
          </a:p>
          <a:p>
            <a:pPr algn="l">
              <a:defRPr/>
            </a:pPr>
            <a:r>
              <a:rPr lang="de-DE" sz="1200" err="1">
                <a:solidFill>
                  <a:srgbClr val="005032"/>
                </a:solidFill>
                <a:latin typeface="Consolas"/>
              </a:rPr>
              <a:t>ElevatorStrategyPtr</a:t>
            </a:r>
            <a:r>
              <a:rPr lang="de-DE" sz="1200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typedef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</a:p>
          <a:p>
            <a:pPr algn="l">
              <a:defRPr/>
            </a:pPr>
            <a:r>
              <a:rPr lang="de-DE" sz="1200" b="1" err="1">
                <a:solidFill>
                  <a:srgbClr val="000000"/>
                </a:solidFill>
                <a:latin typeface="Consolas"/>
              </a:rPr>
              <a:t>std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::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shared_ptr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&lt;</a:t>
            </a:r>
            <a:r>
              <a:rPr lang="de-DE" sz="12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&gt; </a:t>
            </a:r>
          </a:p>
          <a:p>
            <a:pPr algn="l">
              <a:defRPr/>
            </a:pPr>
            <a:r>
              <a:rPr lang="de-DE" sz="1200" err="1">
                <a:solidFill>
                  <a:srgbClr val="005032"/>
                </a:solidFill>
                <a:latin typeface="Consolas"/>
              </a:rPr>
              <a:t>ConstElevatorStrategyPtr</a:t>
            </a:r>
            <a:r>
              <a:rPr lang="de-DE" sz="1200">
                <a:solidFill>
                  <a:srgbClr val="000000"/>
                </a:solidFill>
                <a:latin typeface="Consolas"/>
              </a:rPr>
              <a:t>;</a:t>
            </a:r>
            <a:endParaRPr lang="de-DE" sz="1200">
              <a:solidFill>
                <a:srgbClr val="000000"/>
              </a:solidFill>
              <a:highlight>
                <a:srgbClr val="D4D4D4"/>
              </a:highlight>
              <a:latin typeface="Consolas"/>
            </a:endParaRPr>
          </a:p>
        </p:txBody>
      </p:sp>
      <p:sp>
        <p:nvSpPr>
          <p:cNvPr id="9" name="Rechteck 8"/>
          <p:cNvSpPr/>
          <p:nvPr/>
        </p:nvSpPr>
        <p:spPr bwMode="auto">
          <a:xfrm>
            <a:off x="1907704" y="1603376"/>
            <a:ext cx="1994520" cy="26597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ElevatorStrategy.hpp</a:t>
            </a:r>
            <a:endParaRPr kumimoji="0" 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Ein Blick auf die Klassen</a:t>
            </a:r>
            <a:br>
              <a:rPr lang="de-DE" altLang="de-DE" noProof="0" dirty="0"/>
            </a:br>
            <a:r>
              <a:rPr lang="de-DE" altLang="de-DE" noProof="0" dirty="0"/>
              <a:t>	</a:t>
            </a:r>
            <a:r>
              <a:rPr lang="de-DE" altLang="de-DE" noProof="0" dirty="0" err="1"/>
              <a:t>ElevatorStrategy</a:t>
            </a:r>
            <a:endParaRPr lang="de-DE" altLang="de-DE" noProof="0" dirty="0"/>
          </a:p>
        </p:txBody>
      </p:sp>
      <p:sp>
        <p:nvSpPr>
          <p:cNvPr id="11268" name="Rechteck 7"/>
          <p:cNvSpPr>
            <a:spLocks noChangeArrowheads="1"/>
          </p:cNvSpPr>
          <p:nvPr/>
        </p:nvSpPr>
        <p:spPr bwMode="auto">
          <a:xfrm>
            <a:off x="4140200" y="1603376"/>
            <a:ext cx="4874592" cy="2689720"/>
          </a:xfrm>
          <a:prstGeom prst="foldedCorner">
            <a:avLst>
              <a:gd name="adj" fmla="val 1061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 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/* ... */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/* ... */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::next(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*elevator)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{ 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/* ... */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/>
          </a:p>
        </p:txBody>
      </p:sp>
      <p:sp>
        <p:nvSpPr>
          <p:cNvPr id="6" name="Abgerundete rechteckige Legende 5"/>
          <p:cNvSpPr/>
          <p:nvPr/>
        </p:nvSpPr>
        <p:spPr>
          <a:xfrm>
            <a:off x="4140200" y="5013176"/>
            <a:ext cx="4392488" cy="1296144"/>
          </a:xfrm>
          <a:prstGeom prst="wedgeRoundRectCallout">
            <a:avLst>
              <a:gd name="adj1" fmla="val -109124"/>
              <a:gd name="adj2" fmla="val -2488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600" b="1">
                <a:solidFill>
                  <a:schemeClr val="bg1"/>
                </a:solidFill>
              </a:rPr>
              <a:t>Forward Declaration</a:t>
            </a:r>
            <a:r>
              <a:rPr lang="de-DE" sz="1600">
                <a:solidFill>
                  <a:schemeClr val="bg1"/>
                </a:solidFill>
              </a:rPr>
              <a:t> (statt </a:t>
            </a:r>
            <a:r>
              <a:rPr lang="de-DE" sz="1600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#include)</a:t>
            </a:r>
            <a:r>
              <a:rPr lang="de-DE" sz="1600">
                <a:solidFill>
                  <a:schemeClr val="bg1"/>
                </a:solidFill>
              </a:rPr>
              <a:t> um zyklische Abhängigkeit zu vermeiden</a:t>
            </a:r>
          </a:p>
          <a:p>
            <a:pPr>
              <a:defRPr/>
            </a:pPr>
            <a:r>
              <a:rPr lang="de-DE" sz="1600" b="1">
                <a:solidFill>
                  <a:schemeClr val="bg1"/>
                </a:solidFill>
              </a:rPr>
              <a:t>Nur Referenzen oder Pointer </a:t>
            </a:r>
            <a:r>
              <a:rPr lang="de-DE" sz="1600">
                <a:solidFill>
                  <a:schemeClr val="bg1"/>
                </a:solidFill>
              </a:rPr>
              <a:t>auf die referenzierte Klasse können genutzt werden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4435395" y="501747"/>
            <a:ext cx="2814638" cy="731837"/>
          </a:xfrm>
          <a:prstGeom prst="wedgeRoundRectCallout">
            <a:avLst>
              <a:gd name="adj1" fmla="val -3022"/>
              <a:gd name="adj2" fmla="val 10528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In der .cpp-Datei ist dies aber kein Problem!</a:t>
            </a:r>
          </a:p>
        </p:txBody>
      </p:sp>
      <p:sp>
        <p:nvSpPr>
          <p:cNvPr id="10" name="Gefaltete Ecke 9"/>
          <p:cNvSpPr/>
          <p:nvPr/>
        </p:nvSpPr>
        <p:spPr bwMode="auto">
          <a:xfrm>
            <a:off x="7020272" y="1603376"/>
            <a:ext cx="1994520" cy="321203"/>
          </a:xfrm>
          <a:prstGeom prst="foldedCorner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r"/>
            <a:r>
              <a:rPr lang="de-DE" sz="1600"/>
              <a:t>ElevatorStrategy.cpp</a:t>
            </a: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3117987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9638" y="1057992"/>
            <a:ext cx="4074362" cy="5821515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Übung: Unterlagen aktualisieren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798597" cy="4968875"/>
          </a:xfrm>
        </p:spPr>
        <p:txBody>
          <a:bodyPr/>
          <a:lstStyle/>
          <a:p>
            <a:r>
              <a:rPr lang="de-DE"/>
              <a:t>Bitte vor dem Anfang der Übung die </a:t>
            </a:r>
            <a:r>
              <a:rPr lang="de-DE" b="1"/>
              <a:t>Unterlagen aktualisieren</a:t>
            </a:r>
            <a:r>
              <a:rPr lang="de-DE"/>
              <a:t>.</a:t>
            </a:r>
          </a:p>
          <a:p>
            <a:pPr lvl="1"/>
            <a:r>
              <a:rPr lang="de-DE"/>
              <a:t>Bugfixes</a:t>
            </a:r>
          </a:p>
          <a:p>
            <a:pPr lvl="1"/>
            <a:r>
              <a:rPr lang="de-DE"/>
              <a:t>Verbesserungen</a:t>
            </a:r>
          </a:p>
          <a:p>
            <a:pPr lvl="1"/>
            <a:endParaRPr lang="de-DE"/>
          </a:p>
          <a:p>
            <a:r>
              <a:rPr lang="de-DE" b="1"/>
              <a:t>VM</a:t>
            </a:r>
            <a:r>
              <a:rPr lang="de-DE"/>
              <a:t>: Auf dem Desktop</a:t>
            </a:r>
          </a:p>
          <a:p>
            <a:endParaRPr lang="de-DE"/>
          </a:p>
          <a:p>
            <a:r>
              <a:rPr lang="de-DE" b="1"/>
              <a:t>Pool-PCs</a:t>
            </a:r>
            <a:r>
              <a:rPr lang="de-DE"/>
              <a:t>: Über Explorer-Kontextmenü (s. rechts)</a:t>
            </a: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3375" y="2780928"/>
            <a:ext cx="923925" cy="74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357144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Ein Blick auf die Klassen</a:t>
            </a:r>
            <a:br>
              <a:rPr lang="de-DE" altLang="de-DE" noProof="0" dirty="0"/>
            </a:br>
            <a:r>
              <a:rPr lang="de-DE" altLang="de-DE" noProof="0" dirty="0"/>
              <a:t>	Elevator</a:t>
            </a:r>
          </a:p>
        </p:txBody>
      </p:sp>
      <p:sp>
        <p:nvSpPr>
          <p:cNvPr id="12291" name="Rechteck 4"/>
          <p:cNvSpPr>
            <a:spLocks noChangeArrowheads="1"/>
          </p:cNvSpPr>
          <p:nvPr/>
        </p:nvSpPr>
        <p:spPr bwMode="auto">
          <a:xfrm>
            <a:off x="51757" y="1558821"/>
            <a:ext cx="4232906" cy="3679350"/>
          </a:xfrm>
          <a:prstGeom prst="foldedCorner">
            <a:avLst>
              <a:gd name="adj" fmla="val 944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Elevator(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*,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        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~Elevator();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 inline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en-US" altLang="de-DE" sz="1200" err="1">
                <a:solidFill>
                  <a:srgbClr val="000000"/>
                </a:solidFill>
                <a:latin typeface="Consolas" pitchFamily="49" charset="0"/>
              </a:rPr>
              <a:t>getCurrentFloor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}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moveToNextFloor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err="1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12293" name="Rechteck 7"/>
          <p:cNvSpPr>
            <a:spLocks noChangeArrowheads="1"/>
          </p:cNvSpPr>
          <p:nvPr/>
        </p:nvSpPr>
        <p:spPr bwMode="auto">
          <a:xfrm>
            <a:off x="4351339" y="1569223"/>
            <a:ext cx="4685158" cy="4380727"/>
          </a:xfrm>
          <a:prstGeom prst="foldedCorner">
            <a:avLst>
              <a:gd name="adj" fmla="val 9005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Elevator::Elevator(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currentFloor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                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currentFloor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),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"Elevator(): 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     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"Creating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Elevator::~Elevator(){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"~Elevator(): 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"Destroying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Elevator::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moveToNextFloor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"Elevator::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moveToNextFloor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(): 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" Polymorphic call to strategy."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this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 </a:t>
            </a:r>
            <a:endParaRPr lang="de-DE" altLang="de-DE" sz="1200" b="0"/>
          </a:p>
        </p:txBody>
      </p:sp>
      <p:sp>
        <p:nvSpPr>
          <p:cNvPr id="10" name="Abgerundete rechteckige Legende 9"/>
          <p:cNvSpPr/>
          <p:nvPr/>
        </p:nvSpPr>
        <p:spPr>
          <a:xfrm>
            <a:off x="0" y="5217298"/>
            <a:ext cx="4530725" cy="974725"/>
          </a:xfrm>
          <a:prstGeom prst="wedgeRoundRectCallout">
            <a:avLst>
              <a:gd name="adj1" fmla="val -29788"/>
              <a:gd name="adj2" fmla="val -11999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  <a:latin typeface="Consolas"/>
              </a:rPr>
              <a:t>const</a:t>
            </a:r>
            <a:r>
              <a:rPr lang="de-DE" b="1">
                <a:solidFill>
                  <a:schemeClr val="bg1"/>
                </a:solidFill>
                <a:latin typeface="Consolas"/>
              </a:rPr>
              <a:t> </a:t>
            </a:r>
            <a:r>
              <a:rPr lang="de-DE" b="1" err="1">
                <a:solidFill>
                  <a:schemeClr val="bg1"/>
                </a:solidFill>
                <a:latin typeface="Consolas"/>
              </a:rPr>
              <a:t>Floor</a:t>
            </a:r>
            <a:r>
              <a:rPr lang="de-DE">
                <a:solidFill>
                  <a:schemeClr val="bg1"/>
                </a:solidFill>
              </a:rPr>
              <a:t>* und nicht </a:t>
            </a:r>
            <a:r>
              <a:rPr lang="de-DE" b="1" err="1">
                <a:solidFill>
                  <a:schemeClr val="bg1"/>
                </a:solidFill>
                <a:latin typeface="Consolas"/>
              </a:rPr>
              <a:t>const</a:t>
            </a:r>
            <a:r>
              <a:rPr lang="de-DE" b="1">
                <a:solidFill>
                  <a:schemeClr val="bg1"/>
                </a:solidFill>
                <a:latin typeface="Consolas"/>
              </a:rPr>
              <a:t> </a:t>
            </a:r>
            <a:r>
              <a:rPr lang="de-DE" b="1" err="1">
                <a:solidFill>
                  <a:schemeClr val="bg1"/>
                </a:solidFill>
                <a:latin typeface="Consolas"/>
              </a:rPr>
              <a:t>Floor</a:t>
            </a:r>
            <a:r>
              <a:rPr lang="de-DE">
                <a:solidFill>
                  <a:schemeClr val="bg1"/>
                </a:solidFill>
              </a:rPr>
              <a:t>&amp;, da der Zeiger sich ändert (aber nicht das Objekt worauf gezeigt wird!)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4878006" y="5903651"/>
            <a:ext cx="3744913" cy="804863"/>
          </a:xfrm>
          <a:prstGeom prst="wedgeRoundRectCallout">
            <a:avLst>
              <a:gd name="adj1" fmla="val -15755"/>
              <a:gd name="adj2" fmla="val -7026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Verwendung der Strategie bleibt gleich, egal welche konkrete Strategie verwendet wird</a:t>
            </a:r>
          </a:p>
        </p:txBody>
      </p:sp>
      <p:sp>
        <p:nvSpPr>
          <p:cNvPr id="12" name="Rechteck 11"/>
          <p:cNvSpPr/>
          <p:nvPr/>
        </p:nvSpPr>
        <p:spPr bwMode="auto">
          <a:xfrm>
            <a:off x="2915816" y="1558821"/>
            <a:ext cx="1368847" cy="50405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Elevator.hpp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3" name="Rechteck 12"/>
          <p:cNvSpPr/>
          <p:nvPr/>
        </p:nvSpPr>
        <p:spPr bwMode="auto">
          <a:xfrm>
            <a:off x="7618041" y="1571269"/>
            <a:ext cx="1418456" cy="50405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Elevator.cpp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2137730" y="1900147"/>
            <a:ext cx="2324100" cy="731837"/>
          </a:xfrm>
          <a:prstGeom prst="wedgeRoundRectCallout">
            <a:avLst>
              <a:gd name="adj1" fmla="val 1287"/>
              <a:gd name="adj2" fmla="val 6514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Parameter ohne Namen möglich</a:t>
            </a:r>
          </a:p>
        </p:txBody>
      </p:sp>
    </p:spTree>
    <p:extLst>
      <p:ext uri="{BB962C8B-B14F-4D97-AF65-F5344CB8AC3E}">
        <p14:creationId xmlns:p14="http://schemas.microsoft.com/office/powerpoint/2010/main" val="902708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9" grpId="0" animBg="1"/>
    </p:bld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/>
          <p:cNvSpPr/>
          <p:nvPr/>
        </p:nvSpPr>
        <p:spPr bwMode="auto">
          <a:xfrm>
            <a:off x="6660232" y="1520825"/>
            <a:ext cx="2208026" cy="39799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de-DE"/>
              <a:t>ElevatorStrategy.cpp</a:t>
            </a:r>
            <a:endParaRPr lang="en-US"/>
          </a:p>
        </p:txBody>
      </p:sp>
      <p:sp>
        <p:nvSpPr>
          <p:cNvPr id="1434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Sichtbarkeits-</a:t>
            </a:r>
            <a:r>
              <a:rPr lang="de-DE" altLang="de-DE" noProof="0" dirty="0" err="1"/>
              <a:t>Modifier</a:t>
            </a:r>
            <a:r>
              <a:rPr lang="de-DE" altLang="de-DE" noProof="0" dirty="0"/>
              <a:t> bei Vererbung</a:t>
            </a:r>
          </a:p>
        </p:txBody>
      </p:sp>
      <p:sp>
        <p:nvSpPr>
          <p:cNvPr id="14341" name="Rechteck 5"/>
          <p:cNvSpPr>
            <a:spLocks noChangeArrowheads="1"/>
          </p:cNvSpPr>
          <p:nvPr/>
        </p:nvSpPr>
        <p:spPr bwMode="auto">
          <a:xfrm>
            <a:off x="301774" y="1537515"/>
            <a:ext cx="3600450" cy="2467549"/>
          </a:xfrm>
          <a:prstGeom prst="foldedCorner">
            <a:avLst>
              <a:gd name="adj" fmla="val 10491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b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</a:br>
            <a:b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</a:br>
            <a:b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  :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 next(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*elevator)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 </a:t>
            </a:r>
            <a:endParaRPr lang="de-DE" altLang="de-DE" sz="1200" b="0"/>
          </a:p>
        </p:txBody>
      </p:sp>
      <p:sp>
        <p:nvSpPr>
          <p:cNvPr id="14342" name="Rechteck 6"/>
          <p:cNvSpPr>
            <a:spLocks noChangeArrowheads="1"/>
          </p:cNvSpPr>
          <p:nvPr/>
        </p:nvSpPr>
        <p:spPr bwMode="auto">
          <a:xfrm>
            <a:off x="3987117" y="1520825"/>
            <a:ext cx="4895850" cy="4716487"/>
          </a:xfrm>
          <a:prstGeom prst="foldedCorner">
            <a:avLst>
              <a:gd name="adj" fmla="val 1052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b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</a:br>
            <a:b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"EnergyMinimizingStrategy.hpp"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  :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// ...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"~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(): 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"Destroying energy minimizing strategy"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"EnergyMinimizingStrategy::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next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(...): 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"Perform some complex calculation ..."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getCurrentFloor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/>
          </a:p>
        </p:txBody>
      </p:sp>
      <p:sp>
        <p:nvSpPr>
          <p:cNvPr id="10" name="Abgerundete rechteckige Legende 9"/>
          <p:cNvSpPr/>
          <p:nvPr/>
        </p:nvSpPr>
        <p:spPr>
          <a:xfrm>
            <a:off x="268783" y="4149080"/>
            <a:ext cx="3718333" cy="1656184"/>
          </a:xfrm>
          <a:prstGeom prst="wedgeRoundRectCallout">
            <a:avLst>
              <a:gd name="adj1" fmla="val -21173"/>
              <a:gd name="adj2" fmla="val -7232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de-DE" b="1" i="1">
                <a:solidFill>
                  <a:schemeClr val="bg1"/>
                </a:solidFill>
              </a:rPr>
              <a:t>-</a:t>
            </a:r>
            <a:r>
              <a:rPr lang="de-DE" b="1">
                <a:solidFill>
                  <a:schemeClr val="bg1"/>
                </a:solidFill>
              </a:rPr>
              <a:t>Vererbung</a:t>
            </a:r>
            <a:r>
              <a:rPr lang="de-DE">
                <a:solidFill>
                  <a:schemeClr val="bg1"/>
                </a:solidFill>
              </a:rPr>
              <a:t> entspricht dem Vererbungskonzept in Java. </a:t>
            </a:r>
          </a:p>
          <a:p>
            <a:pPr>
              <a:defRPr/>
            </a:pPr>
            <a:endParaRPr lang="de-DE" b="1" i="1">
              <a:solidFill>
                <a:schemeClr val="bg1"/>
              </a:solidFill>
            </a:endParaRPr>
          </a:p>
          <a:p>
            <a:pPr>
              <a:defRPr/>
            </a:pP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protected-</a:t>
            </a:r>
            <a:r>
              <a:rPr lang="de-DE">
                <a:solidFill>
                  <a:schemeClr val="bg1"/>
                </a:solidFill>
              </a:rPr>
              <a:t> und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de-DE" b="1">
                <a:solidFill>
                  <a:schemeClr val="bg1"/>
                </a:solidFill>
              </a:rPr>
              <a:t>-</a:t>
            </a:r>
            <a:r>
              <a:rPr lang="de-DE">
                <a:solidFill>
                  <a:schemeClr val="bg1"/>
                </a:solidFill>
              </a:rPr>
              <a:t>Vererbung schränken die Sichtbarkeit weiter ein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6362700" y="2852936"/>
            <a:ext cx="1746250" cy="885825"/>
          </a:xfrm>
          <a:prstGeom prst="wedgeRoundRectCallout">
            <a:avLst>
              <a:gd name="adj1" fmla="val -95315"/>
              <a:gd name="adj2" fmla="val -3785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Wie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super()-</a:t>
            </a:r>
            <a:r>
              <a:rPr lang="de-DE">
                <a:solidFill>
                  <a:schemeClr val="bg1"/>
                </a:solidFill>
              </a:rPr>
              <a:t>Aufruf in Java</a:t>
            </a:r>
          </a:p>
        </p:txBody>
      </p:sp>
      <p:sp>
        <p:nvSpPr>
          <p:cNvPr id="11" name="Rechteck 10"/>
          <p:cNvSpPr/>
          <p:nvPr/>
        </p:nvSpPr>
        <p:spPr bwMode="auto">
          <a:xfrm>
            <a:off x="1619672" y="1537515"/>
            <a:ext cx="2288946" cy="43132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de-DE"/>
              <a:t>ElevatorStrategy.hpp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3764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</p:bld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eck 14"/>
          <p:cNvSpPr/>
          <p:nvPr/>
        </p:nvSpPr>
        <p:spPr bwMode="auto">
          <a:xfrm>
            <a:off x="2300140" y="2369603"/>
            <a:ext cx="3101925" cy="757916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wrap="square" rtlCol="0" anchor="b" anchorCtr="0">
            <a:noAutofit/>
          </a:bodyPr>
          <a:lstStyle/>
          <a:p>
            <a:pPr>
              <a:buSzTx/>
            </a:pPr>
            <a:r>
              <a:rPr lang="en-US">
                <a:solidFill>
                  <a:schemeClr val="bg1"/>
                </a:solidFill>
              </a:rPr>
              <a:t>:EnergyMinimizingStrategy</a:t>
            </a:r>
            <a:endParaRPr lang="en-US" err="1">
              <a:solidFill>
                <a:schemeClr val="bg1"/>
              </a:solidFill>
            </a:endParaRPr>
          </a:p>
        </p:txBody>
      </p:sp>
      <p:sp>
        <p:nvSpPr>
          <p:cNvPr id="1536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Konstruktion und Destruktion bei Vererbung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4318244"/>
            <a:ext cx="8640763" cy="1267726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Vorteil</a:t>
            </a:r>
            <a:r>
              <a:rPr lang="de-DE" noProof="0" dirty="0"/>
              <a:t>: Während der Konstruktion von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EnergyMinimizingStrategy</a:t>
            </a:r>
            <a:r>
              <a:rPr lang="de-DE" noProof="0" dirty="0"/>
              <a:t> kann auf die Felder von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noProof="0" dirty="0"/>
              <a:t> zugegriffen werden.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/>
              <a:t>Wird spannend bei </a:t>
            </a:r>
            <a:r>
              <a:rPr lang="de-DE" b="1" noProof="0" dirty="0"/>
              <a:t>Mehrfachvererbung</a:t>
            </a:r>
            <a:r>
              <a:rPr lang="de-DE" noProof="0" dirty="0"/>
              <a:t> (siehe später)</a:t>
            </a:r>
          </a:p>
        </p:txBody>
      </p:sp>
      <p:sp>
        <p:nvSpPr>
          <p:cNvPr id="9" name="Pfeil nach rechts 8"/>
          <p:cNvSpPr/>
          <p:nvPr/>
        </p:nvSpPr>
        <p:spPr bwMode="auto">
          <a:xfrm rot="5400000">
            <a:off x="4873835" y="2809826"/>
            <a:ext cx="1592033" cy="484187"/>
          </a:xfrm>
          <a:prstGeom prst="rightArrow">
            <a:avLst/>
          </a:prstGeom>
          <a:solidFill>
            <a:srgbClr val="8CED79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1" name="Abgerundete rechteckige Legende 10"/>
          <p:cNvSpPr/>
          <p:nvPr/>
        </p:nvSpPr>
        <p:spPr>
          <a:xfrm>
            <a:off x="2540010" y="1556792"/>
            <a:ext cx="2782887" cy="606425"/>
          </a:xfrm>
          <a:prstGeom prst="wedgeRoundRectCallout">
            <a:avLst>
              <a:gd name="adj1" fmla="val 63627"/>
              <a:gd name="adj2" fmla="val 5770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Konstruktionsreihenfolge</a:t>
            </a:r>
          </a:p>
        </p:txBody>
      </p:sp>
      <p:sp>
        <p:nvSpPr>
          <p:cNvPr id="12" name="Pfeil nach rechts 11"/>
          <p:cNvSpPr/>
          <p:nvPr/>
        </p:nvSpPr>
        <p:spPr bwMode="auto">
          <a:xfrm rot="16200000">
            <a:off x="5348513" y="2845035"/>
            <a:ext cx="1664040" cy="485775"/>
          </a:xfrm>
          <a:prstGeom prst="rightArrow">
            <a:avLst/>
          </a:prstGeom>
          <a:solidFill>
            <a:srgbClr val="C00000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3" name="Abgerundete rechteckige Legende 12"/>
          <p:cNvSpPr/>
          <p:nvPr/>
        </p:nvSpPr>
        <p:spPr>
          <a:xfrm>
            <a:off x="6500977" y="1558379"/>
            <a:ext cx="2643023" cy="604838"/>
          </a:xfrm>
          <a:prstGeom prst="wedgeRoundRectCallout">
            <a:avLst>
              <a:gd name="adj1" fmla="val -62806"/>
              <a:gd name="adj2" fmla="val 5541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Destruktionsreihenfolge</a:t>
            </a:r>
          </a:p>
        </p:txBody>
      </p:sp>
      <p:sp>
        <p:nvSpPr>
          <p:cNvPr id="2" name="Rechteck 1"/>
          <p:cNvSpPr/>
          <p:nvPr/>
        </p:nvSpPr>
        <p:spPr bwMode="auto">
          <a:xfrm>
            <a:off x="2349899" y="2392859"/>
            <a:ext cx="3023406" cy="349968"/>
          </a:xfrm>
          <a:prstGeom prst="rect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spAutoFit/>
          </a:bodyPr>
          <a:lstStyle/>
          <a:p>
            <a:pPr>
              <a:buSzTx/>
            </a:pPr>
            <a:r>
              <a:rPr lang="en-US">
                <a:solidFill>
                  <a:schemeClr val="bg1"/>
                </a:solidFill>
              </a:rPr>
              <a:t>:ElevatorStrategy</a:t>
            </a:r>
            <a:endParaRPr lang="en-US" err="1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358776" y="1556792"/>
            <a:ext cx="2120760" cy="606425"/>
          </a:xfrm>
          <a:prstGeom prst="wedgeRoundRectCallout">
            <a:avLst>
              <a:gd name="adj1" fmla="val 46389"/>
              <a:gd name="adj2" fmla="val 1051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(Teil-)Instanz der Basisklasse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739810" y="3428736"/>
            <a:ext cx="3600399" cy="606425"/>
          </a:xfrm>
          <a:prstGeom prst="wedgeRoundRectCallout">
            <a:avLst>
              <a:gd name="adj1" fmla="val 29192"/>
              <a:gd name="adj2" fmla="val -1067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Unterklassen-spezifische Daten</a:t>
            </a:r>
          </a:p>
        </p:txBody>
      </p:sp>
    </p:spTree>
    <p:extLst>
      <p:ext uri="{BB962C8B-B14F-4D97-AF65-F5344CB8AC3E}">
        <p14:creationId xmlns:p14="http://schemas.microsoft.com/office/powerpoint/2010/main" val="636153222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Probelauf unserer Simulation</a:t>
            </a:r>
          </a:p>
        </p:txBody>
      </p:sp>
      <p:sp>
        <p:nvSpPr>
          <p:cNvPr id="17411" name="Rechteck 3"/>
          <p:cNvSpPr>
            <a:spLocks noChangeArrowheads="1"/>
          </p:cNvSpPr>
          <p:nvPr/>
        </p:nvSpPr>
        <p:spPr bwMode="auto">
          <a:xfrm>
            <a:off x="1835150" y="2349500"/>
            <a:ext cx="5689600" cy="3448332"/>
          </a:xfrm>
          <a:prstGeom prst="foldedCorner">
            <a:avLst>
              <a:gd name="adj" fmla="val 1280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"Building.hpp"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"EnergyMinimizingStrategy.hpp"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 // Do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something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...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Building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hbi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(6,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hbi.getElevator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().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moveToNextFloor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45407732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hteck 14"/>
          <p:cNvSpPr>
            <a:spLocks noChangeArrowheads="1"/>
          </p:cNvSpPr>
          <p:nvPr/>
        </p:nvSpPr>
        <p:spPr bwMode="auto">
          <a:xfrm>
            <a:off x="250825" y="6030913"/>
            <a:ext cx="5703888" cy="31115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5" name="Rechteck 14"/>
          <p:cNvSpPr>
            <a:spLocks noChangeArrowheads="1"/>
          </p:cNvSpPr>
          <p:nvPr/>
        </p:nvSpPr>
        <p:spPr bwMode="auto">
          <a:xfrm>
            <a:off x="250825" y="4017963"/>
            <a:ext cx="5703888" cy="414337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6" name="Rechteck 14"/>
          <p:cNvSpPr>
            <a:spLocks noChangeArrowheads="1"/>
          </p:cNvSpPr>
          <p:nvPr/>
        </p:nvSpPr>
        <p:spPr bwMode="auto">
          <a:xfrm>
            <a:off x="250825" y="1612900"/>
            <a:ext cx="5703888" cy="376238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Probelauf unserer Simulation</a:t>
            </a:r>
          </a:p>
        </p:txBody>
      </p:sp>
      <p:sp>
        <p:nvSpPr>
          <p:cNvPr id="18438" name="Rechteck 3"/>
          <p:cNvSpPr>
            <a:spLocks noChangeArrowheads="1"/>
          </p:cNvSpPr>
          <p:nvPr/>
        </p:nvSpPr>
        <p:spPr bwMode="auto">
          <a:xfrm>
            <a:off x="323850" y="1581150"/>
            <a:ext cx="6624638" cy="4757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ElevatorStrategy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basic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strategy</a:t>
            </a:r>
            <a:endParaRPr lang="de-DE" altLang="de-DE" sz="1200" b="0">
              <a:solidFill>
                <a:srgbClr val="005AA9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EnergyMinimizingStrategy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energy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minimizing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strategy</a:t>
            </a:r>
            <a:endParaRPr lang="de-DE" altLang="de-DE" sz="1200" b="0">
              <a:solidFill>
                <a:srgbClr val="005AA9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Elevator():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elevator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Building(...): Creating building with 6 floors.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Building(...): Elevator is on Floor: 0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Elevator::</a:t>
            </a:r>
            <a:r>
              <a:rPr lang="en-US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moveToNextFloor</a:t>
            </a:r>
            <a:r>
              <a:rPr lang="en-US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 Polymorphic call to strategy.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ElevatorStrategy</a:t>
            </a:r>
            <a:r>
              <a:rPr lang="en-US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::next(...): Using basic strategy ...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latin typeface="Consolas" pitchFamily="49" charset="0"/>
                <a:cs typeface="Consolas" pitchFamily="49" charset="0"/>
              </a:rPr>
              <a:t>~Building():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building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latin typeface="Consolas" pitchFamily="49" charset="0"/>
                <a:cs typeface="Consolas" pitchFamily="49" charset="0"/>
              </a:rPr>
              <a:t>~Elevator():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elevator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[3]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[4]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[5]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~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basic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strategy</a:t>
            </a:r>
            <a:endParaRPr lang="de-DE" altLang="de-DE" sz="1200">
              <a:solidFill>
                <a:srgbClr val="005AA9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Abgerundete rechteckige Legende 5"/>
          <p:cNvSpPr/>
          <p:nvPr/>
        </p:nvSpPr>
        <p:spPr>
          <a:xfrm>
            <a:off x="6249478" y="1497806"/>
            <a:ext cx="2782888" cy="606425"/>
          </a:xfrm>
          <a:prstGeom prst="wedgeRoundRectCallout">
            <a:avLst>
              <a:gd name="adj1" fmla="val -62691"/>
              <a:gd name="adj2" fmla="val -882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Konstruktoren</a:t>
            </a:r>
            <a:r>
              <a:rPr lang="de-DE">
                <a:solidFill>
                  <a:schemeClr val="bg1"/>
                </a:solidFill>
              </a:rPr>
              <a:t> werden richtig aufgerufen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990230" y="3827463"/>
            <a:ext cx="2782888" cy="604837"/>
          </a:xfrm>
          <a:prstGeom prst="wedgeRoundRectCallout">
            <a:avLst>
              <a:gd name="adj1" fmla="val -56868"/>
              <a:gd name="adj2" fmla="val 1194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Polymorpher Aufruf hat aber </a:t>
            </a:r>
            <a:r>
              <a:rPr lang="de-DE" b="1">
                <a:solidFill>
                  <a:schemeClr val="bg1"/>
                </a:solidFill>
              </a:rPr>
              <a:t>nicht funktioniert!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5990230" y="5421198"/>
            <a:ext cx="2782888" cy="816113"/>
          </a:xfrm>
          <a:prstGeom prst="wedgeRoundRectCallout">
            <a:avLst>
              <a:gd name="adj1" fmla="val -59364"/>
              <a:gd name="adj2" fmla="val 413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Destruktor der Subklasse wurde nicht aufgerufen!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8658064" y="3655908"/>
            <a:ext cx="441146" cy="9510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0" b="1">
                <a:solidFill>
                  <a:srgbClr val="005AA9"/>
                </a:solidFill>
              </a:rPr>
              <a:t>!</a:t>
            </a:r>
            <a:endParaRPr lang="en-US" sz="6000" b="1">
              <a:solidFill>
                <a:srgbClr val="005AA9"/>
              </a:solidFill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8658064" y="5434891"/>
            <a:ext cx="441146" cy="9510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0" b="1">
                <a:solidFill>
                  <a:srgbClr val="005AA9"/>
                </a:solidFill>
              </a:rPr>
              <a:t>!</a:t>
            </a:r>
            <a:endParaRPr lang="en-US" sz="6000" b="1">
              <a:solidFill>
                <a:srgbClr val="005AA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4836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10" grpId="0" animBg="1"/>
      <p:bldP spid="2" grpId="0"/>
      <p:bldP spid="11" grpId="0"/>
    </p:bld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Virtuelle Methoden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0" noProof="0" dirty="0"/>
              <a:t>Im Gegensatz zu Java ist bei C++ aus Effizienzgründen die </a:t>
            </a:r>
            <a:r>
              <a:rPr lang="de-DE" altLang="de-DE" b="1" noProof="0" dirty="0"/>
              <a:t>polymorphe Behandlung</a:t>
            </a:r>
            <a:r>
              <a:rPr lang="de-DE" altLang="de-DE" b="0" noProof="0" dirty="0"/>
              <a:t> von Methoden </a:t>
            </a:r>
            <a:r>
              <a:rPr lang="de-DE" altLang="de-DE" b="1" noProof="0" dirty="0"/>
              <a:t>per Default ausgeschaltet</a:t>
            </a:r>
          </a:p>
          <a:p>
            <a:endParaRPr lang="de-DE" altLang="de-DE" noProof="0" dirty="0"/>
          </a:p>
          <a:p>
            <a:r>
              <a:rPr lang="de-DE" altLang="de-DE" b="0" noProof="0" dirty="0"/>
              <a:t>Es muss explizit mit dem </a:t>
            </a:r>
            <a:r>
              <a:rPr lang="de-DE" altLang="de-DE" b="1" noProof="0" dirty="0"/>
              <a:t>Schlüsselwort </a:t>
            </a:r>
            <a:r>
              <a:rPr lang="de-DE" altLang="de-DE" b="1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virtual</a:t>
            </a:r>
            <a:r>
              <a:rPr lang="de-DE" altLang="de-DE" b="0" noProof="0" dirty="0"/>
              <a:t> angegeben werden, welche Methoden polymorph zu behandeln sind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290021664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hteck 14"/>
          <p:cNvSpPr>
            <a:spLocks noChangeArrowheads="1"/>
          </p:cNvSpPr>
          <p:nvPr/>
        </p:nvSpPr>
        <p:spPr bwMode="auto">
          <a:xfrm>
            <a:off x="468313" y="4872038"/>
            <a:ext cx="712787" cy="50165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3" name="Rechteck 14"/>
          <p:cNvSpPr>
            <a:spLocks noChangeArrowheads="1"/>
          </p:cNvSpPr>
          <p:nvPr/>
        </p:nvSpPr>
        <p:spPr bwMode="auto">
          <a:xfrm>
            <a:off x="468313" y="2481263"/>
            <a:ext cx="712787" cy="50165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Virtuelle Methoden</a:t>
            </a:r>
          </a:p>
        </p:txBody>
      </p:sp>
      <p:sp>
        <p:nvSpPr>
          <p:cNvPr id="20485" name="Rechteck 4"/>
          <p:cNvSpPr>
            <a:spLocks noChangeArrowheads="1"/>
          </p:cNvSpPr>
          <p:nvPr/>
        </p:nvSpPr>
        <p:spPr bwMode="auto">
          <a:xfrm>
            <a:off x="250825" y="1933575"/>
            <a:ext cx="6678613" cy="154468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 virtual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next(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*elevator)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 </a:t>
            </a:r>
            <a:endParaRPr lang="de-DE" altLang="de-DE" sz="1200" b="0"/>
          </a:p>
        </p:txBody>
      </p:sp>
      <p:sp>
        <p:nvSpPr>
          <p:cNvPr id="20486" name="Rechteck 5"/>
          <p:cNvSpPr>
            <a:spLocks noChangeArrowheads="1"/>
          </p:cNvSpPr>
          <p:nvPr/>
        </p:nvSpPr>
        <p:spPr bwMode="auto">
          <a:xfrm>
            <a:off x="250825" y="4302125"/>
            <a:ext cx="6121400" cy="154468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: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 virtual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next(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*elevator)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468209" y="3345612"/>
            <a:ext cx="7233592" cy="411207"/>
          </a:xfrm>
          <a:prstGeom prst="wedgeRoundRectCallout">
            <a:avLst>
              <a:gd name="adj1" fmla="val -44980"/>
              <a:gd name="adj2" fmla="val -12536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Methoden werden als virtuell gekennzeichnet (</a:t>
            </a:r>
            <a:r>
              <a:rPr lang="de-DE" b="1">
                <a:solidFill>
                  <a:schemeClr val="bg1"/>
                </a:solidFill>
              </a:rPr>
              <a:t>nur im Header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468209" y="5733255"/>
            <a:ext cx="8526963" cy="616745"/>
          </a:xfrm>
          <a:prstGeom prst="wedgeRoundRectCallout">
            <a:avLst>
              <a:gd name="adj1" fmla="val -43266"/>
              <a:gd name="adj2" fmla="val -10072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>
                <a:solidFill>
                  <a:schemeClr val="bg1"/>
                </a:solidFill>
              </a:rPr>
              <a:t> muss nicht in Subklassen wiederholt werden, wird aber häufig der Übersicht halber gemacht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3282950" y="1749425"/>
            <a:ext cx="5575300" cy="731838"/>
          </a:xfrm>
          <a:prstGeom prst="wedgeRoundRectCallout">
            <a:avLst>
              <a:gd name="adj1" fmla="val -56933"/>
              <a:gd name="adj2" fmla="val 5262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Regel</a:t>
            </a:r>
            <a:r>
              <a:rPr lang="de-DE">
                <a:solidFill>
                  <a:schemeClr val="bg1"/>
                </a:solidFill>
              </a:rPr>
              <a:t>:  Klassen mit virtuellen Methoden sollten einen </a:t>
            </a:r>
            <a:r>
              <a:rPr lang="de-DE" b="1">
                <a:solidFill>
                  <a:schemeClr val="bg1"/>
                </a:solidFill>
              </a:rPr>
              <a:t>virtuellen Destruktor</a:t>
            </a:r>
            <a:r>
              <a:rPr lang="de-DE">
                <a:solidFill>
                  <a:schemeClr val="bg1"/>
                </a:solidFill>
              </a:rPr>
              <a:t> besitzen!</a:t>
            </a:r>
          </a:p>
        </p:txBody>
      </p:sp>
    </p:spTree>
    <p:extLst>
      <p:ext uri="{BB962C8B-B14F-4D97-AF65-F5344CB8AC3E}">
        <p14:creationId xmlns:p14="http://schemas.microsoft.com/office/powerpoint/2010/main" val="167837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12" grpId="0" animBg="1"/>
    </p:bld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16388" name="Textfeld 4"/>
          <p:cNvSpPr txBox="1">
            <a:spLocks noChangeArrowheads="1"/>
          </p:cNvSpPr>
          <p:nvPr/>
        </p:nvSpPr>
        <p:spPr bwMode="auto">
          <a:xfrm>
            <a:off x="252413" y="1987550"/>
            <a:ext cx="5759450" cy="13805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Warum muss der </a:t>
            </a:r>
            <a:r>
              <a:rPr lang="de-DE" altLang="de-DE" sz="1800"/>
              <a:t>Destruktor</a:t>
            </a:r>
            <a:r>
              <a:rPr lang="de-DE" altLang="de-DE" sz="1800" b="0"/>
              <a:t> in einer Klasse mit </a:t>
            </a:r>
            <a:r>
              <a:rPr lang="de-DE" altLang="de-DE" sz="1800"/>
              <a:t>virtuellen</a:t>
            </a:r>
            <a:r>
              <a:rPr lang="de-DE" altLang="de-DE" sz="1800" b="0"/>
              <a:t> </a:t>
            </a:r>
            <a:r>
              <a:rPr lang="de-DE" altLang="de-DE" sz="1800"/>
              <a:t>Methoden</a:t>
            </a:r>
            <a:r>
              <a:rPr lang="de-DE" altLang="de-DE" sz="1800" b="0"/>
              <a:t> auch </a:t>
            </a:r>
            <a:r>
              <a:rPr lang="de-DE" altLang="de-DE" sz="1800"/>
              <a:t>virtuell</a:t>
            </a:r>
            <a:r>
              <a:rPr lang="de-DE" altLang="de-DE" sz="1800" b="0"/>
              <a:t> sein?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Wo sind </a:t>
            </a:r>
            <a:r>
              <a:rPr lang="de-DE" altLang="de-DE" sz="1800"/>
              <a:t>virtuelle Konstruktoren </a:t>
            </a:r>
            <a:r>
              <a:rPr lang="de-DE" altLang="de-DE" sz="1800" b="0"/>
              <a:t>nützlich?</a:t>
            </a:r>
          </a:p>
        </p:txBody>
      </p:sp>
    </p:spTree>
    <p:extLst>
      <p:ext uri="{BB962C8B-B14F-4D97-AF65-F5344CB8AC3E}">
        <p14:creationId xmlns:p14="http://schemas.microsoft.com/office/powerpoint/2010/main" val="657630501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[Exkurs] Virtual </a:t>
            </a:r>
            <a:r>
              <a:rPr lang="de-DE" altLang="de-DE" noProof="0" dirty="0" err="1"/>
              <a:t>Method</a:t>
            </a:r>
            <a:r>
              <a:rPr lang="de-DE" altLang="de-DE" noProof="0" dirty="0"/>
              <a:t> Table</a:t>
            </a:r>
            <a:br>
              <a:rPr lang="de-DE" altLang="de-DE" noProof="0" dirty="0"/>
            </a:br>
            <a:r>
              <a:rPr lang="de-DE" altLang="de-DE" noProof="0" dirty="0"/>
              <a:t>    </a:t>
            </a:r>
            <a:r>
              <a:rPr lang="de-DE" altLang="de-DE" sz="2000" noProof="0" dirty="0"/>
              <a:t>Der Mechanismus der dynamischen Bindung</a:t>
            </a:r>
          </a:p>
        </p:txBody>
      </p:sp>
      <p:sp>
        <p:nvSpPr>
          <p:cNvPr id="42" name="Inhaltsplatzhalter 41"/>
          <p:cNvSpPr>
            <a:spLocks noGrp="1"/>
          </p:cNvSpPr>
          <p:nvPr>
            <p:ph idx="1"/>
          </p:nvPr>
        </p:nvSpPr>
        <p:spPr>
          <a:xfrm>
            <a:off x="250825" y="1484313"/>
            <a:ext cx="8893175" cy="4968875"/>
          </a:xfrm>
        </p:spPr>
        <p:txBody>
          <a:bodyPr/>
          <a:lstStyle/>
          <a:p>
            <a:r>
              <a:rPr lang="de-DE" b="0" noProof="0" dirty="0"/>
              <a:t>Egal, wie der Pointer auf ein Objekt deklariert ist (z.B. </a:t>
            </a:r>
            <a:r>
              <a:rPr lang="de-DE" b="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b="0" noProof="0" dirty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b="0" i="1" noProof="0" dirty="0"/>
              <a:t>)</a:t>
            </a:r>
            <a:r>
              <a:rPr lang="de-DE" b="0" noProof="0" dirty="0"/>
              <a:t>, </a:t>
            </a:r>
            <a:r>
              <a:rPr lang="de-DE" b="1" noProof="0" dirty="0"/>
              <a:t>das Objekt behält seinen Typ </a:t>
            </a:r>
            <a:r>
              <a:rPr lang="de-DE" b="0" noProof="0" dirty="0"/>
              <a:t>(z.B. </a:t>
            </a:r>
            <a:r>
              <a:rPr lang="de-DE" b="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EnergyMinimizingStrategy</a:t>
            </a:r>
            <a:r>
              <a:rPr lang="de-DE" b="0" noProof="0" dirty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b="0" noProof="0" dirty="0"/>
              <a:t>).</a:t>
            </a:r>
          </a:p>
          <a:p>
            <a:r>
              <a:rPr lang="de-DE" b="1" noProof="0" dirty="0"/>
              <a:t>Jede Klasse </a:t>
            </a:r>
            <a:r>
              <a:rPr lang="de-DE" b="0" noProof="0" dirty="0"/>
              <a:t>besitzt eine </a:t>
            </a:r>
            <a:r>
              <a:rPr lang="de-DE" b="1" noProof="0" dirty="0"/>
              <a:t>Lookup-Tabelle (</a:t>
            </a:r>
            <a:r>
              <a:rPr lang="de-DE" b="1" i="1" noProof="0" dirty="0" err="1"/>
              <a:t>vtable</a:t>
            </a:r>
            <a:r>
              <a:rPr lang="de-DE" b="1" noProof="0" dirty="0"/>
              <a:t>)</a:t>
            </a:r>
            <a:r>
              <a:rPr lang="de-DE" i="1" noProof="0" dirty="0"/>
              <a:t>,</a:t>
            </a:r>
            <a:r>
              <a:rPr lang="de-DE" b="0" noProof="0" dirty="0"/>
              <a:t> die jeder </a:t>
            </a:r>
            <a:r>
              <a:rPr lang="de-DE" noProof="0" dirty="0"/>
              <a:t>virtuellen </a:t>
            </a:r>
            <a:r>
              <a:rPr lang="de-DE" b="0" noProof="0" dirty="0"/>
              <a:t>Methode ihre Implementierung zuweist.</a:t>
            </a:r>
          </a:p>
        </p:txBody>
      </p:sp>
      <p:sp>
        <p:nvSpPr>
          <p:cNvPr id="2" name="Rechteck 1"/>
          <p:cNvSpPr/>
          <p:nvPr/>
        </p:nvSpPr>
        <p:spPr>
          <a:xfrm>
            <a:off x="8011328" y="6021288"/>
            <a:ext cx="988284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b="1">
                <a:solidFill>
                  <a:schemeClr val="bg1"/>
                </a:solidFill>
              </a:rPr>
              <a:t>/</a:t>
            </a:r>
            <a:r>
              <a:rPr lang="en-US" b="1" err="1">
                <a:solidFill>
                  <a:schemeClr val="bg1"/>
                </a:solidFill>
              </a:rPr>
              <a:t>VTable</a:t>
            </a:r>
            <a:endParaRPr lang="en-US" b="1">
              <a:solidFill>
                <a:schemeClr val="bg1"/>
              </a:solidFill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7079456" y="6021288"/>
            <a:ext cx="659155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>
                <a:solidFill>
                  <a:schemeClr val="bg1"/>
                </a:solidFill>
              </a:rPr>
              <a:t>[DE]</a:t>
            </a:r>
          </a:p>
        </p:txBody>
      </p:sp>
      <p:sp>
        <p:nvSpPr>
          <p:cNvPr id="14" name="Rectangle 9"/>
          <p:cNvSpPr>
            <a:spLocks noChangeArrowheads="1"/>
          </p:cNvSpPr>
          <p:nvPr/>
        </p:nvSpPr>
        <p:spPr bwMode="auto">
          <a:xfrm>
            <a:off x="583357" y="2707637"/>
            <a:ext cx="1801813" cy="1463676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Rectangle 10"/>
          <p:cNvSpPr>
            <a:spLocks noChangeArrowheads="1"/>
          </p:cNvSpPr>
          <p:nvPr/>
        </p:nvSpPr>
        <p:spPr bwMode="auto">
          <a:xfrm>
            <a:off x="583357" y="2799861"/>
            <a:ext cx="1801813" cy="1371452"/>
          </a:xfrm>
          <a:prstGeom prst="rect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Rectangle 11"/>
          <p:cNvSpPr>
            <a:spLocks noChangeArrowheads="1"/>
          </p:cNvSpPr>
          <p:nvPr/>
        </p:nvSpPr>
        <p:spPr bwMode="auto">
          <a:xfrm>
            <a:off x="898134" y="2933104"/>
            <a:ext cx="121988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1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&lt;&lt;abstract&gt;&gt;</a:t>
            </a:r>
            <a:br>
              <a:rPr kumimoji="0" lang="en-US" altLang="en-US" sz="1200" b="1" i="1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200" b="1" i="1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ElevatorStrategy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Line 12"/>
          <p:cNvSpPr>
            <a:spLocks noChangeShapeType="1"/>
          </p:cNvSpPr>
          <p:nvPr/>
        </p:nvSpPr>
        <p:spPr bwMode="auto">
          <a:xfrm>
            <a:off x="583357" y="3415663"/>
            <a:ext cx="1787525" cy="0"/>
          </a:xfrm>
          <a:prstGeom prst="line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Rectangle 14"/>
          <p:cNvSpPr>
            <a:spLocks noChangeArrowheads="1"/>
          </p:cNvSpPr>
          <p:nvPr/>
        </p:nvSpPr>
        <p:spPr bwMode="auto">
          <a:xfrm>
            <a:off x="642838" y="3446105"/>
            <a:ext cx="1712007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kumimoji="0" lang="en-US" altLang="en-US" sz="1200" b="0" i="1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	next(Elevator*): int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lang="en-US" altLang="en-US" sz="1200">
                <a:solidFill>
                  <a:srgbClr val="000000"/>
                </a:solidFill>
              </a:rPr>
              <a:t>+	getBuilding() : Building</a:t>
            </a:r>
            <a:endParaRPr kumimoji="0" lang="en-US" altLang="en-US" sz="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lang="en-US" altLang="en-US" sz="1200">
                <a:solidFill>
                  <a:srgbClr val="000000"/>
                </a:solidFill>
              </a:rPr>
              <a:t>+	getName() : String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4" name="Rectangle 19"/>
          <p:cNvSpPr>
            <a:spLocks noChangeArrowheads="1"/>
          </p:cNvSpPr>
          <p:nvPr/>
        </p:nvSpPr>
        <p:spPr bwMode="auto">
          <a:xfrm>
            <a:off x="583357" y="4750473"/>
            <a:ext cx="1801813" cy="974589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Rectangle 20"/>
          <p:cNvSpPr>
            <a:spLocks noChangeArrowheads="1"/>
          </p:cNvSpPr>
          <p:nvPr/>
        </p:nvSpPr>
        <p:spPr bwMode="auto">
          <a:xfrm>
            <a:off x="583357" y="4750473"/>
            <a:ext cx="1801813" cy="913459"/>
          </a:xfrm>
          <a:prstGeom prst="rect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Rectangle 21"/>
          <p:cNvSpPr>
            <a:spLocks noChangeArrowheads="1"/>
          </p:cNvSpPr>
          <p:nvPr/>
        </p:nvSpPr>
        <p:spPr bwMode="auto">
          <a:xfrm>
            <a:off x="1053933" y="4893348"/>
            <a:ext cx="844783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EMStrategy</a:t>
            </a:r>
            <a:endPara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7" name="Line 22"/>
          <p:cNvSpPr>
            <a:spLocks noChangeShapeType="1"/>
          </p:cNvSpPr>
          <p:nvPr/>
        </p:nvSpPr>
        <p:spPr bwMode="auto">
          <a:xfrm>
            <a:off x="583357" y="5175923"/>
            <a:ext cx="1785938" cy="0"/>
          </a:xfrm>
          <a:prstGeom prst="line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Line 29"/>
          <p:cNvSpPr>
            <a:spLocks noChangeShapeType="1"/>
          </p:cNvSpPr>
          <p:nvPr/>
        </p:nvSpPr>
        <p:spPr bwMode="auto">
          <a:xfrm flipH="1">
            <a:off x="1486049" y="4436145"/>
            <a:ext cx="0" cy="314327"/>
          </a:xfrm>
          <a:prstGeom prst="line">
            <a:avLst/>
          </a:prstGeom>
          <a:noFill/>
          <a:ln w="1587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Freeform 30"/>
          <p:cNvSpPr>
            <a:spLocks/>
          </p:cNvSpPr>
          <p:nvPr/>
        </p:nvSpPr>
        <p:spPr bwMode="auto">
          <a:xfrm>
            <a:off x="1383457" y="4171313"/>
            <a:ext cx="187325" cy="250825"/>
          </a:xfrm>
          <a:custGeom>
            <a:avLst/>
            <a:gdLst>
              <a:gd name="T0" fmla="*/ 118 w 118"/>
              <a:gd name="T1" fmla="*/ 158 h 158"/>
              <a:gd name="T2" fmla="*/ 0 w 118"/>
              <a:gd name="T3" fmla="*/ 158 h 158"/>
              <a:gd name="T4" fmla="*/ 59 w 118"/>
              <a:gd name="T5" fmla="*/ 0 h 158"/>
              <a:gd name="T6" fmla="*/ 118 w 118"/>
              <a:gd name="T7" fmla="*/ 158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8" h="158">
                <a:moveTo>
                  <a:pt x="118" y="158"/>
                </a:moveTo>
                <a:lnTo>
                  <a:pt x="0" y="158"/>
                </a:lnTo>
                <a:lnTo>
                  <a:pt x="59" y="0"/>
                </a:lnTo>
                <a:lnTo>
                  <a:pt x="118" y="15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Freeform 31"/>
          <p:cNvSpPr>
            <a:spLocks/>
          </p:cNvSpPr>
          <p:nvPr/>
        </p:nvSpPr>
        <p:spPr bwMode="auto">
          <a:xfrm>
            <a:off x="1383457" y="4171313"/>
            <a:ext cx="187325" cy="250825"/>
          </a:xfrm>
          <a:custGeom>
            <a:avLst/>
            <a:gdLst>
              <a:gd name="T0" fmla="*/ 118 w 118"/>
              <a:gd name="T1" fmla="*/ 158 h 158"/>
              <a:gd name="T2" fmla="*/ 0 w 118"/>
              <a:gd name="T3" fmla="*/ 158 h 158"/>
              <a:gd name="T4" fmla="*/ 59 w 118"/>
              <a:gd name="T5" fmla="*/ 0 h 158"/>
              <a:gd name="T6" fmla="*/ 118 w 118"/>
              <a:gd name="T7" fmla="*/ 158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8" h="158">
                <a:moveTo>
                  <a:pt x="118" y="158"/>
                </a:moveTo>
                <a:lnTo>
                  <a:pt x="0" y="158"/>
                </a:lnTo>
                <a:lnTo>
                  <a:pt x="59" y="0"/>
                </a:lnTo>
                <a:lnTo>
                  <a:pt x="118" y="158"/>
                </a:lnTo>
                <a:close/>
              </a:path>
            </a:pathLst>
          </a:custGeom>
          <a:noFill/>
          <a:ln w="1587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7" name="Objekt 3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36962532"/>
              </p:ext>
            </p:extLst>
          </p:nvPr>
        </p:nvGraphicFramePr>
        <p:xfrm>
          <a:off x="3328988" y="2947249"/>
          <a:ext cx="3552825" cy="1076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436" name="Arbeitsblatt" r:id="rId4" imgW="3552843" imgH="1076314" progId="Excel.Sheet.12">
                  <p:embed/>
                </p:oleObj>
              </mc:Choice>
              <mc:Fallback>
                <p:oleObj name="Arbeitsblatt" r:id="rId4" imgW="3552843" imgH="1076314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328988" y="2947249"/>
                        <a:ext cx="3552825" cy="1076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0" name="Gerade Verbindung mit Pfeil 39"/>
          <p:cNvCxnSpPr>
            <a:endCxn id="15" idx="3"/>
          </p:cNvCxnSpPr>
          <p:nvPr/>
        </p:nvCxnSpPr>
        <p:spPr bwMode="auto">
          <a:xfrm flipH="1">
            <a:off x="2385170" y="3477575"/>
            <a:ext cx="944234" cy="8012"/>
          </a:xfrm>
          <a:prstGeom prst="straightConnector1">
            <a:avLst/>
          </a:prstGeom>
          <a:solidFill>
            <a:schemeClr val="accent1"/>
          </a:solidFill>
          <a:ln w="34925" cap="flat" cmpd="sng" algn="ctr">
            <a:solidFill>
              <a:schemeClr val="tx1"/>
            </a:solidFill>
            <a:prstDash val="sysDot"/>
            <a:round/>
            <a:headEnd type="arrow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3" name="Gerade Verbindung mit Pfeil 42"/>
          <p:cNvCxnSpPr/>
          <p:nvPr/>
        </p:nvCxnSpPr>
        <p:spPr bwMode="auto">
          <a:xfrm flipH="1">
            <a:off x="2385171" y="5331848"/>
            <a:ext cx="948355" cy="9175"/>
          </a:xfrm>
          <a:prstGeom prst="straightConnector1">
            <a:avLst/>
          </a:prstGeom>
          <a:solidFill>
            <a:schemeClr val="accent1"/>
          </a:solidFill>
          <a:ln w="34925" cap="flat" cmpd="sng" algn="ctr">
            <a:solidFill>
              <a:schemeClr val="tx1"/>
            </a:solidFill>
            <a:prstDash val="sysDot"/>
            <a:round/>
            <a:headEnd type="arrow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8" name="Abgerundete rechteckige Legende 47"/>
          <p:cNvSpPr/>
          <p:nvPr/>
        </p:nvSpPr>
        <p:spPr>
          <a:xfrm>
            <a:off x="5940152" y="2477490"/>
            <a:ext cx="2997468" cy="814932"/>
          </a:xfrm>
          <a:prstGeom prst="wedgeRoundRectCallout">
            <a:avLst>
              <a:gd name="adj1" fmla="val -53889"/>
              <a:gd name="adj2" fmla="val 6786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 defTabSz="357188">
              <a:defRPr/>
            </a:pPr>
            <a:r>
              <a:rPr lang="de-DE" b="1">
                <a:solidFill>
                  <a:schemeClr val="bg1"/>
                </a:solidFill>
              </a:rPr>
              <a:t>Java</a:t>
            </a:r>
            <a:r>
              <a:rPr lang="de-DE">
                <a:solidFill>
                  <a:schemeClr val="bg1"/>
                </a:solidFill>
              </a:rPr>
              <a:t>: 	alle Methoden</a:t>
            </a:r>
            <a:br>
              <a:rPr lang="de-DE">
                <a:solidFill>
                  <a:schemeClr val="bg1"/>
                </a:solidFill>
              </a:rPr>
            </a:br>
            <a:r>
              <a:rPr lang="de-DE" b="1">
                <a:solidFill>
                  <a:schemeClr val="bg1"/>
                </a:solidFill>
              </a:rPr>
              <a:t>C++</a:t>
            </a:r>
            <a:r>
              <a:rPr lang="de-DE">
                <a:solidFill>
                  <a:schemeClr val="bg1"/>
                </a:solidFill>
              </a:rPr>
              <a:t>: 	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/>
              <a:t> </a:t>
            </a:r>
            <a:r>
              <a:rPr lang="de-DE">
                <a:solidFill>
                  <a:schemeClr val="bg1"/>
                </a:solidFill>
              </a:rPr>
              <a:t>Methoden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50" name="Abgerundete rechteckige Legende 49"/>
          <p:cNvSpPr/>
          <p:nvPr/>
        </p:nvSpPr>
        <p:spPr>
          <a:xfrm>
            <a:off x="7079456" y="3652080"/>
            <a:ext cx="1957040" cy="1679768"/>
          </a:xfrm>
          <a:prstGeom prst="wedgeRoundRectCallout">
            <a:avLst>
              <a:gd name="adj1" fmla="val -59420"/>
              <a:gd name="adj2" fmla="val -4539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>
                <a:solidFill>
                  <a:schemeClr val="bg1"/>
                </a:solidFill>
              </a:rPr>
              <a:t>Falls kein Eintrag/NULL:</a:t>
            </a:r>
            <a:br>
              <a:rPr lang="de-DE" b="1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Verwende Methode des Typs des Pointers.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5148063" y="6251165"/>
            <a:ext cx="3577531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6"/>
              </a:rPr>
              <a:t>https://en.wikipedia.org/wiki/Virtual_method_table</a:t>
            </a:r>
            <a:r>
              <a:rPr lang="en-US" sz="1200"/>
              <a:t> </a:t>
            </a:r>
          </a:p>
        </p:txBody>
      </p:sp>
      <p:graphicFrame>
        <p:nvGraphicFramePr>
          <p:cNvPr id="38" name="Objekt 3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73996609"/>
              </p:ext>
            </p:extLst>
          </p:nvPr>
        </p:nvGraphicFramePr>
        <p:xfrm>
          <a:off x="3341688" y="4755411"/>
          <a:ext cx="3552825" cy="809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437" name="Arbeitsblatt" r:id="rId7" imgW="3552843" imgH="809440" progId="Excel.Sheet.12">
                  <p:embed/>
                </p:oleObj>
              </mc:Choice>
              <mc:Fallback>
                <p:oleObj name="Arbeitsblatt" r:id="rId7" imgW="3552843" imgH="80944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341688" y="4755411"/>
                        <a:ext cx="3552825" cy="809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Rectangle 14"/>
          <p:cNvSpPr>
            <a:spLocks noChangeArrowheads="1"/>
          </p:cNvSpPr>
          <p:nvPr/>
        </p:nvSpPr>
        <p:spPr bwMode="auto">
          <a:xfrm>
            <a:off x="620322" y="5217248"/>
            <a:ext cx="173452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kumimoji="0" lang="en-US" altLang="en-US" sz="1200" b="0" i="1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	</a:t>
            </a:r>
            <a:r>
              <a:rPr kumimoji="0" lang="en-US" altLang="en-US" sz="1200" b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next(Elevator*): int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lang="en-US" altLang="en-US" sz="1200">
                <a:solidFill>
                  <a:srgbClr val="000000"/>
                </a:solidFill>
              </a:rPr>
              <a:t>+	getName() : String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8" name="Gruppieren 7"/>
          <p:cNvGrpSpPr/>
          <p:nvPr/>
        </p:nvGrpSpPr>
        <p:grpSpPr>
          <a:xfrm>
            <a:off x="467544" y="5624105"/>
            <a:ext cx="7889602" cy="573981"/>
            <a:chOff x="467544" y="5624105"/>
            <a:chExt cx="7889602" cy="573981"/>
          </a:xfrm>
        </p:grpSpPr>
        <p:sp>
          <p:nvSpPr>
            <p:cNvPr id="3" name="Rechteck 2"/>
            <p:cNvSpPr/>
            <p:nvPr/>
          </p:nvSpPr>
          <p:spPr>
            <a:xfrm>
              <a:off x="467544" y="5848118"/>
              <a:ext cx="7889602" cy="34996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/>
              <a:r>
                <a:rPr lang="de-DE">
                  <a:latin typeface="Consolas" panose="020B0609020204030204" pitchFamily="49" charset="0"/>
                  <a:cs typeface="Consolas" panose="020B0609020204030204" pitchFamily="49" charset="0"/>
                </a:rPr>
                <a:t>ElevatorStrategy *strategy = new EnergyMinimizingStrategy()</a:t>
              </a:r>
              <a:endParaRPr lang="en-US"/>
            </a:p>
          </p:txBody>
        </p:sp>
        <p:cxnSp>
          <p:nvCxnSpPr>
            <p:cNvPr id="28" name="Gerade Verbindung mit Pfeil 27"/>
            <p:cNvCxnSpPr/>
            <p:nvPr/>
          </p:nvCxnSpPr>
          <p:spPr bwMode="auto">
            <a:xfrm flipH="1">
              <a:off x="3491880" y="5624105"/>
              <a:ext cx="1008112" cy="245730"/>
            </a:xfrm>
            <a:prstGeom prst="straightConnector1">
              <a:avLst/>
            </a:prstGeom>
            <a:solidFill>
              <a:schemeClr val="accent1"/>
            </a:solidFill>
            <a:ln w="34925" cap="flat" cmpd="sng" algn="ctr">
              <a:solidFill>
                <a:schemeClr val="tx1"/>
              </a:solidFill>
              <a:prstDash val="sysDot"/>
              <a:round/>
              <a:headEnd type="arrow" w="lg" len="lg"/>
              <a:tailEnd type="none" w="lg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4182853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/>
      <p:bldP spid="17" grpId="0" animBg="1"/>
      <p:bldP spid="19" grpId="0"/>
      <p:bldP spid="24" grpId="0" animBg="1"/>
      <p:bldP spid="25" grpId="0" animBg="1"/>
      <p:bldP spid="26" grpId="0"/>
      <p:bldP spid="27" grpId="0" animBg="1"/>
      <p:bldP spid="34" grpId="0" animBg="1"/>
      <p:bldP spid="35" grpId="0" animBg="1"/>
      <p:bldP spid="36" grpId="0" animBg="1"/>
      <p:bldP spid="48" grpId="0" animBg="1"/>
      <p:bldP spid="50" grpId="0" animBg="1"/>
      <p:bldP spid="41" grpId="0"/>
    </p:bld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hteck 14"/>
          <p:cNvSpPr>
            <a:spLocks noChangeArrowheads="1"/>
          </p:cNvSpPr>
          <p:nvPr/>
        </p:nvSpPr>
        <p:spPr bwMode="auto">
          <a:xfrm>
            <a:off x="250825" y="3989388"/>
            <a:ext cx="6481763" cy="414337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07" name="Rechteck 14"/>
          <p:cNvSpPr>
            <a:spLocks noChangeArrowheads="1"/>
          </p:cNvSpPr>
          <p:nvPr/>
        </p:nvSpPr>
        <p:spPr bwMode="auto">
          <a:xfrm>
            <a:off x="250825" y="5780088"/>
            <a:ext cx="6481763" cy="414337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0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Probelauf mit virtuellen Methoden</a:t>
            </a:r>
          </a:p>
        </p:txBody>
      </p:sp>
      <p:sp>
        <p:nvSpPr>
          <p:cNvPr id="21509" name="Rechteck 3"/>
          <p:cNvSpPr>
            <a:spLocks noChangeArrowheads="1"/>
          </p:cNvSpPr>
          <p:nvPr/>
        </p:nvSpPr>
        <p:spPr bwMode="auto">
          <a:xfrm>
            <a:off x="323850" y="1582738"/>
            <a:ext cx="7632700" cy="4643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basic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energy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minimizing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0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Elevator():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Building(...): Creating building with 6 floors.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Building(...): Elevator is on Floor: 0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5AA9"/>
                </a:solidFill>
                <a:latin typeface="Consolas" pitchFamily="49" charset="0"/>
              </a:rPr>
              <a:t>Elevator::</a:t>
            </a:r>
            <a:r>
              <a:rPr lang="en-US" altLang="de-DE" sz="1200" b="0" err="1">
                <a:solidFill>
                  <a:srgbClr val="005AA9"/>
                </a:solidFill>
                <a:latin typeface="Consolas" pitchFamily="49" charset="0"/>
              </a:rPr>
              <a:t>moveToNextFloor</a:t>
            </a:r>
            <a:r>
              <a:rPr lang="en-US" altLang="de-DE" sz="1200" b="0">
                <a:solidFill>
                  <a:srgbClr val="005AA9"/>
                </a:solidFill>
                <a:latin typeface="Consolas" pitchFamily="49" charset="0"/>
              </a:rPr>
              <a:t>():  Polymorphic call to strategy.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005AA9"/>
                </a:solidFill>
                <a:latin typeface="Consolas" pitchFamily="49" charset="0"/>
              </a:rPr>
              <a:t>EnergyMinimizingStrategy</a:t>
            </a:r>
            <a:r>
              <a:rPr lang="en-US" altLang="de-DE" sz="1200">
                <a:solidFill>
                  <a:srgbClr val="005AA9"/>
                </a:solidFill>
                <a:latin typeface="Consolas" pitchFamily="49" charset="0"/>
              </a:rPr>
              <a:t>::next(...): Perform some complex calculation ...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~Building():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building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~Elevator():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[3]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[4]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[5]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0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~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():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Destroying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energy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minimizing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strategy</a:t>
            </a:r>
            <a:endParaRPr lang="de-DE" altLang="de-DE" sz="1200">
              <a:solidFill>
                <a:srgbClr val="005AA9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~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ElevatorStrategy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Destroying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basic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strategy</a:t>
            </a:r>
            <a:endParaRPr lang="de-DE" altLang="de-DE" sz="1200" b="0">
              <a:solidFill>
                <a:srgbClr val="005AA9"/>
              </a:solidFill>
              <a:latin typeface="Consolas" pitchFamily="49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435600" y="3125788"/>
            <a:ext cx="2784475" cy="606425"/>
          </a:xfrm>
          <a:prstGeom prst="wedgeRoundRectCallout">
            <a:avLst>
              <a:gd name="adj1" fmla="val -41063"/>
              <a:gd name="adj2" fmla="val 9806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Polymorpher Aufruf funktioniert jetzt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4889500" y="4630738"/>
            <a:ext cx="4075113" cy="885825"/>
          </a:xfrm>
          <a:prstGeom prst="wedgeRoundRectCallout">
            <a:avLst>
              <a:gd name="adj1" fmla="val -11559"/>
              <a:gd name="adj2" fmla="val 1095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Und alle </a:t>
            </a:r>
            <a:r>
              <a:rPr lang="de-DE" err="1">
                <a:solidFill>
                  <a:schemeClr val="bg1"/>
                </a:solidFill>
              </a:rPr>
              <a:t>Destruktoren</a:t>
            </a:r>
            <a:r>
              <a:rPr lang="de-DE">
                <a:solidFill>
                  <a:schemeClr val="bg1"/>
                </a:solidFill>
              </a:rPr>
              <a:t> werden in der richtigen Reihenfolge aufgerufen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4696294" y="2992452"/>
            <a:ext cx="739306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>
                <a:solidFill>
                  <a:srgbClr val="005AA9"/>
                </a:solidFill>
              </a:rPr>
              <a:t>✔</a:t>
            </a:r>
          </a:p>
        </p:txBody>
      </p:sp>
      <p:sp>
        <p:nvSpPr>
          <p:cNvPr id="11" name="Textfeld 10"/>
          <p:cNvSpPr txBox="1"/>
          <p:nvPr/>
        </p:nvSpPr>
        <p:spPr>
          <a:xfrm>
            <a:off x="4191991" y="4659313"/>
            <a:ext cx="739306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>
                <a:solidFill>
                  <a:srgbClr val="005AA9"/>
                </a:solidFill>
              </a:rPr>
              <a:t>✔</a:t>
            </a:r>
          </a:p>
        </p:txBody>
      </p:sp>
    </p:spTree>
    <p:extLst>
      <p:ext uri="{BB962C8B-B14F-4D97-AF65-F5344CB8AC3E}">
        <p14:creationId xmlns:p14="http://schemas.microsoft.com/office/powerpoint/2010/main" val="3271331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Ergänzende Ressourcen</a:t>
            </a:r>
          </a:p>
        </p:txBody>
      </p:sp>
    </p:spTree>
    <p:extLst>
      <p:ext uri="{BB962C8B-B14F-4D97-AF65-F5344CB8AC3E}">
        <p14:creationId xmlns:p14="http://schemas.microsoft.com/office/powerpoint/2010/main" val="2442572060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Pure Virtual	= "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virtual</a:t>
            </a:r>
            <a:r>
              <a:rPr lang="de-DE" altLang="de-DE" noProof="0" dirty="0"/>
              <a:t> + 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=0</a:t>
            </a:r>
            <a:r>
              <a:rPr lang="de-DE" altLang="de-DE" noProof="0" dirty="0"/>
              <a:t>"</a:t>
            </a:r>
          </a:p>
        </p:txBody>
      </p:sp>
      <p:sp>
        <p:nvSpPr>
          <p:cNvPr id="22533" name="Textfeld 5"/>
          <p:cNvSpPr txBox="1">
            <a:spLocks noChangeArrowheads="1"/>
          </p:cNvSpPr>
          <p:nvPr/>
        </p:nvSpPr>
        <p:spPr bwMode="auto">
          <a:xfrm>
            <a:off x="251520" y="3843665"/>
            <a:ext cx="8640960" cy="1895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285750" indent="-285750" eaLnBrk="1" hangingPunct="1">
              <a:spcBef>
                <a:spcPct val="0"/>
              </a:spcBef>
              <a:buSzTx/>
            </a:pPr>
            <a:r>
              <a:rPr lang="de-DE" altLang="de-DE" sz="1800" b="0"/>
              <a:t>Entspricht einer </a:t>
            </a:r>
            <a:r>
              <a:rPr lang="de-DE" altLang="de-DE" sz="1800"/>
              <a:t>abstrakten Methode </a:t>
            </a:r>
            <a:r>
              <a:rPr lang="de-DE" altLang="de-DE" sz="1800" b="0"/>
              <a:t>in Java.</a:t>
            </a:r>
          </a:p>
          <a:p>
            <a:pPr marL="285750" indent="-285750" eaLnBrk="1" hangingPunct="1">
              <a:spcBef>
                <a:spcPct val="0"/>
              </a:spcBef>
              <a:buSzTx/>
            </a:pPr>
            <a:endParaRPr lang="de-DE" altLang="de-DE" sz="1800" b="0"/>
          </a:p>
          <a:p>
            <a:pPr marL="285750" indent="-285750" eaLnBrk="1" hangingPunct="1">
              <a:spcBef>
                <a:spcPct val="0"/>
              </a:spcBef>
              <a:buSzTx/>
            </a:pPr>
            <a:r>
              <a:rPr lang="de-DE" altLang="de-DE" sz="1800" b="0"/>
              <a:t>Klasse mit rein virtuellen Methode entspricht </a:t>
            </a:r>
            <a:r>
              <a:rPr lang="de-DE" altLang="de-DE" sz="1800"/>
              <a:t>abstrakter Klasse</a:t>
            </a:r>
            <a:r>
              <a:rPr lang="de-DE" altLang="de-DE" sz="1800" b="0"/>
              <a:t> oder </a:t>
            </a:r>
            <a:r>
              <a:rPr lang="de-DE" altLang="de-DE" sz="1800"/>
              <a:t>Interface</a:t>
            </a:r>
            <a:r>
              <a:rPr lang="de-DE" altLang="de-DE" sz="1800" b="0"/>
              <a:t> in Java.</a:t>
            </a:r>
          </a:p>
          <a:p>
            <a:pPr marL="285750" indent="-285750" eaLnBrk="1" hangingPunct="1">
              <a:spcBef>
                <a:spcPct val="0"/>
              </a:spcBef>
              <a:buSzTx/>
            </a:pPr>
            <a:endParaRPr lang="de-DE" altLang="de-DE" sz="1800" b="0"/>
          </a:p>
          <a:p>
            <a:pPr marL="285750" indent="-285750" eaLnBrk="1" hangingPunct="1">
              <a:spcBef>
                <a:spcPct val="0"/>
              </a:spcBef>
              <a:buSzTx/>
            </a:pPr>
            <a:r>
              <a:rPr lang="de-DE" altLang="de-DE" sz="1800" b="0"/>
              <a:t>Methode kann von Unterklassen implementiert werden, muss aber nicht. (~ Hierarchie abstrakter Klassen)</a:t>
            </a:r>
          </a:p>
        </p:txBody>
      </p:sp>
      <p:sp>
        <p:nvSpPr>
          <p:cNvPr id="22534" name="Rechteck 6"/>
          <p:cNvSpPr>
            <a:spLocks noChangeArrowheads="1"/>
          </p:cNvSpPr>
          <p:nvPr/>
        </p:nvSpPr>
        <p:spPr bwMode="auto">
          <a:xfrm>
            <a:off x="355015" y="1563688"/>
            <a:ext cx="8189913" cy="178412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~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en-US" altLang="de-DE" sz="1400" u="sng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* next(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*elevator)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u="sng">
                <a:solidFill>
                  <a:srgbClr val="000000"/>
                </a:solidFill>
                <a:latin typeface="Consolas" pitchFamily="49" charset="0"/>
              </a:rPr>
              <a:t>= 0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3592250" y="1542610"/>
            <a:ext cx="4220110" cy="814387"/>
          </a:xfrm>
          <a:prstGeom prst="wedgeRoundRectCallout">
            <a:avLst>
              <a:gd name="adj1" fmla="val -73909"/>
              <a:gd name="adj2" fmla="val -2626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i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kann durch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=0</a:t>
            </a:r>
            <a:r>
              <a:rPr lang="de-DE">
                <a:solidFill>
                  <a:schemeClr val="bg1"/>
                </a:solidFill>
              </a:rPr>
              <a:t> nicht mehr </a:t>
            </a:r>
            <a:r>
              <a:rPr lang="de-DE" err="1">
                <a:solidFill>
                  <a:schemeClr val="bg1"/>
                </a:solidFill>
              </a:rPr>
              <a:t>instantiiert</a:t>
            </a:r>
            <a:r>
              <a:rPr lang="de-DE">
                <a:solidFill>
                  <a:schemeClr val="bg1"/>
                </a:solidFill>
              </a:rPr>
              <a:t> werden.</a:t>
            </a:r>
            <a:endParaRPr lang="de-DE" i="1">
              <a:solidFill>
                <a:schemeClr val="bg1"/>
              </a:solidFill>
            </a:endParaRPr>
          </a:p>
        </p:txBody>
      </p:sp>
      <p:sp>
        <p:nvSpPr>
          <p:cNvPr id="22530" name="Rechteck 14"/>
          <p:cNvSpPr>
            <a:spLocks noChangeArrowheads="1"/>
          </p:cNvSpPr>
          <p:nvPr/>
        </p:nvSpPr>
        <p:spPr bwMode="auto">
          <a:xfrm>
            <a:off x="567740" y="2571750"/>
            <a:ext cx="6480175" cy="257175"/>
          </a:xfrm>
          <a:prstGeom prst="rect">
            <a:avLst/>
          </a:prstGeom>
          <a:solidFill>
            <a:schemeClr val="bg1">
              <a:lumMod val="75000"/>
              <a:alpha val="25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5" name="Abgerundete rechteckige Legende 4"/>
          <p:cNvSpPr/>
          <p:nvPr/>
        </p:nvSpPr>
        <p:spPr>
          <a:xfrm>
            <a:off x="3203848" y="3043678"/>
            <a:ext cx="5616302" cy="616138"/>
          </a:xfrm>
          <a:prstGeom prst="wedgeRoundRectCallout">
            <a:avLst>
              <a:gd name="adj1" fmla="val 10244"/>
              <a:gd name="adj2" fmla="val -8621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Methode ist hiermit </a:t>
            </a:r>
            <a:r>
              <a:rPr lang="de-DE" b="1">
                <a:solidFill>
                  <a:schemeClr val="bg1"/>
                </a:solidFill>
              </a:rPr>
              <a:t>rein virtuell</a:t>
            </a:r>
            <a:r>
              <a:rPr lang="de-DE">
                <a:solidFill>
                  <a:schemeClr val="bg1"/>
                </a:solidFill>
              </a:rPr>
              <a:t> – keine Implementierung in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ElevatorStrategy </a:t>
            </a:r>
            <a:r>
              <a:rPr lang="de-DE">
                <a:solidFill>
                  <a:schemeClr val="bg1"/>
                </a:solidFill>
              </a:rPr>
              <a:t>möglich.</a:t>
            </a:r>
          </a:p>
        </p:txBody>
      </p:sp>
    </p:spTree>
    <p:extLst>
      <p:ext uri="{BB962C8B-B14F-4D97-AF65-F5344CB8AC3E}">
        <p14:creationId xmlns:p14="http://schemas.microsoft.com/office/powerpoint/2010/main" val="448412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33" grpId="0"/>
      <p:bldP spid="8" grpId="0" animBg="1"/>
      <p:bldP spid="5" grpId="0" animBg="1"/>
    </p:bld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23556" name="Textfeld 4"/>
          <p:cNvSpPr txBox="1">
            <a:spLocks noChangeArrowheads="1"/>
          </p:cNvSpPr>
          <p:nvPr/>
        </p:nvSpPr>
        <p:spPr bwMode="auto">
          <a:xfrm>
            <a:off x="252412" y="1987550"/>
            <a:ext cx="7055891" cy="2496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sind </a:t>
            </a:r>
            <a:r>
              <a:rPr lang="de-DE" altLang="de-DE" sz="1800"/>
              <a:t>virtuelle Methoden "teuer"</a:t>
            </a:r>
            <a:r>
              <a:rPr lang="de-DE" altLang="de-DE" sz="1800" b="0"/>
              <a:t>?</a:t>
            </a:r>
            <a:br>
              <a:rPr lang="de-DE" altLang="de-DE" sz="1800" b="0"/>
            </a:br>
            <a:br>
              <a:rPr lang="de-DE" altLang="de-DE" sz="1800" b="0"/>
            </a:br>
            <a:r>
              <a:rPr lang="de-DE" altLang="de-DE" sz="1800" b="0"/>
              <a:t>Was bedeutet jede </a:t>
            </a:r>
            <a:r>
              <a:rPr lang="de-DE" altLang="de-DE" sz="1800" err="1"/>
              <a:t>const</a:t>
            </a:r>
            <a:r>
              <a:rPr lang="de-DE" altLang="de-DE" sz="1800"/>
              <a:t>-Verwendung</a:t>
            </a:r>
            <a:r>
              <a:rPr lang="de-DE" altLang="de-DE" sz="1800" b="0"/>
              <a:t> im folgenden Ausdruck: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br>
              <a:rPr lang="de-DE" altLang="de-DE" sz="1800" b="0"/>
            </a:b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2400" b="0"/>
              <a:t> </a:t>
            </a:r>
            <a:r>
              <a:rPr lang="en-US" altLang="de-DE" sz="1800">
                <a:solidFill>
                  <a:srgbClr val="005032"/>
                </a:solidFill>
                <a:latin typeface="Consolas" pitchFamily="49" charset="0"/>
              </a:rPr>
              <a:t>ElevatoryStrategy</a:t>
            </a:r>
            <a:r>
              <a:rPr lang="en-US" altLang="de-DE" sz="2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>
                <a:solidFill>
                  <a:srgbClr val="000000"/>
                </a:solidFill>
                <a:latin typeface="Consolas" pitchFamily="49" charset="0"/>
              </a:rPr>
              <a:t>{</a:t>
            </a: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>
                <a:solidFill>
                  <a:srgbClr val="7F0055"/>
                </a:solidFill>
                <a:latin typeface="Consolas" pitchFamily="49" charset="0"/>
              </a:rPr>
              <a:t>  virtual</a:t>
            </a:r>
            <a:r>
              <a:rPr lang="en-US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800">
                <a:solidFill>
                  <a:srgbClr val="000000"/>
                </a:solidFill>
                <a:latin typeface="Consolas" pitchFamily="49" charset="0"/>
              </a:rPr>
              <a:t>* next(</a:t>
            </a:r>
            <a:r>
              <a:rPr lang="en-US" altLang="de-DE" sz="180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800">
                <a:solidFill>
                  <a:srgbClr val="000000"/>
                </a:solidFill>
                <a:latin typeface="Consolas" pitchFamily="49" charset="0"/>
              </a:rPr>
              <a:t>*elevator) </a:t>
            </a:r>
            <a:br>
              <a:rPr lang="en-US" altLang="de-DE" sz="1800">
                <a:solidFill>
                  <a:srgbClr val="000000"/>
                </a:solidFill>
                <a:latin typeface="Consolas" pitchFamily="49" charset="0"/>
              </a:rPr>
            </a:br>
            <a:r>
              <a:rPr lang="en-US" altLang="de-DE" sz="180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en-US" altLang="de-DE" sz="180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>
                <a:solidFill>
                  <a:srgbClr val="000000"/>
                </a:solidFill>
                <a:latin typeface="Consolas" pitchFamily="49" charset="0"/>
              </a:rPr>
              <a:t> = 0;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721192659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Typumwandlung </a:t>
            </a:r>
            <a:r>
              <a:rPr lang="de-DE" noProof="0" dirty="0"/>
              <a:t>(Casting)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897015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/>
              <a:t>Ein (Type) Cast ändert den Typ einer Variablen, also die Interpretation der gespeicherten Information.</a:t>
            </a:r>
          </a:p>
          <a:p>
            <a:pPr marL="0" indent="0">
              <a:buNone/>
            </a:pPr>
            <a:r>
              <a:rPr lang="de-DE" b="1" noProof="0" dirty="0"/>
              <a:t>Java</a:t>
            </a:r>
          </a:p>
          <a:p>
            <a:pPr marL="463550" indent="-285750"/>
            <a:r>
              <a:rPr lang="de-DE" b="1" noProof="0" dirty="0" err="1"/>
              <a:t>Casts</a:t>
            </a:r>
            <a:r>
              <a:rPr lang="de-DE" b="1" noProof="0" dirty="0"/>
              <a:t> in Sonderrolle </a:t>
            </a:r>
            <a:r>
              <a:rPr lang="de-DE" noProof="0" dirty="0"/>
              <a:t>(Sprachfeature)</a:t>
            </a:r>
          </a:p>
          <a:p>
            <a:pPr marL="463550" indent="-285750"/>
            <a:r>
              <a:rPr lang="de-DE" noProof="0" dirty="0"/>
              <a:t>Nur </a:t>
            </a:r>
            <a:r>
              <a:rPr lang="de-DE" noProof="0" dirty="0" err="1"/>
              <a:t>Typecast</a:t>
            </a:r>
            <a:r>
              <a:rPr lang="de-DE" noProof="0" dirty="0"/>
              <a:t>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SpecialBuilding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sb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= 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SpecialBuilding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)b;</a:t>
            </a:r>
          </a:p>
          <a:p>
            <a:pPr marL="463550" indent="-285750"/>
            <a:r>
              <a:rPr lang="de-DE" noProof="0" dirty="0"/>
              <a:t>Laufzeitfehler bei Fehlschlag: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java.lang.ClassCastException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35000" lvl="1" indent="-285750"/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b="1" noProof="0" dirty="0"/>
              <a:t> C++:</a:t>
            </a:r>
          </a:p>
          <a:p>
            <a:pPr marL="463550" indent="-285750"/>
            <a:r>
              <a:rPr lang="de-DE" b="1" noProof="0" dirty="0" err="1"/>
              <a:t>Casts</a:t>
            </a:r>
            <a:r>
              <a:rPr lang="de-DE" b="1" noProof="0" dirty="0"/>
              <a:t> als reguläre Funktionen</a:t>
            </a:r>
            <a:r>
              <a:rPr lang="de-DE" noProof="0" dirty="0"/>
              <a:t>, große Vielfalt und durch Bibliotheken erweiterbar</a:t>
            </a:r>
          </a:p>
          <a:p>
            <a:pPr marL="463550" indent="-285750">
              <a:tabLst>
                <a:tab pos="3321050" algn="l"/>
              </a:tabLst>
            </a:pP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i = (int) 3.4; </a:t>
            </a:r>
            <a:r>
              <a:rPr lang="de-DE" noProof="0" dirty="0"/>
              <a:t>	C-Stil; beliebige Umwandlung </a:t>
            </a:r>
            <a:r>
              <a:rPr lang="de-DE" noProof="0"/>
              <a:t>ist möglich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3321050" algn="l"/>
              </a:tabLst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static_cast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&lt;int&gt;(3.0) </a:t>
            </a:r>
            <a:r>
              <a:rPr lang="de-DE" noProof="0" dirty="0"/>
              <a:t>	Umwandlung ohne Laufzeitcheck 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3321050" algn="l"/>
              </a:tabLst>
            </a:pPr>
            <a:r>
              <a:rPr lang="de-DE" noProof="0" err="1">
                <a:latin typeface="Consolas" panose="020B0609020204030204" pitchFamily="49" charset="0"/>
                <a:cs typeface="Consolas" panose="020B0609020204030204" pitchFamily="49" charset="0"/>
              </a:rPr>
              <a:t>dynamic_cast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&lt;SC*&gt;(c)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noProof="0"/>
              <a:t>Umwandlung von c in Typ SC* mit </a:t>
            </a:r>
            <a:r>
              <a:rPr lang="de-DE" noProof="0" dirty="0"/>
              <a:t>Laufzeitcheck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3321050" algn="l"/>
              </a:tabLst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reinterpret_cast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&lt;C&gt;(x)</a:t>
            </a:r>
            <a:r>
              <a:rPr lang="de-DE" noProof="0" dirty="0"/>
              <a:t>	beliebige </a:t>
            </a:r>
            <a:r>
              <a:rPr lang="de-DE" noProof="0"/>
              <a:t>Umwandlung </a:t>
            </a:r>
            <a:r>
              <a:rPr lang="de-DE"/>
              <a:t>in Typ C</a:t>
            </a:r>
            <a:endParaRPr lang="de-DE" noProof="0" dirty="0"/>
          </a:p>
          <a:p>
            <a:pPr marL="463550" indent="-285750">
              <a:tabLst>
                <a:tab pos="3321050" algn="l"/>
              </a:tabLst>
            </a:pPr>
            <a:r>
              <a:rPr lang="de-DE" noProof="0" err="1">
                <a:latin typeface="Consolas" panose="020B0609020204030204" pitchFamily="49" charset="0"/>
                <a:cs typeface="Consolas" panose="020B0609020204030204" pitchFamily="49" charset="0"/>
              </a:rPr>
              <a:t>const_cast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de-DE" noProof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*&gt;(c) </a:t>
            </a:r>
            <a:r>
              <a:rPr lang="de-DE" noProof="0" dirty="0"/>
              <a:t>	</a:t>
            </a:r>
            <a:r>
              <a:rPr lang="de-DE" noProof="0" err="1"/>
              <a:t>Constness</a:t>
            </a:r>
            <a:r>
              <a:rPr lang="de-DE" noProof="0"/>
              <a:t> entfernen (z.B.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const char*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char*</a:t>
            </a:r>
            <a:r>
              <a:rPr lang="de-DE" noProof="0">
                <a:sym typeface="Wingdings" panose="05000000000000000000" pitchFamily="2" charset="2"/>
              </a:rPr>
              <a:t>)</a:t>
            </a:r>
            <a:endParaRPr lang="de-DE" noProof="0" dirty="0"/>
          </a:p>
          <a:p>
            <a:pPr marL="635000" lvl="1" indent="-285750"/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4716016" y="6237312"/>
            <a:ext cx="4572000" cy="26404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>
                <a:hlinkClick r:id="rId2"/>
              </a:rPr>
              <a:t>http://www.cplusplus.com/doc/tutorial/typecasting/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91056929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Mehrfachvererbung</a:t>
            </a:r>
          </a:p>
        </p:txBody>
      </p:sp>
      <p:grpSp>
        <p:nvGrpSpPr>
          <p:cNvPr id="3" name="Gruppieren 2"/>
          <p:cNvGrpSpPr/>
          <p:nvPr/>
        </p:nvGrpSpPr>
        <p:grpSpPr>
          <a:xfrm>
            <a:off x="5796136" y="2132856"/>
            <a:ext cx="2859989" cy="1238653"/>
            <a:chOff x="5795070" y="2048918"/>
            <a:chExt cx="2162621" cy="936625"/>
          </a:xfrm>
        </p:grpSpPr>
        <p:sp>
          <p:nvSpPr>
            <p:cNvPr id="4" name="Rectangle 9"/>
            <p:cNvSpPr>
              <a:spLocks noChangeArrowheads="1"/>
            </p:cNvSpPr>
            <p:nvPr/>
          </p:nvSpPr>
          <p:spPr bwMode="auto">
            <a:xfrm>
              <a:off x="6082904" y="2696618"/>
              <a:ext cx="1368425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StudentAssistant</a:t>
              </a:r>
            </a:p>
          </p:txBody>
        </p:sp>
        <p:sp>
          <p:nvSpPr>
            <p:cNvPr id="5" name="Rectangle 12"/>
            <p:cNvSpPr>
              <a:spLocks noChangeArrowheads="1"/>
            </p:cNvSpPr>
            <p:nvPr/>
          </p:nvSpPr>
          <p:spPr bwMode="auto">
            <a:xfrm>
              <a:off x="5795070" y="2048918"/>
              <a:ext cx="864096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Student</a:t>
              </a:r>
            </a:p>
          </p:txBody>
        </p:sp>
        <p:sp>
          <p:nvSpPr>
            <p:cNvPr id="6" name="AutoShape 15"/>
            <p:cNvSpPr>
              <a:spLocks noChangeArrowheads="1"/>
            </p:cNvSpPr>
            <p:nvPr/>
          </p:nvSpPr>
          <p:spPr bwMode="auto">
            <a:xfrm>
              <a:off x="6155729" y="2344368"/>
              <a:ext cx="144463" cy="75233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400" b="0"/>
            </a:p>
          </p:txBody>
        </p:sp>
        <p:sp>
          <p:nvSpPr>
            <p:cNvPr id="7" name="Line 16"/>
            <p:cNvSpPr>
              <a:spLocks noChangeShapeType="1"/>
            </p:cNvSpPr>
            <p:nvPr/>
          </p:nvSpPr>
          <p:spPr bwMode="auto">
            <a:xfrm>
              <a:off x="6227116" y="2419602"/>
              <a:ext cx="2" cy="210168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8" name="Rectangle 17"/>
            <p:cNvSpPr>
              <a:spLocks noChangeArrowheads="1"/>
            </p:cNvSpPr>
            <p:nvPr/>
          </p:nvSpPr>
          <p:spPr bwMode="auto">
            <a:xfrm>
              <a:off x="6948264" y="2048918"/>
              <a:ext cx="100942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Employee</a:t>
              </a:r>
            </a:p>
          </p:txBody>
        </p:sp>
        <p:sp>
          <p:nvSpPr>
            <p:cNvPr id="9" name="Line 19"/>
            <p:cNvSpPr>
              <a:spLocks noChangeShapeType="1"/>
            </p:cNvSpPr>
            <p:nvPr/>
          </p:nvSpPr>
          <p:spPr bwMode="auto">
            <a:xfrm flipV="1">
              <a:off x="6227117" y="2629769"/>
              <a:ext cx="432050" cy="34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0" name="Line 20"/>
            <p:cNvSpPr>
              <a:spLocks noChangeShapeType="1"/>
            </p:cNvSpPr>
            <p:nvPr/>
          </p:nvSpPr>
          <p:spPr bwMode="auto">
            <a:xfrm flipV="1">
              <a:off x="6659166" y="2626769"/>
              <a:ext cx="0" cy="714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1" name="AutoShape 21"/>
            <p:cNvSpPr>
              <a:spLocks noChangeArrowheads="1"/>
            </p:cNvSpPr>
            <p:nvPr/>
          </p:nvSpPr>
          <p:spPr bwMode="auto">
            <a:xfrm>
              <a:off x="7371350" y="2337843"/>
              <a:ext cx="158369" cy="81758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400" b="0"/>
            </a:p>
          </p:txBody>
        </p:sp>
        <p:sp>
          <p:nvSpPr>
            <p:cNvPr id="12" name="Line 22"/>
            <p:cNvSpPr>
              <a:spLocks noChangeShapeType="1"/>
            </p:cNvSpPr>
            <p:nvPr/>
          </p:nvSpPr>
          <p:spPr bwMode="auto">
            <a:xfrm>
              <a:off x="7450535" y="2419601"/>
              <a:ext cx="0" cy="195259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3" name="Line 23"/>
            <p:cNvSpPr>
              <a:spLocks noChangeShapeType="1"/>
            </p:cNvSpPr>
            <p:nvPr/>
          </p:nvSpPr>
          <p:spPr bwMode="auto">
            <a:xfrm>
              <a:off x="6875066" y="2623592"/>
              <a:ext cx="575469" cy="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4" name="Line 24"/>
            <p:cNvSpPr>
              <a:spLocks noChangeShapeType="1"/>
            </p:cNvSpPr>
            <p:nvPr/>
          </p:nvSpPr>
          <p:spPr bwMode="auto">
            <a:xfrm>
              <a:off x="6875066" y="2626768"/>
              <a:ext cx="0" cy="7064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</p:grpSp>
    </p:spTree>
    <p:extLst>
      <p:ext uri="{BB962C8B-B14F-4D97-AF65-F5344CB8AC3E}">
        <p14:creationId xmlns:p14="http://schemas.microsoft.com/office/powerpoint/2010/main" val="2675371356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369888" y="488950"/>
            <a:ext cx="7237412" cy="838200"/>
          </a:xfrm>
        </p:spPr>
        <p:txBody>
          <a:bodyPr/>
          <a:lstStyle/>
          <a:p>
            <a:pPr eaLnBrk="1" hangingPunct="1"/>
            <a:r>
              <a:rPr lang="de-DE" altLang="de-DE" noProof="0" dirty="0"/>
              <a:t>Implementierungsvererbung: Konflikte</a:t>
            </a:r>
          </a:p>
        </p:txBody>
      </p:sp>
      <p:sp>
        <p:nvSpPr>
          <p:cNvPr id="17411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353425" cy="1081087"/>
          </a:xfrm>
        </p:spPr>
        <p:txBody>
          <a:bodyPr/>
          <a:lstStyle/>
          <a:p>
            <a:pPr eaLnBrk="1" hangingPunct="1"/>
            <a:r>
              <a:rPr lang="de-DE" altLang="de-DE" b="1" noProof="0" dirty="0"/>
              <a:t>Mehrfachvererbung kann zu Mehrdeutigkeit führen</a:t>
            </a:r>
          </a:p>
          <a:p>
            <a:pPr marL="180975" lvl="1" indent="0" eaLnBrk="1" hangingPunct="1">
              <a:buFont typeface="Wingdings" charset="2"/>
              <a:buNone/>
            </a:pPr>
            <a:r>
              <a:rPr lang="de-DE" altLang="de-DE" noProof="0" dirty="0"/>
              <a:t>Attribute und Methoden einer Oberklasse sind Bestandteil der Unterklasse (außer </a:t>
            </a:r>
            <a:r>
              <a:rPr lang="de-DE" altLang="de-DE" b="1" kern="12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private</a:t>
            </a:r>
            <a:r>
              <a:rPr lang="de-DE" altLang="de-DE" noProof="0" dirty="0"/>
              <a:t>-Elemente)</a:t>
            </a:r>
          </a:p>
        </p:txBody>
      </p:sp>
      <p:sp>
        <p:nvSpPr>
          <p:cNvPr id="17412" name="AutoShape 5"/>
          <p:cNvSpPr>
            <a:spLocks noChangeArrowheads="1"/>
          </p:cNvSpPr>
          <p:nvPr/>
        </p:nvSpPr>
        <p:spPr bwMode="auto">
          <a:xfrm>
            <a:off x="4067175" y="2636838"/>
            <a:ext cx="4825305" cy="3600474"/>
          </a:xfrm>
          <a:prstGeom prst="foldedCorner">
            <a:avLst>
              <a:gd name="adj" fmla="val 9904"/>
            </a:avLst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lvl="0" eaLnBrk="1" hangingPunct="1">
              <a:spcBef>
                <a:spcPct val="0"/>
              </a:spcBef>
              <a:buNone/>
            </a:pP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b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b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lvl="0" eaLnBrk="1" hangingPunct="1">
              <a:spcBef>
                <a:spcPct val="0"/>
              </a:spcBef>
              <a:buNone/>
            </a:pP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b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   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lvl="0" eaLnBrk="1" hangingPunct="1">
              <a:spcBef>
                <a:spcPct val="0"/>
              </a:spcBef>
              <a:buNone/>
            </a:pP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StudentAssistant 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*h = 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 b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b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"Christian"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/* Error: request for name is ambiguous */</a:t>
            </a: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17413" name="Rectangle 9"/>
          <p:cNvSpPr>
            <a:spLocks noChangeArrowheads="1"/>
          </p:cNvSpPr>
          <p:nvPr/>
        </p:nvSpPr>
        <p:spPr bwMode="auto">
          <a:xfrm>
            <a:off x="1330177" y="4149725"/>
            <a:ext cx="165764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17414" name="Rectangle 10"/>
          <p:cNvSpPr>
            <a:spLocks noChangeArrowheads="1"/>
          </p:cNvSpPr>
          <p:nvPr/>
        </p:nvSpPr>
        <p:spPr bwMode="auto">
          <a:xfrm>
            <a:off x="1330177" y="4438650"/>
            <a:ext cx="1657648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15" name="Rectangle 11"/>
          <p:cNvSpPr>
            <a:spLocks noChangeArrowheads="1"/>
          </p:cNvSpPr>
          <p:nvPr/>
        </p:nvSpPr>
        <p:spPr bwMode="auto">
          <a:xfrm>
            <a:off x="1330177" y="4510088"/>
            <a:ext cx="165764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16" name="Rectangle 12"/>
          <p:cNvSpPr>
            <a:spLocks noChangeArrowheads="1"/>
          </p:cNvSpPr>
          <p:nvPr/>
        </p:nvSpPr>
        <p:spPr bwMode="auto">
          <a:xfrm>
            <a:off x="538163" y="2852738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17417" name="Rectangle 13"/>
          <p:cNvSpPr>
            <a:spLocks noChangeArrowheads="1"/>
          </p:cNvSpPr>
          <p:nvPr/>
        </p:nvSpPr>
        <p:spPr bwMode="auto">
          <a:xfrm>
            <a:off x="539750" y="3141663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</a:t>
            </a:r>
            <a:r>
              <a:rPr lang="de-DE" altLang="de-DE" sz="1400" b="0" err="1"/>
              <a:t>name</a:t>
            </a:r>
            <a:r>
              <a:rPr lang="de-DE" altLang="de-DE" sz="1400" b="0"/>
              <a:t> : </a:t>
            </a:r>
            <a:r>
              <a:rPr lang="de-DE" altLang="de-DE" sz="1400" b="0" err="1"/>
              <a:t>string</a:t>
            </a:r>
            <a:endParaRPr lang="de-DE" altLang="de-DE" sz="1400" b="0"/>
          </a:p>
        </p:txBody>
      </p:sp>
      <p:sp>
        <p:nvSpPr>
          <p:cNvPr id="17418" name="Rectangle 14"/>
          <p:cNvSpPr>
            <a:spLocks noChangeArrowheads="1"/>
          </p:cNvSpPr>
          <p:nvPr/>
        </p:nvSpPr>
        <p:spPr bwMode="auto">
          <a:xfrm>
            <a:off x="539750" y="3430588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19" name="AutoShape 15"/>
          <p:cNvSpPr>
            <a:spLocks noChangeArrowheads="1"/>
          </p:cNvSpPr>
          <p:nvPr/>
        </p:nvSpPr>
        <p:spPr bwMode="auto">
          <a:xfrm>
            <a:off x="11176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20" name="Line 16"/>
          <p:cNvSpPr>
            <a:spLocks noChangeShapeType="1"/>
          </p:cNvSpPr>
          <p:nvPr/>
        </p:nvSpPr>
        <p:spPr bwMode="auto">
          <a:xfrm>
            <a:off x="11890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1" name="Rectangle 17"/>
          <p:cNvSpPr>
            <a:spLocks noChangeArrowheads="1"/>
          </p:cNvSpPr>
          <p:nvPr/>
        </p:nvSpPr>
        <p:spPr bwMode="auto">
          <a:xfrm>
            <a:off x="2268538" y="2852738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Employee</a:t>
            </a:r>
          </a:p>
        </p:txBody>
      </p:sp>
      <p:sp>
        <p:nvSpPr>
          <p:cNvPr id="17422" name="Rectangle 18"/>
          <p:cNvSpPr>
            <a:spLocks noChangeArrowheads="1"/>
          </p:cNvSpPr>
          <p:nvPr/>
        </p:nvSpPr>
        <p:spPr bwMode="auto">
          <a:xfrm>
            <a:off x="2268538" y="3430588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23" name="Line 19"/>
          <p:cNvSpPr>
            <a:spLocks noChangeShapeType="1"/>
          </p:cNvSpPr>
          <p:nvPr/>
        </p:nvSpPr>
        <p:spPr bwMode="auto">
          <a:xfrm>
            <a:off x="11890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4" name="Line 20"/>
          <p:cNvSpPr>
            <a:spLocks noChangeShapeType="1"/>
          </p:cNvSpPr>
          <p:nvPr/>
        </p:nvSpPr>
        <p:spPr bwMode="auto">
          <a:xfrm>
            <a:off x="20526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5" name="AutoShape 21"/>
          <p:cNvSpPr>
            <a:spLocks noChangeArrowheads="1"/>
          </p:cNvSpPr>
          <p:nvPr/>
        </p:nvSpPr>
        <p:spPr bwMode="auto">
          <a:xfrm>
            <a:off x="30607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26" name="Line 22"/>
          <p:cNvSpPr>
            <a:spLocks noChangeShapeType="1"/>
          </p:cNvSpPr>
          <p:nvPr/>
        </p:nvSpPr>
        <p:spPr bwMode="auto">
          <a:xfrm>
            <a:off x="31321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7" name="Line 23"/>
          <p:cNvSpPr>
            <a:spLocks noChangeShapeType="1"/>
          </p:cNvSpPr>
          <p:nvPr/>
        </p:nvSpPr>
        <p:spPr bwMode="auto">
          <a:xfrm>
            <a:off x="22685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8" name="Line 24"/>
          <p:cNvSpPr>
            <a:spLocks noChangeShapeType="1"/>
          </p:cNvSpPr>
          <p:nvPr/>
        </p:nvSpPr>
        <p:spPr bwMode="auto">
          <a:xfrm>
            <a:off x="22685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9" name="Rectangle 25"/>
          <p:cNvSpPr>
            <a:spLocks noChangeArrowheads="1"/>
          </p:cNvSpPr>
          <p:nvPr/>
        </p:nvSpPr>
        <p:spPr bwMode="auto">
          <a:xfrm>
            <a:off x="2268538" y="3141663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31" name="Abgerundete rechteckige Legende 30"/>
          <p:cNvSpPr/>
          <p:nvPr/>
        </p:nvSpPr>
        <p:spPr>
          <a:xfrm>
            <a:off x="5076825" y="5520589"/>
            <a:ext cx="2232025" cy="868363"/>
          </a:xfrm>
          <a:prstGeom prst="wedgeRoundRectCallout">
            <a:avLst>
              <a:gd name="adj1" fmla="val -39723"/>
              <a:gd name="adj2" fmla="val -8052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Namenskonflikt</a:t>
            </a:r>
            <a:r>
              <a:rPr lang="de-DE">
                <a:solidFill>
                  <a:schemeClr val="bg1"/>
                </a:solidFill>
              </a:rPr>
              <a:t>! Keine eindeutige Zuweisung …</a:t>
            </a:r>
          </a:p>
        </p:txBody>
      </p:sp>
      <p:grpSp>
        <p:nvGrpSpPr>
          <p:cNvPr id="9" name="Gruppieren 8"/>
          <p:cNvGrpSpPr/>
          <p:nvPr/>
        </p:nvGrpSpPr>
        <p:grpSpPr>
          <a:xfrm>
            <a:off x="619268" y="4609074"/>
            <a:ext cx="3001442" cy="1628238"/>
            <a:chOff x="619268" y="4609074"/>
            <a:chExt cx="3001442" cy="1628238"/>
          </a:xfrm>
        </p:grpSpPr>
        <p:sp>
          <p:nvSpPr>
            <p:cNvPr id="17432" name="Rectangle 28"/>
            <p:cNvSpPr>
              <a:spLocks noChangeArrowheads="1"/>
            </p:cNvSpPr>
            <p:nvPr/>
          </p:nvSpPr>
          <p:spPr bwMode="auto">
            <a:xfrm>
              <a:off x="2171700" y="5090533"/>
              <a:ext cx="1348740" cy="93803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:StudentAss.</a:t>
              </a:r>
            </a:p>
          </p:txBody>
        </p:sp>
        <p:sp>
          <p:nvSpPr>
            <p:cNvPr id="17430" name="Rectangle 26"/>
            <p:cNvSpPr>
              <a:spLocks noChangeArrowheads="1"/>
            </p:cNvSpPr>
            <p:nvPr/>
          </p:nvSpPr>
          <p:spPr bwMode="auto">
            <a:xfrm>
              <a:off x="2195513" y="5163385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17431" name="Rectangle 27"/>
            <p:cNvSpPr>
              <a:spLocks noChangeArrowheads="1"/>
            </p:cNvSpPr>
            <p:nvPr/>
          </p:nvSpPr>
          <p:spPr bwMode="auto">
            <a:xfrm>
              <a:off x="2195513" y="5450722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:Employee</a:t>
              </a:r>
            </a:p>
          </p:txBody>
        </p:sp>
        <p:sp>
          <p:nvSpPr>
            <p:cNvPr id="17433" name="AutoShape 29"/>
            <p:cNvSpPr>
              <a:spLocks/>
            </p:cNvSpPr>
            <p:nvPr/>
          </p:nvSpPr>
          <p:spPr bwMode="auto">
            <a:xfrm>
              <a:off x="1943100" y="5090533"/>
              <a:ext cx="215900" cy="938039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7434" name="Text Box 30"/>
            <p:cNvSpPr txBox="1">
              <a:spLocks noChangeArrowheads="1"/>
            </p:cNvSpPr>
            <p:nvPr/>
          </p:nvSpPr>
          <p:spPr bwMode="auto">
            <a:xfrm>
              <a:off x="619268" y="5144053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2" name="Textfeld 1"/>
            <p:cNvSpPr txBox="1"/>
            <p:nvPr/>
          </p:nvSpPr>
          <p:spPr>
            <a:xfrm>
              <a:off x="2051050" y="4609074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/>
                <a:t>Speicherbild</a:t>
              </a:r>
              <a:endParaRPr lang="en-US" b="1"/>
            </a:p>
          </p:txBody>
        </p:sp>
        <p:sp>
          <p:nvSpPr>
            <p:cNvPr id="3" name="Rechteck 2"/>
            <p:cNvSpPr/>
            <p:nvPr/>
          </p:nvSpPr>
          <p:spPr bwMode="auto">
            <a:xfrm>
              <a:off x="2159001" y="4941887"/>
              <a:ext cx="1376680" cy="1295425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</p:grpSp>
      <p:cxnSp>
        <p:nvCxnSpPr>
          <p:cNvPr id="5" name="Gerade Verbindung mit Pfeil 4"/>
          <p:cNvCxnSpPr>
            <a:endCxn id="17430" idx="3"/>
          </p:cNvCxnSpPr>
          <p:nvPr/>
        </p:nvCxnSpPr>
        <p:spPr bwMode="auto">
          <a:xfrm flipH="1">
            <a:off x="3492500" y="4768114"/>
            <a:ext cx="791468" cy="53973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4" name="Gerade Verbindung mit Pfeil 33"/>
          <p:cNvCxnSpPr>
            <a:endCxn id="17431" idx="3"/>
          </p:cNvCxnSpPr>
          <p:nvPr/>
        </p:nvCxnSpPr>
        <p:spPr bwMode="auto">
          <a:xfrm flipH="1">
            <a:off x="3492500" y="4768114"/>
            <a:ext cx="791468" cy="827071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8" name="Textfeld 7"/>
          <p:cNvSpPr txBox="1"/>
          <p:nvPr/>
        </p:nvSpPr>
        <p:spPr>
          <a:xfrm>
            <a:off x="3675687" y="4740565"/>
            <a:ext cx="31290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?</a:t>
            </a:r>
          </a:p>
        </p:txBody>
      </p:sp>
      <p:sp>
        <p:nvSpPr>
          <p:cNvPr id="38" name="Textfeld 37"/>
          <p:cNvSpPr txBox="1"/>
          <p:nvPr/>
        </p:nvSpPr>
        <p:spPr>
          <a:xfrm>
            <a:off x="3681476" y="5255785"/>
            <a:ext cx="31290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?</a:t>
            </a:r>
          </a:p>
        </p:txBody>
      </p:sp>
      <p:sp>
        <p:nvSpPr>
          <p:cNvPr id="35" name="Textfeld 34"/>
          <p:cNvSpPr txBox="1"/>
          <p:nvPr/>
        </p:nvSpPr>
        <p:spPr>
          <a:xfrm>
            <a:off x="7032828" y="5643953"/>
            <a:ext cx="697627" cy="6647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>
                <a:solidFill>
                  <a:srgbClr val="C00000"/>
                </a:solidFill>
              </a:rPr>
              <a:t>❌</a:t>
            </a:r>
            <a:endParaRPr lang="en-US" sz="4000" b="1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9533077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Implementierungsvererbung: Konflikte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137525" cy="865187"/>
          </a:xfrm>
        </p:spPr>
        <p:txBody>
          <a:bodyPr/>
          <a:lstStyle/>
          <a:p>
            <a:pPr eaLnBrk="1" hangingPunct="1"/>
            <a:r>
              <a:rPr lang="de-DE" altLang="de-DE" noProof="0" dirty="0"/>
              <a:t>Auflösung der Mehrdeutigkeit durch Verwendung des vollständigen Namens </a:t>
            </a:r>
            <a:r>
              <a:rPr lang="de-DE" altLang="de-DE" noProof="0" dirty="0">
                <a:sym typeface="Wingdings" charset="2"/>
              </a:rPr>
              <a:t>(</a:t>
            </a:r>
            <a:r>
              <a:rPr lang="de-DE" altLang="de-DE" b="1" noProof="0" dirty="0" err="1">
                <a:sym typeface="Wingdings" charset="2"/>
              </a:rPr>
              <a:t>S</a:t>
            </a:r>
            <a:r>
              <a:rPr lang="de-DE" altLang="de-DE" b="1" noProof="0" dirty="0" err="1"/>
              <a:t>cope</a:t>
            </a:r>
            <a:r>
              <a:rPr lang="de-DE" altLang="de-DE" b="1" noProof="0" dirty="0"/>
              <a:t>-Operator ::</a:t>
            </a:r>
            <a:r>
              <a:rPr lang="de-DE" altLang="de-DE" noProof="0" dirty="0"/>
              <a:t>)</a:t>
            </a:r>
          </a:p>
        </p:txBody>
      </p:sp>
      <p:sp>
        <p:nvSpPr>
          <p:cNvPr id="18437" name="Rectangle 9"/>
          <p:cNvSpPr>
            <a:spLocks noChangeArrowheads="1"/>
          </p:cNvSpPr>
          <p:nvPr/>
        </p:nvSpPr>
        <p:spPr bwMode="auto">
          <a:xfrm>
            <a:off x="1257301" y="4149725"/>
            <a:ext cx="18034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18438" name="Rectangle 10"/>
          <p:cNvSpPr>
            <a:spLocks noChangeArrowheads="1"/>
          </p:cNvSpPr>
          <p:nvPr/>
        </p:nvSpPr>
        <p:spPr bwMode="auto">
          <a:xfrm>
            <a:off x="1257301" y="4438650"/>
            <a:ext cx="1803400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9" name="Rectangle 11"/>
          <p:cNvSpPr>
            <a:spLocks noChangeArrowheads="1"/>
          </p:cNvSpPr>
          <p:nvPr/>
        </p:nvSpPr>
        <p:spPr bwMode="auto">
          <a:xfrm>
            <a:off x="1257301" y="4510088"/>
            <a:ext cx="18034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0" name="Rectangle 12"/>
          <p:cNvSpPr>
            <a:spLocks noChangeArrowheads="1"/>
          </p:cNvSpPr>
          <p:nvPr/>
        </p:nvSpPr>
        <p:spPr bwMode="auto">
          <a:xfrm>
            <a:off x="538163" y="2852738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18441" name="Rectangle 13"/>
          <p:cNvSpPr>
            <a:spLocks noChangeArrowheads="1"/>
          </p:cNvSpPr>
          <p:nvPr/>
        </p:nvSpPr>
        <p:spPr bwMode="auto">
          <a:xfrm>
            <a:off x="539750" y="3141663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18442" name="Rectangle 14"/>
          <p:cNvSpPr>
            <a:spLocks noChangeArrowheads="1"/>
          </p:cNvSpPr>
          <p:nvPr/>
        </p:nvSpPr>
        <p:spPr bwMode="auto">
          <a:xfrm>
            <a:off x="539750" y="3430588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3" name="AutoShape 15"/>
          <p:cNvSpPr>
            <a:spLocks noChangeArrowheads="1"/>
          </p:cNvSpPr>
          <p:nvPr/>
        </p:nvSpPr>
        <p:spPr bwMode="auto">
          <a:xfrm>
            <a:off x="11176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4" name="Line 16"/>
          <p:cNvSpPr>
            <a:spLocks noChangeShapeType="1"/>
          </p:cNvSpPr>
          <p:nvPr/>
        </p:nvSpPr>
        <p:spPr bwMode="auto">
          <a:xfrm>
            <a:off x="11890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45" name="Rectangle 17"/>
          <p:cNvSpPr>
            <a:spLocks noChangeArrowheads="1"/>
          </p:cNvSpPr>
          <p:nvPr/>
        </p:nvSpPr>
        <p:spPr bwMode="auto">
          <a:xfrm>
            <a:off x="2268538" y="2852738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Employee</a:t>
            </a:r>
          </a:p>
        </p:txBody>
      </p:sp>
      <p:sp>
        <p:nvSpPr>
          <p:cNvPr id="18446" name="Rectangle 18"/>
          <p:cNvSpPr>
            <a:spLocks noChangeArrowheads="1"/>
          </p:cNvSpPr>
          <p:nvPr/>
        </p:nvSpPr>
        <p:spPr bwMode="auto">
          <a:xfrm>
            <a:off x="2268538" y="3430588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7" name="Line 19"/>
          <p:cNvSpPr>
            <a:spLocks noChangeShapeType="1"/>
          </p:cNvSpPr>
          <p:nvPr/>
        </p:nvSpPr>
        <p:spPr bwMode="auto">
          <a:xfrm>
            <a:off x="11890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48" name="Line 20"/>
          <p:cNvSpPr>
            <a:spLocks noChangeShapeType="1"/>
          </p:cNvSpPr>
          <p:nvPr/>
        </p:nvSpPr>
        <p:spPr bwMode="auto">
          <a:xfrm>
            <a:off x="20526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49" name="AutoShape 21"/>
          <p:cNvSpPr>
            <a:spLocks noChangeArrowheads="1"/>
          </p:cNvSpPr>
          <p:nvPr/>
        </p:nvSpPr>
        <p:spPr bwMode="auto">
          <a:xfrm>
            <a:off x="30607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50" name="Line 22"/>
          <p:cNvSpPr>
            <a:spLocks noChangeShapeType="1"/>
          </p:cNvSpPr>
          <p:nvPr/>
        </p:nvSpPr>
        <p:spPr bwMode="auto">
          <a:xfrm>
            <a:off x="31321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51" name="Line 23"/>
          <p:cNvSpPr>
            <a:spLocks noChangeShapeType="1"/>
          </p:cNvSpPr>
          <p:nvPr/>
        </p:nvSpPr>
        <p:spPr bwMode="auto">
          <a:xfrm>
            <a:off x="22685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52" name="Line 24"/>
          <p:cNvSpPr>
            <a:spLocks noChangeShapeType="1"/>
          </p:cNvSpPr>
          <p:nvPr/>
        </p:nvSpPr>
        <p:spPr bwMode="auto">
          <a:xfrm>
            <a:off x="22685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53" name="Rectangle 25"/>
          <p:cNvSpPr>
            <a:spLocks noChangeArrowheads="1"/>
          </p:cNvSpPr>
          <p:nvPr/>
        </p:nvSpPr>
        <p:spPr bwMode="auto">
          <a:xfrm>
            <a:off x="2268538" y="3141663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31" name="Abgerundete rechteckige Legende 30"/>
          <p:cNvSpPr/>
          <p:nvPr/>
        </p:nvSpPr>
        <p:spPr>
          <a:xfrm>
            <a:off x="4586140" y="5414963"/>
            <a:ext cx="3010196" cy="652462"/>
          </a:xfrm>
          <a:prstGeom prst="wedgeRoundRectCallout">
            <a:avLst>
              <a:gd name="adj1" fmla="val -16127"/>
              <a:gd name="adj2" fmla="val -13523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Scope</a:t>
            </a:r>
            <a:r>
              <a:rPr lang="de-DE" b="1">
                <a:solidFill>
                  <a:schemeClr val="bg1"/>
                </a:solidFill>
              </a:rPr>
              <a:t>-Operator nötig!</a:t>
            </a:r>
          </a:p>
        </p:txBody>
      </p:sp>
      <p:sp>
        <p:nvSpPr>
          <p:cNvPr id="3" name="Gefaltete Ecke 2"/>
          <p:cNvSpPr/>
          <p:nvPr/>
        </p:nvSpPr>
        <p:spPr>
          <a:xfrm>
            <a:off x="3923928" y="2434914"/>
            <a:ext cx="5183250" cy="2897588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  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pPr algn="l"/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StudentAssistant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"Christian"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"Mark"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grpSp>
        <p:nvGrpSpPr>
          <p:cNvPr id="33" name="Gruppieren 32"/>
          <p:cNvGrpSpPr/>
          <p:nvPr/>
        </p:nvGrpSpPr>
        <p:grpSpPr>
          <a:xfrm>
            <a:off x="699563" y="4609074"/>
            <a:ext cx="2921147" cy="1628238"/>
            <a:chOff x="699563" y="4609074"/>
            <a:chExt cx="2921147" cy="1628238"/>
          </a:xfrm>
        </p:grpSpPr>
        <p:sp>
          <p:nvSpPr>
            <p:cNvPr id="34" name="Rectangle 28"/>
            <p:cNvSpPr>
              <a:spLocks noChangeArrowheads="1"/>
            </p:cNvSpPr>
            <p:nvPr/>
          </p:nvSpPr>
          <p:spPr bwMode="auto">
            <a:xfrm>
              <a:off x="2171700" y="5090533"/>
              <a:ext cx="1348740" cy="93803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:StudentAss.</a:t>
              </a:r>
            </a:p>
          </p:txBody>
        </p:sp>
        <p:sp>
          <p:nvSpPr>
            <p:cNvPr id="35" name="Rectangle 26"/>
            <p:cNvSpPr>
              <a:spLocks noChangeArrowheads="1"/>
            </p:cNvSpPr>
            <p:nvPr/>
          </p:nvSpPr>
          <p:spPr bwMode="auto">
            <a:xfrm>
              <a:off x="2195513" y="5163385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36" name="Rectangle 27"/>
            <p:cNvSpPr>
              <a:spLocks noChangeArrowheads="1"/>
            </p:cNvSpPr>
            <p:nvPr/>
          </p:nvSpPr>
          <p:spPr bwMode="auto">
            <a:xfrm>
              <a:off x="2195513" y="5450722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:Employee</a:t>
              </a:r>
            </a:p>
          </p:txBody>
        </p:sp>
        <p:sp>
          <p:nvSpPr>
            <p:cNvPr id="37" name="AutoShape 29"/>
            <p:cNvSpPr>
              <a:spLocks/>
            </p:cNvSpPr>
            <p:nvPr/>
          </p:nvSpPr>
          <p:spPr bwMode="auto">
            <a:xfrm>
              <a:off x="1943100" y="5090533"/>
              <a:ext cx="215900" cy="938039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38" name="Text Box 30"/>
            <p:cNvSpPr txBox="1">
              <a:spLocks noChangeArrowheads="1"/>
            </p:cNvSpPr>
            <p:nvPr/>
          </p:nvSpPr>
          <p:spPr bwMode="auto">
            <a:xfrm>
              <a:off x="699563" y="5102651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39" name="Textfeld 38"/>
            <p:cNvSpPr txBox="1"/>
            <p:nvPr/>
          </p:nvSpPr>
          <p:spPr>
            <a:xfrm>
              <a:off x="2051050" y="4609074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/>
                <a:t>Speicherbild</a:t>
              </a:r>
              <a:endParaRPr lang="en-US" b="1"/>
            </a:p>
          </p:txBody>
        </p:sp>
        <p:sp>
          <p:nvSpPr>
            <p:cNvPr id="40" name="Rechteck 39"/>
            <p:cNvSpPr/>
            <p:nvPr/>
          </p:nvSpPr>
          <p:spPr bwMode="auto">
            <a:xfrm>
              <a:off x="2159001" y="4941887"/>
              <a:ext cx="1376680" cy="1295425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</p:grpSp>
      <p:cxnSp>
        <p:nvCxnSpPr>
          <p:cNvPr id="41" name="Gerade Verbindung mit Pfeil 40"/>
          <p:cNvCxnSpPr/>
          <p:nvPr/>
        </p:nvCxnSpPr>
        <p:spPr bwMode="auto">
          <a:xfrm flipH="1">
            <a:off x="3492500" y="4365104"/>
            <a:ext cx="647452" cy="94274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2" name="Gerade Verbindung mit Pfeil 41"/>
          <p:cNvCxnSpPr/>
          <p:nvPr/>
        </p:nvCxnSpPr>
        <p:spPr bwMode="auto">
          <a:xfrm flipH="1">
            <a:off x="3492500" y="4581525"/>
            <a:ext cx="647452" cy="101366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3" name="Textfeld 42"/>
          <p:cNvSpPr txBox="1"/>
          <p:nvPr/>
        </p:nvSpPr>
        <p:spPr>
          <a:xfrm>
            <a:off x="3707747" y="4391625"/>
            <a:ext cx="248786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!</a:t>
            </a:r>
          </a:p>
        </p:txBody>
      </p:sp>
      <p:sp>
        <p:nvSpPr>
          <p:cNvPr id="44" name="Textfeld 43"/>
          <p:cNvSpPr txBox="1"/>
          <p:nvPr/>
        </p:nvSpPr>
        <p:spPr>
          <a:xfrm>
            <a:off x="3713536" y="5255785"/>
            <a:ext cx="248786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911080698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Implementierungsvererb.: Speicherproblematik</a:t>
            </a:r>
          </a:p>
        </p:txBody>
      </p:sp>
      <p:sp>
        <p:nvSpPr>
          <p:cNvPr id="19460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5329287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noProof="0" dirty="0"/>
              <a:t>Mehrfach geerbte Oberklassen führen auch zur </a:t>
            </a:r>
            <a:r>
              <a:rPr lang="de-DE" altLang="de-DE" b="1" noProof="0" dirty="0"/>
              <a:t>unnötigen Bindung </a:t>
            </a:r>
            <a:r>
              <a:rPr lang="de-DE" altLang="de-DE" b="1" noProof="0"/>
              <a:t>von Speicher</a:t>
            </a:r>
            <a:endParaRPr lang="de-DE" altLang="de-DE" b="1" noProof="0" dirty="0"/>
          </a:p>
        </p:txBody>
      </p:sp>
      <p:sp>
        <p:nvSpPr>
          <p:cNvPr id="19470" name="Rectangle 42"/>
          <p:cNvSpPr>
            <a:spLocks noChangeArrowheads="1"/>
          </p:cNvSpPr>
          <p:nvPr/>
        </p:nvSpPr>
        <p:spPr bwMode="auto">
          <a:xfrm>
            <a:off x="1127765" y="5791886"/>
            <a:ext cx="1655762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19471" name="Rectangle 43"/>
          <p:cNvSpPr>
            <a:spLocks noChangeArrowheads="1"/>
          </p:cNvSpPr>
          <p:nvPr/>
        </p:nvSpPr>
        <p:spPr bwMode="auto">
          <a:xfrm>
            <a:off x="1127765" y="6080811"/>
            <a:ext cx="1655762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2" name="Rectangle 44"/>
          <p:cNvSpPr>
            <a:spLocks noChangeArrowheads="1"/>
          </p:cNvSpPr>
          <p:nvPr/>
        </p:nvSpPr>
        <p:spPr bwMode="auto">
          <a:xfrm>
            <a:off x="1127765" y="6152249"/>
            <a:ext cx="1655762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3" name="Rectangle 45"/>
          <p:cNvSpPr>
            <a:spLocks noChangeArrowheads="1"/>
          </p:cNvSpPr>
          <p:nvPr/>
        </p:nvSpPr>
        <p:spPr bwMode="auto">
          <a:xfrm>
            <a:off x="334015" y="4494899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19474" name="Rectangle 46"/>
          <p:cNvSpPr>
            <a:spLocks noChangeArrowheads="1"/>
          </p:cNvSpPr>
          <p:nvPr/>
        </p:nvSpPr>
        <p:spPr bwMode="auto">
          <a:xfrm>
            <a:off x="335602" y="4783824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+matrikelNr : int</a:t>
            </a:r>
          </a:p>
        </p:txBody>
      </p:sp>
      <p:sp>
        <p:nvSpPr>
          <p:cNvPr id="19475" name="Rectangle 47"/>
          <p:cNvSpPr>
            <a:spLocks noChangeArrowheads="1"/>
          </p:cNvSpPr>
          <p:nvPr/>
        </p:nvSpPr>
        <p:spPr bwMode="auto">
          <a:xfrm>
            <a:off x="335602" y="5072749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6" name="AutoShape 48"/>
          <p:cNvSpPr>
            <a:spLocks noChangeArrowheads="1"/>
          </p:cNvSpPr>
          <p:nvPr/>
        </p:nvSpPr>
        <p:spPr bwMode="auto">
          <a:xfrm>
            <a:off x="911865" y="5144186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7" name="Line 49"/>
          <p:cNvSpPr>
            <a:spLocks noChangeShapeType="1"/>
          </p:cNvSpPr>
          <p:nvPr/>
        </p:nvSpPr>
        <p:spPr bwMode="auto">
          <a:xfrm>
            <a:off x="983302" y="5360086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78" name="Rectangle 50"/>
          <p:cNvSpPr>
            <a:spLocks noChangeArrowheads="1"/>
          </p:cNvSpPr>
          <p:nvPr/>
        </p:nvSpPr>
        <p:spPr bwMode="auto">
          <a:xfrm>
            <a:off x="2062802" y="4494899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Employee</a:t>
            </a:r>
          </a:p>
        </p:txBody>
      </p:sp>
      <p:sp>
        <p:nvSpPr>
          <p:cNvPr id="19479" name="Rectangle 51"/>
          <p:cNvSpPr>
            <a:spLocks noChangeArrowheads="1"/>
          </p:cNvSpPr>
          <p:nvPr/>
        </p:nvSpPr>
        <p:spPr bwMode="auto">
          <a:xfrm>
            <a:off x="2062802" y="5072749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80" name="Line 52"/>
          <p:cNvSpPr>
            <a:spLocks noChangeShapeType="1"/>
          </p:cNvSpPr>
          <p:nvPr/>
        </p:nvSpPr>
        <p:spPr bwMode="auto">
          <a:xfrm>
            <a:off x="983302" y="5504549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1" name="Line 53"/>
          <p:cNvSpPr>
            <a:spLocks noChangeShapeType="1"/>
          </p:cNvSpPr>
          <p:nvPr/>
        </p:nvSpPr>
        <p:spPr bwMode="auto">
          <a:xfrm>
            <a:off x="1846902" y="5504549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2" name="AutoShape 54"/>
          <p:cNvSpPr>
            <a:spLocks noChangeArrowheads="1"/>
          </p:cNvSpPr>
          <p:nvPr/>
        </p:nvSpPr>
        <p:spPr bwMode="auto">
          <a:xfrm>
            <a:off x="2854965" y="5144186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83" name="Line 55"/>
          <p:cNvSpPr>
            <a:spLocks noChangeShapeType="1"/>
          </p:cNvSpPr>
          <p:nvPr/>
        </p:nvSpPr>
        <p:spPr bwMode="auto">
          <a:xfrm>
            <a:off x="2926402" y="5360086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4" name="Line 56"/>
          <p:cNvSpPr>
            <a:spLocks noChangeShapeType="1"/>
          </p:cNvSpPr>
          <p:nvPr/>
        </p:nvSpPr>
        <p:spPr bwMode="auto">
          <a:xfrm>
            <a:off x="2062802" y="5504549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5" name="Line 57"/>
          <p:cNvSpPr>
            <a:spLocks noChangeShapeType="1"/>
          </p:cNvSpPr>
          <p:nvPr/>
        </p:nvSpPr>
        <p:spPr bwMode="auto">
          <a:xfrm>
            <a:off x="2062802" y="5504549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6" name="Rectangle 58"/>
          <p:cNvSpPr>
            <a:spLocks noChangeArrowheads="1"/>
          </p:cNvSpPr>
          <p:nvPr/>
        </p:nvSpPr>
        <p:spPr bwMode="auto">
          <a:xfrm>
            <a:off x="1127765" y="3486836"/>
            <a:ext cx="1655762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19487" name="Rectangle 59"/>
          <p:cNvSpPr>
            <a:spLocks noChangeArrowheads="1"/>
          </p:cNvSpPr>
          <p:nvPr/>
        </p:nvSpPr>
        <p:spPr bwMode="auto">
          <a:xfrm>
            <a:off x="1127765" y="3197911"/>
            <a:ext cx="1655762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Person</a:t>
            </a:r>
          </a:p>
        </p:txBody>
      </p:sp>
      <p:sp>
        <p:nvSpPr>
          <p:cNvPr id="19488" name="Rectangle 60"/>
          <p:cNvSpPr>
            <a:spLocks noChangeArrowheads="1"/>
          </p:cNvSpPr>
          <p:nvPr/>
        </p:nvSpPr>
        <p:spPr bwMode="auto">
          <a:xfrm>
            <a:off x="1127765" y="3774174"/>
            <a:ext cx="1655762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89" name="AutoShape 61"/>
          <p:cNvSpPr>
            <a:spLocks noChangeArrowheads="1"/>
          </p:cNvSpPr>
          <p:nvPr/>
        </p:nvSpPr>
        <p:spPr bwMode="auto">
          <a:xfrm>
            <a:off x="2064390" y="3847199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90" name="Line 62"/>
          <p:cNvSpPr>
            <a:spLocks noChangeShapeType="1"/>
          </p:cNvSpPr>
          <p:nvPr/>
        </p:nvSpPr>
        <p:spPr bwMode="auto">
          <a:xfrm>
            <a:off x="2135827" y="4063099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1" name="Line 63"/>
          <p:cNvSpPr>
            <a:spLocks noChangeShapeType="1"/>
          </p:cNvSpPr>
          <p:nvPr/>
        </p:nvSpPr>
        <p:spPr bwMode="auto">
          <a:xfrm>
            <a:off x="2135827" y="4207561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2" name="Line 64"/>
          <p:cNvSpPr>
            <a:spLocks noChangeShapeType="1"/>
          </p:cNvSpPr>
          <p:nvPr/>
        </p:nvSpPr>
        <p:spPr bwMode="auto">
          <a:xfrm>
            <a:off x="2999427" y="4207561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3" name="AutoShape 65"/>
          <p:cNvSpPr>
            <a:spLocks noChangeArrowheads="1"/>
          </p:cNvSpPr>
          <p:nvPr/>
        </p:nvSpPr>
        <p:spPr bwMode="auto">
          <a:xfrm>
            <a:off x="1775465" y="3847199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94" name="Line 66"/>
          <p:cNvSpPr>
            <a:spLocks noChangeShapeType="1"/>
          </p:cNvSpPr>
          <p:nvPr/>
        </p:nvSpPr>
        <p:spPr bwMode="auto">
          <a:xfrm>
            <a:off x="1846902" y="4063099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5" name="Line 67"/>
          <p:cNvSpPr>
            <a:spLocks noChangeShapeType="1"/>
          </p:cNvSpPr>
          <p:nvPr/>
        </p:nvSpPr>
        <p:spPr bwMode="auto">
          <a:xfrm>
            <a:off x="983302" y="4207561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6" name="Line 68"/>
          <p:cNvSpPr>
            <a:spLocks noChangeShapeType="1"/>
          </p:cNvSpPr>
          <p:nvPr/>
        </p:nvSpPr>
        <p:spPr bwMode="auto">
          <a:xfrm>
            <a:off x="983302" y="4207561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7" name="Rectangle 69"/>
          <p:cNvSpPr>
            <a:spLocks noChangeArrowheads="1"/>
          </p:cNvSpPr>
          <p:nvPr/>
        </p:nvSpPr>
        <p:spPr bwMode="auto">
          <a:xfrm>
            <a:off x="2062802" y="4783824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+personalNr : int</a:t>
            </a:r>
          </a:p>
        </p:txBody>
      </p:sp>
      <p:sp>
        <p:nvSpPr>
          <p:cNvPr id="46" name="Abgerundete rechteckige Legende 45"/>
          <p:cNvSpPr/>
          <p:nvPr/>
        </p:nvSpPr>
        <p:spPr>
          <a:xfrm>
            <a:off x="2843063" y="2618473"/>
            <a:ext cx="2232025" cy="868363"/>
          </a:xfrm>
          <a:prstGeom prst="wedgeRoundRectCallout">
            <a:avLst>
              <a:gd name="adj1" fmla="val -66503"/>
              <a:gd name="adj2" fmla="val 2843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Mehrfach geerbte Oberklasse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5322701" y="1414694"/>
            <a:ext cx="3628228" cy="2239618"/>
            <a:chOff x="4560418" y="2399151"/>
            <a:chExt cx="3628228" cy="2239618"/>
          </a:xfrm>
        </p:grpSpPr>
        <p:sp>
          <p:nvSpPr>
            <p:cNvPr id="47" name="Rectangle 28"/>
            <p:cNvSpPr>
              <a:spLocks noChangeArrowheads="1"/>
            </p:cNvSpPr>
            <p:nvPr/>
          </p:nvSpPr>
          <p:spPr bwMode="auto">
            <a:xfrm>
              <a:off x="6052505" y="2761957"/>
              <a:ext cx="2105230" cy="172677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 StudentAssistant</a:t>
              </a:r>
            </a:p>
          </p:txBody>
        </p:sp>
        <p:sp>
          <p:nvSpPr>
            <p:cNvPr id="48" name="Rectangle 26"/>
            <p:cNvSpPr>
              <a:spLocks noChangeArrowheads="1"/>
            </p:cNvSpPr>
            <p:nvPr/>
          </p:nvSpPr>
          <p:spPr bwMode="auto">
            <a:xfrm>
              <a:off x="6076318" y="2834983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49" name="Rectangle 27"/>
            <p:cNvSpPr>
              <a:spLocks noChangeArrowheads="1"/>
            </p:cNvSpPr>
            <p:nvPr/>
          </p:nvSpPr>
          <p:spPr bwMode="auto">
            <a:xfrm>
              <a:off x="6076318" y="3518912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:Employee</a:t>
              </a:r>
            </a:p>
          </p:txBody>
        </p:sp>
        <p:sp>
          <p:nvSpPr>
            <p:cNvPr id="50" name="AutoShape 29"/>
            <p:cNvSpPr>
              <a:spLocks/>
            </p:cNvSpPr>
            <p:nvPr/>
          </p:nvSpPr>
          <p:spPr bwMode="auto">
            <a:xfrm>
              <a:off x="5823905" y="2781300"/>
              <a:ext cx="215900" cy="1707435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51" name="Text Box 30"/>
            <p:cNvSpPr txBox="1">
              <a:spLocks noChangeArrowheads="1"/>
            </p:cNvSpPr>
            <p:nvPr/>
          </p:nvSpPr>
          <p:spPr bwMode="auto">
            <a:xfrm>
              <a:off x="4560418" y="3206114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52" name="Textfeld 51"/>
            <p:cNvSpPr txBox="1"/>
            <p:nvPr/>
          </p:nvSpPr>
          <p:spPr>
            <a:xfrm>
              <a:off x="6329395" y="2399151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/>
                <a:t>Speicherbild</a:t>
              </a:r>
              <a:endParaRPr lang="en-US" b="1"/>
            </a:p>
          </p:txBody>
        </p:sp>
        <p:sp>
          <p:nvSpPr>
            <p:cNvPr id="53" name="Rechteck 52"/>
            <p:cNvSpPr/>
            <p:nvPr/>
          </p:nvSpPr>
          <p:spPr bwMode="auto">
            <a:xfrm>
              <a:off x="6039805" y="2691337"/>
              <a:ext cx="2148841" cy="19474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54" name="Rectangle 26"/>
            <p:cNvSpPr>
              <a:spLocks noChangeArrowheads="1"/>
            </p:cNvSpPr>
            <p:nvPr/>
          </p:nvSpPr>
          <p:spPr bwMode="auto">
            <a:xfrm>
              <a:off x="6156177" y="2876558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:Person</a:t>
              </a:r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>
              <a:off x="6156177" y="3553509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:Person</a:t>
              </a:r>
            </a:p>
          </p:txBody>
        </p:sp>
      </p:grpSp>
      <p:sp>
        <p:nvSpPr>
          <p:cNvPr id="43" name="Gefaltete Ecke 42"/>
          <p:cNvSpPr/>
          <p:nvPr/>
        </p:nvSpPr>
        <p:spPr>
          <a:xfrm>
            <a:off x="3900297" y="3809892"/>
            <a:ext cx="5183250" cy="2675928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      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  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 b="1">
              <a:solidFill>
                <a:srgbClr val="7F005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b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 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StudentAssistant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"Christian"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44" name="Abgerundete rechteckige Legende 43"/>
          <p:cNvSpPr/>
          <p:nvPr/>
        </p:nvSpPr>
        <p:spPr>
          <a:xfrm>
            <a:off x="6611556" y="5502166"/>
            <a:ext cx="2232025" cy="868363"/>
          </a:xfrm>
          <a:prstGeom prst="wedgeRoundRectCallout">
            <a:avLst>
              <a:gd name="adj1" fmla="val -60548"/>
              <a:gd name="adj2" fmla="val 2082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Fehler</a:t>
            </a:r>
            <a:r>
              <a:rPr lang="de-DE">
                <a:solidFill>
                  <a:schemeClr val="bg1"/>
                </a:solidFill>
              </a:rPr>
              <a:t>! Keine eindeutige Zuweisung …</a:t>
            </a:r>
          </a:p>
        </p:txBody>
      </p:sp>
      <p:sp>
        <p:nvSpPr>
          <p:cNvPr id="45" name="Textfeld 44"/>
          <p:cNvSpPr txBox="1"/>
          <p:nvPr/>
        </p:nvSpPr>
        <p:spPr>
          <a:xfrm>
            <a:off x="8494767" y="5603948"/>
            <a:ext cx="697627" cy="6647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>
                <a:solidFill>
                  <a:srgbClr val="C00000"/>
                </a:solidFill>
              </a:rPr>
              <a:t>❌</a:t>
            </a:r>
            <a:endParaRPr lang="en-US" sz="4000" b="1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1036049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Implementierungsvererb.: Methoden</a:t>
            </a:r>
          </a:p>
        </p:txBody>
      </p:sp>
      <p:sp>
        <p:nvSpPr>
          <p:cNvPr id="19460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5329287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b="1" noProof="0" dirty="0"/>
              <a:t>Für Methoden entsteht genau die gleiche Problematik!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5343395" y="1414694"/>
            <a:ext cx="3607534" cy="2239618"/>
            <a:chOff x="4581112" y="2399151"/>
            <a:chExt cx="3607534" cy="2239618"/>
          </a:xfrm>
        </p:grpSpPr>
        <p:sp>
          <p:nvSpPr>
            <p:cNvPr id="47" name="Rectangle 28"/>
            <p:cNvSpPr>
              <a:spLocks noChangeArrowheads="1"/>
            </p:cNvSpPr>
            <p:nvPr/>
          </p:nvSpPr>
          <p:spPr bwMode="auto">
            <a:xfrm>
              <a:off x="6052505" y="2761957"/>
              <a:ext cx="2105230" cy="172677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 StudentAssistant</a:t>
              </a:r>
            </a:p>
          </p:txBody>
        </p:sp>
        <p:sp>
          <p:nvSpPr>
            <p:cNvPr id="48" name="Rectangle 26"/>
            <p:cNvSpPr>
              <a:spLocks noChangeArrowheads="1"/>
            </p:cNvSpPr>
            <p:nvPr/>
          </p:nvSpPr>
          <p:spPr bwMode="auto">
            <a:xfrm>
              <a:off x="6076318" y="2834983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49" name="Rectangle 27"/>
            <p:cNvSpPr>
              <a:spLocks noChangeArrowheads="1"/>
            </p:cNvSpPr>
            <p:nvPr/>
          </p:nvSpPr>
          <p:spPr bwMode="auto">
            <a:xfrm>
              <a:off x="6076318" y="3518912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:Employee</a:t>
              </a:r>
            </a:p>
          </p:txBody>
        </p:sp>
        <p:sp>
          <p:nvSpPr>
            <p:cNvPr id="50" name="AutoShape 29"/>
            <p:cNvSpPr>
              <a:spLocks/>
            </p:cNvSpPr>
            <p:nvPr/>
          </p:nvSpPr>
          <p:spPr bwMode="auto">
            <a:xfrm>
              <a:off x="5823905" y="2781300"/>
              <a:ext cx="215900" cy="1707435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51" name="Text Box 30"/>
            <p:cNvSpPr txBox="1">
              <a:spLocks noChangeArrowheads="1"/>
            </p:cNvSpPr>
            <p:nvPr/>
          </p:nvSpPr>
          <p:spPr bwMode="auto">
            <a:xfrm>
              <a:off x="4581112" y="3219518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52" name="Textfeld 51"/>
            <p:cNvSpPr txBox="1"/>
            <p:nvPr/>
          </p:nvSpPr>
          <p:spPr>
            <a:xfrm>
              <a:off x="6329395" y="2399151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/>
                <a:t>Speicherbild</a:t>
              </a:r>
              <a:endParaRPr lang="en-US" b="1"/>
            </a:p>
          </p:txBody>
        </p:sp>
        <p:sp>
          <p:nvSpPr>
            <p:cNvPr id="53" name="Rechteck 52"/>
            <p:cNvSpPr/>
            <p:nvPr/>
          </p:nvSpPr>
          <p:spPr bwMode="auto">
            <a:xfrm>
              <a:off x="6039805" y="2691337"/>
              <a:ext cx="2148841" cy="19474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54" name="Rectangle 26"/>
            <p:cNvSpPr>
              <a:spLocks noChangeArrowheads="1"/>
            </p:cNvSpPr>
            <p:nvPr/>
          </p:nvSpPr>
          <p:spPr bwMode="auto">
            <a:xfrm>
              <a:off x="6156177" y="2876558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:Person</a:t>
              </a:r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>
              <a:off x="6156177" y="3553509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:Person</a:t>
              </a:r>
            </a:p>
          </p:txBody>
        </p:sp>
      </p:grpSp>
      <p:sp>
        <p:nvSpPr>
          <p:cNvPr id="43" name="Gefaltete Ecke 42"/>
          <p:cNvSpPr/>
          <p:nvPr/>
        </p:nvSpPr>
        <p:spPr>
          <a:xfrm>
            <a:off x="358775" y="2349500"/>
            <a:ext cx="5005313" cy="2661973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getName() {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"..."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;}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  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  <a:endParaRPr lang="en-US" sz="1400" b="1">
              <a:solidFill>
                <a:srgbClr val="7F005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b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 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StudentAssistant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h-&gt;getName();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grpSp>
        <p:nvGrpSpPr>
          <p:cNvPr id="3" name="Gruppieren 2"/>
          <p:cNvGrpSpPr/>
          <p:nvPr/>
        </p:nvGrpSpPr>
        <p:grpSpPr>
          <a:xfrm>
            <a:off x="5158591" y="4556832"/>
            <a:ext cx="3851560" cy="1765445"/>
            <a:chOff x="5158591" y="4556832"/>
            <a:chExt cx="3851560" cy="1765445"/>
          </a:xfrm>
        </p:grpSpPr>
        <p:sp>
          <p:nvSpPr>
            <p:cNvPr id="44" name="Abgerundete rechteckige Legende 43"/>
            <p:cNvSpPr/>
            <p:nvPr/>
          </p:nvSpPr>
          <p:spPr>
            <a:xfrm>
              <a:off x="5158591" y="4556832"/>
              <a:ext cx="3502747" cy="1765445"/>
            </a:xfrm>
            <a:prstGeom prst="wedgeRoundRectCallout">
              <a:avLst>
                <a:gd name="adj1" fmla="val -144847"/>
                <a:gd name="adj2" fmla="val -42117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In function 'int main()': </a:t>
              </a:r>
              <a:b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11:6: error: request for </a:t>
              </a:r>
            </a:p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member 'getName' is ambiguous </a:t>
              </a:r>
              <a:b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3:42: note: candidates are:</a:t>
              </a:r>
            </a:p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std::string Person::getName() </a:t>
              </a:r>
            </a:p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std::string Person::getName()</a:t>
              </a:r>
            </a:p>
            <a:p>
              <a:pPr algn="l">
                <a:defRPr/>
              </a:pPr>
              <a:endParaRPr lang="en-US" sz="1400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cs typeface="Consolas" panose="020B0609020204030204" pitchFamily="49" charset="0"/>
                </a:rPr>
                <a:t>Hilfreich?</a:t>
              </a:r>
              <a:endParaRPr lang="de-DE" sz="14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45" name="Textfeld 44"/>
            <p:cNvSpPr txBox="1"/>
            <p:nvPr/>
          </p:nvSpPr>
          <p:spPr>
            <a:xfrm>
              <a:off x="8312524" y="5603948"/>
              <a:ext cx="697627" cy="664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>
                  <a:solidFill>
                    <a:srgbClr val="C00000"/>
                  </a:solidFill>
                </a:rPr>
                <a:t>❌</a:t>
              </a:r>
              <a:endParaRPr lang="en-US" sz="4000" b="1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74282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Virtuelle (Mehrfach-)Vererbung (I)</a:t>
            </a:r>
            <a:endParaRPr lang="de-DE" altLang="de-DE" i="1" noProof="0" dirty="0"/>
          </a:p>
        </p:txBody>
      </p:sp>
      <p:sp>
        <p:nvSpPr>
          <p:cNvPr id="20483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640763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b="1" noProof="0" dirty="0"/>
              <a:t>Lösung</a:t>
            </a:r>
            <a:r>
              <a:rPr lang="de-DE" altLang="de-DE" noProof="0" dirty="0"/>
              <a:t>: Mehrfach geerbte Oberklassen nur </a:t>
            </a:r>
            <a:r>
              <a:rPr lang="de-DE" altLang="de-DE" noProof="0"/>
              <a:t>einmal einbinden</a:t>
            </a:r>
            <a:br>
              <a:rPr lang="de-DE" altLang="de-DE" noProof="0"/>
            </a:br>
            <a:r>
              <a:rPr lang="de-DE" altLang="de-DE" noProof="0"/>
              <a:t>Schlüsselwort </a:t>
            </a:r>
            <a:r>
              <a:rPr lang="de-DE" altLang="de-DE" b="1" kern="12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altLang="de-DE" noProof="0" dirty="0">
                <a:solidFill>
                  <a:srgbClr val="005AA9"/>
                </a:solidFill>
              </a:rPr>
              <a:t> </a:t>
            </a:r>
            <a:r>
              <a:rPr lang="de-DE" altLang="de-DE" noProof="0" dirty="0"/>
              <a:t>ermöglicht virtuelle Oberklassen / Vererbung</a:t>
            </a:r>
            <a:endParaRPr lang="de-DE" altLang="de-DE" i="1" noProof="0" dirty="0"/>
          </a:p>
        </p:txBody>
      </p:sp>
      <p:grpSp>
        <p:nvGrpSpPr>
          <p:cNvPr id="2" name="Gruppieren 1"/>
          <p:cNvGrpSpPr/>
          <p:nvPr/>
        </p:nvGrpSpPr>
        <p:grpSpPr>
          <a:xfrm>
            <a:off x="393700" y="2708275"/>
            <a:ext cx="3241675" cy="3025775"/>
            <a:chOff x="393700" y="2708275"/>
            <a:chExt cx="3241675" cy="3025775"/>
          </a:xfrm>
        </p:grpSpPr>
        <p:sp>
          <p:nvSpPr>
            <p:cNvPr id="20485" name="Rectangle 16"/>
            <p:cNvSpPr>
              <a:spLocks noChangeArrowheads="1"/>
            </p:cNvSpPr>
            <p:nvPr/>
          </p:nvSpPr>
          <p:spPr bwMode="auto">
            <a:xfrm>
              <a:off x="1187450" y="530225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StudentAssistant</a:t>
              </a:r>
            </a:p>
          </p:txBody>
        </p:sp>
        <p:sp>
          <p:nvSpPr>
            <p:cNvPr id="20486" name="Rectangle 17"/>
            <p:cNvSpPr>
              <a:spLocks noChangeArrowheads="1"/>
            </p:cNvSpPr>
            <p:nvPr/>
          </p:nvSpPr>
          <p:spPr bwMode="auto">
            <a:xfrm>
              <a:off x="1187450" y="5591175"/>
              <a:ext cx="1655763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87" name="Rectangle 18"/>
            <p:cNvSpPr>
              <a:spLocks noChangeArrowheads="1"/>
            </p:cNvSpPr>
            <p:nvPr/>
          </p:nvSpPr>
          <p:spPr bwMode="auto">
            <a:xfrm>
              <a:off x="1187450" y="5662613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88" name="Rectangle 19"/>
            <p:cNvSpPr>
              <a:spLocks noChangeArrowheads="1"/>
            </p:cNvSpPr>
            <p:nvPr/>
          </p:nvSpPr>
          <p:spPr bwMode="auto">
            <a:xfrm>
              <a:off x="393700" y="4005263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</a:t>
              </a:r>
            </a:p>
          </p:txBody>
        </p:sp>
        <p:sp>
          <p:nvSpPr>
            <p:cNvPr id="20489" name="Rectangle 20"/>
            <p:cNvSpPr>
              <a:spLocks noChangeArrowheads="1"/>
            </p:cNvSpPr>
            <p:nvPr/>
          </p:nvSpPr>
          <p:spPr bwMode="auto">
            <a:xfrm>
              <a:off x="395288" y="4294188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+matrikelNr : int</a:t>
              </a:r>
            </a:p>
          </p:txBody>
        </p:sp>
        <p:sp>
          <p:nvSpPr>
            <p:cNvPr id="20490" name="Rectangle 21"/>
            <p:cNvSpPr>
              <a:spLocks noChangeArrowheads="1"/>
            </p:cNvSpPr>
            <p:nvPr/>
          </p:nvSpPr>
          <p:spPr bwMode="auto">
            <a:xfrm>
              <a:off x="395288" y="4583113"/>
              <a:ext cx="1511300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1" name="AutoShape 22"/>
            <p:cNvSpPr>
              <a:spLocks noChangeArrowheads="1"/>
            </p:cNvSpPr>
            <p:nvPr/>
          </p:nvSpPr>
          <p:spPr bwMode="auto">
            <a:xfrm>
              <a:off x="9715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2" name="Line 23"/>
            <p:cNvSpPr>
              <a:spLocks noChangeShapeType="1"/>
            </p:cNvSpPr>
            <p:nvPr/>
          </p:nvSpPr>
          <p:spPr bwMode="auto">
            <a:xfrm>
              <a:off x="10429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3" name="Rectangle 24"/>
            <p:cNvSpPr>
              <a:spLocks noChangeArrowheads="1"/>
            </p:cNvSpPr>
            <p:nvPr/>
          </p:nvSpPr>
          <p:spPr bwMode="auto">
            <a:xfrm>
              <a:off x="2122488" y="4005263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Employee</a:t>
              </a:r>
            </a:p>
          </p:txBody>
        </p:sp>
        <p:sp>
          <p:nvSpPr>
            <p:cNvPr id="20494" name="Rectangle 25"/>
            <p:cNvSpPr>
              <a:spLocks noChangeArrowheads="1"/>
            </p:cNvSpPr>
            <p:nvPr/>
          </p:nvSpPr>
          <p:spPr bwMode="auto">
            <a:xfrm>
              <a:off x="2122488" y="4583113"/>
              <a:ext cx="1512887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5" name="Line 26"/>
            <p:cNvSpPr>
              <a:spLocks noChangeShapeType="1"/>
            </p:cNvSpPr>
            <p:nvPr/>
          </p:nvSpPr>
          <p:spPr bwMode="auto">
            <a:xfrm>
              <a:off x="10429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6" name="Line 27"/>
            <p:cNvSpPr>
              <a:spLocks noChangeShapeType="1"/>
            </p:cNvSpPr>
            <p:nvPr/>
          </p:nvSpPr>
          <p:spPr bwMode="auto">
            <a:xfrm>
              <a:off x="19065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7" name="AutoShape 28"/>
            <p:cNvSpPr>
              <a:spLocks noChangeArrowheads="1"/>
            </p:cNvSpPr>
            <p:nvPr/>
          </p:nvSpPr>
          <p:spPr bwMode="auto">
            <a:xfrm>
              <a:off x="29146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8" name="Line 29"/>
            <p:cNvSpPr>
              <a:spLocks noChangeShapeType="1"/>
            </p:cNvSpPr>
            <p:nvPr/>
          </p:nvSpPr>
          <p:spPr bwMode="auto">
            <a:xfrm>
              <a:off x="29860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9" name="Line 30"/>
            <p:cNvSpPr>
              <a:spLocks noChangeShapeType="1"/>
            </p:cNvSpPr>
            <p:nvPr/>
          </p:nvSpPr>
          <p:spPr bwMode="auto">
            <a:xfrm>
              <a:off x="21224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0" name="Line 31"/>
            <p:cNvSpPr>
              <a:spLocks noChangeShapeType="1"/>
            </p:cNvSpPr>
            <p:nvPr/>
          </p:nvSpPr>
          <p:spPr bwMode="auto">
            <a:xfrm>
              <a:off x="21224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1" name="Rectangle 32"/>
            <p:cNvSpPr>
              <a:spLocks noChangeArrowheads="1"/>
            </p:cNvSpPr>
            <p:nvPr/>
          </p:nvSpPr>
          <p:spPr bwMode="auto">
            <a:xfrm>
              <a:off x="1187450" y="299720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+name : string</a:t>
              </a:r>
            </a:p>
          </p:txBody>
        </p:sp>
        <p:sp>
          <p:nvSpPr>
            <p:cNvPr id="20502" name="Rectangle 33"/>
            <p:cNvSpPr>
              <a:spLocks noChangeArrowheads="1"/>
            </p:cNvSpPr>
            <p:nvPr/>
          </p:nvSpPr>
          <p:spPr bwMode="auto">
            <a:xfrm>
              <a:off x="1187450" y="2708275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Person</a:t>
              </a:r>
            </a:p>
          </p:txBody>
        </p:sp>
        <p:sp>
          <p:nvSpPr>
            <p:cNvPr id="20503" name="Rectangle 34"/>
            <p:cNvSpPr>
              <a:spLocks noChangeArrowheads="1"/>
            </p:cNvSpPr>
            <p:nvPr/>
          </p:nvSpPr>
          <p:spPr bwMode="auto">
            <a:xfrm>
              <a:off x="1187450" y="3284538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504" name="AutoShape 35"/>
            <p:cNvSpPr>
              <a:spLocks noChangeArrowheads="1"/>
            </p:cNvSpPr>
            <p:nvPr/>
          </p:nvSpPr>
          <p:spPr bwMode="auto">
            <a:xfrm>
              <a:off x="2124075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505" name="Line 36"/>
            <p:cNvSpPr>
              <a:spLocks noChangeShapeType="1"/>
            </p:cNvSpPr>
            <p:nvPr/>
          </p:nvSpPr>
          <p:spPr bwMode="auto">
            <a:xfrm>
              <a:off x="2195513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6" name="Line 37"/>
            <p:cNvSpPr>
              <a:spLocks noChangeShapeType="1"/>
            </p:cNvSpPr>
            <p:nvPr/>
          </p:nvSpPr>
          <p:spPr bwMode="auto">
            <a:xfrm>
              <a:off x="2195513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7" name="Line 38"/>
            <p:cNvSpPr>
              <a:spLocks noChangeShapeType="1"/>
            </p:cNvSpPr>
            <p:nvPr/>
          </p:nvSpPr>
          <p:spPr bwMode="auto">
            <a:xfrm>
              <a:off x="3059113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8" name="AutoShape 39"/>
            <p:cNvSpPr>
              <a:spLocks noChangeArrowheads="1"/>
            </p:cNvSpPr>
            <p:nvPr/>
          </p:nvSpPr>
          <p:spPr bwMode="auto">
            <a:xfrm>
              <a:off x="1835150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509" name="Line 40"/>
            <p:cNvSpPr>
              <a:spLocks noChangeShapeType="1"/>
            </p:cNvSpPr>
            <p:nvPr/>
          </p:nvSpPr>
          <p:spPr bwMode="auto">
            <a:xfrm>
              <a:off x="1906588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10" name="Line 41"/>
            <p:cNvSpPr>
              <a:spLocks noChangeShapeType="1"/>
            </p:cNvSpPr>
            <p:nvPr/>
          </p:nvSpPr>
          <p:spPr bwMode="auto">
            <a:xfrm>
              <a:off x="1042988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11" name="Line 42"/>
            <p:cNvSpPr>
              <a:spLocks noChangeShapeType="1"/>
            </p:cNvSpPr>
            <p:nvPr/>
          </p:nvSpPr>
          <p:spPr bwMode="auto">
            <a:xfrm>
              <a:off x="1042988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12" name="Rectangle 43"/>
            <p:cNvSpPr>
              <a:spLocks noChangeArrowheads="1"/>
            </p:cNvSpPr>
            <p:nvPr/>
          </p:nvSpPr>
          <p:spPr bwMode="auto">
            <a:xfrm>
              <a:off x="2122488" y="4294188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+personalNr : int</a:t>
              </a:r>
            </a:p>
          </p:txBody>
        </p:sp>
        <p:sp>
          <p:nvSpPr>
            <p:cNvPr id="20513" name="Text Box 44"/>
            <p:cNvSpPr txBox="1">
              <a:spLocks noChangeArrowheads="1"/>
            </p:cNvSpPr>
            <p:nvPr/>
          </p:nvSpPr>
          <p:spPr bwMode="auto">
            <a:xfrm>
              <a:off x="1042988" y="3500438"/>
              <a:ext cx="7921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  <p:sp>
          <p:nvSpPr>
            <p:cNvPr id="20514" name="Text Box 45"/>
            <p:cNvSpPr txBox="1">
              <a:spLocks noChangeArrowheads="1"/>
            </p:cNvSpPr>
            <p:nvPr/>
          </p:nvSpPr>
          <p:spPr bwMode="auto">
            <a:xfrm>
              <a:off x="2266950" y="3500438"/>
              <a:ext cx="792163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</p:grpSp>
      <p:sp>
        <p:nvSpPr>
          <p:cNvPr id="35" name="Abgerundetes Rechteck 34"/>
          <p:cNvSpPr/>
          <p:nvPr/>
        </p:nvSpPr>
        <p:spPr>
          <a:xfrm>
            <a:off x="3942338" y="5446712"/>
            <a:ext cx="4967659" cy="862161"/>
          </a:xfrm>
          <a:prstGeom prst="round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>
                <a:solidFill>
                  <a:schemeClr val="bg1"/>
                </a:solidFill>
              </a:rPr>
              <a:t>-Deklaration findet nicht an der Stelle statt, die sie nötig macht (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de-DE">
                <a:solidFill>
                  <a:schemeClr val="bg1"/>
                </a:solidFill>
              </a:rPr>
              <a:t>)!</a:t>
            </a:r>
          </a:p>
        </p:txBody>
      </p:sp>
      <p:sp>
        <p:nvSpPr>
          <p:cNvPr id="36" name="Gefaltete Ecke 35"/>
          <p:cNvSpPr/>
          <p:nvPr/>
        </p:nvSpPr>
        <p:spPr>
          <a:xfrm>
            <a:off x="3960750" y="2434914"/>
            <a:ext cx="4930837" cy="2867336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	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	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970088" algn="l"/>
              </a:tabLst>
            </a:pP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:	virtual 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    virtual 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StudentAssistant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"Max"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37" name="Textfeld 36"/>
          <p:cNvSpPr txBox="1"/>
          <p:nvPr/>
        </p:nvSpPr>
        <p:spPr>
          <a:xfrm>
            <a:off x="3589550" y="5457726"/>
            <a:ext cx="415499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5400" b="1">
                <a:solidFill>
                  <a:srgbClr val="005AA9"/>
                </a:solidFill>
              </a:rPr>
              <a:t>!</a:t>
            </a:r>
            <a:endParaRPr lang="en-US" sz="11500" b="1">
              <a:solidFill>
                <a:srgbClr val="005AA9"/>
              </a:solidFill>
            </a:endParaRPr>
          </a:p>
        </p:txBody>
      </p:sp>
      <p:sp>
        <p:nvSpPr>
          <p:cNvPr id="38" name="Rechteck 14"/>
          <p:cNvSpPr>
            <a:spLocks noChangeArrowheads="1"/>
          </p:cNvSpPr>
          <p:nvPr/>
        </p:nvSpPr>
        <p:spPr bwMode="auto">
          <a:xfrm>
            <a:off x="5940153" y="3068959"/>
            <a:ext cx="910260" cy="507679"/>
          </a:xfrm>
          <a:prstGeom prst="rect">
            <a:avLst/>
          </a:prstGeom>
          <a:solidFill>
            <a:schemeClr val="bg1">
              <a:lumMod val="75000"/>
              <a:alpha val="5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826650110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el 3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Virtuelle (Mehrfach-)Vererbung (II)</a:t>
            </a:r>
            <a:endParaRPr lang="de-DE" noProof="0" dirty="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250825" y="1484313"/>
            <a:ext cx="8640763" cy="865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sz="20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 eaLnBrk="1" hangingPunct="1">
              <a:lnSpc>
                <a:spcPct val="100000"/>
              </a:lnSpc>
              <a:buClrTx/>
              <a:buSzTx/>
            </a:pPr>
            <a:r>
              <a:rPr lang="de-DE" altLang="de-DE" sz="1800" b="1" kern="0"/>
              <a:t>Lösung</a:t>
            </a:r>
            <a:r>
              <a:rPr lang="de-DE" altLang="de-DE" sz="1800" kern="0"/>
              <a:t>: Mehrfach geerbte Oberklassen nur einmal einbinden</a:t>
            </a:r>
            <a:br>
              <a:rPr lang="de-DE" altLang="de-DE" sz="1800" kern="0"/>
            </a:br>
            <a:r>
              <a:rPr lang="de-DE" altLang="de-DE" sz="1800" kern="0"/>
              <a:t>Schlüsselwort </a:t>
            </a:r>
            <a:r>
              <a:rPr lang="de-DE" altLang="de-DE" sz="1800" b="1"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altLang="de-DE" sz="1800" kern="0">
                <a:solidFill>
                  <a:srgbClr val="005AA9"/>
                </a:solidFill>
              </a:rPr>
              <a:t> </a:t>
            </a:r>
            <a:r>
              <a:rPr lang="de-DE" altLang="de-DE" sz="1800" kern="0"/>
              <a:t>ermöglicht virtuelle Oberklassen / Vererbung</a:t>
            </a:r>
            <a:endParaRPr lang="de-DE" altLang="de-DE" sz="1800" i="1" kern="0"/>
          </a:p>
        </p:txBody>
      </p:sp>
      <p:grpSp>
        <p:nvGrpSpPr>
          <p:cNvPr id="5" name="Gruppieren 4"/>
          <p:cNvGrpSpPr/>
          <p:nvPr/>
        </p:nvGrpSpPr>
        <p:grpSpPr>
          <a:xfrm>
            <a:off x="393700" y="2708275"/>
            <a:ext cx="3241675" cy="3025775"/>
            <a:chOff x="393700" y="2708275"/>
            <a:chExt cx="3241675" cy="3025775"/>
          </a:xfrm>
        </p:grpSpPr>
        <p:sp>
          <p:nvSpPr>
            <p:cNvPr id="6" name="Rectangle 16"/>
            <p:cNvSpPr>
              <a:spLocks noChangeArrowheads="1"/>
            </p:cNvSpPr>
            <p:nvPr/>
          </p:nvSpPr>
          <p:spPr bwMode="auto">
            <a:xfrm>
              <a:off x="1187450" y="530225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600" b="0"/>
                <a:t>StudentAssistant</a:t>
              </a:r>
            </a:p>
          </p:txBody>
        </p:sp>
        <p:sp>
          <p:nvSpPr>
            <p:cNvPr id="7" name="Rectangle 17"/>
            <p:cNvSpPr>
              <a:spLocks noChangeArrowheads="1"/>
            </p:cNvSpPr>
            <p:nvPr/>
          </p:nvSpPr>
          <p:spPr bwMode="auto">
            <a:xfrm>
              <a:off x="1187450" y="5591175"/>
              <a:ext cx="1655763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" name="Rectangle 18"/>
            <p:cNvSpPr>
              <a:spLocks noChangeArrowheads="1"/>
            </p:cNvSpPr>
            <p:nvPr/>
          </p:nvSpPr>
          <p:spPr bwMode="auto">
            <a:xfrm>
              <a:off x="1187450" y="5662613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" name="Rectangle 19"/>
            <p:cNvSpPr>
              <a:spLocks noChangeArrowheads="1"/>
            </p:cNvSpPr>
            <p:nvPr/>
          </p:nvSpPr>
          <p:spPr bwMode="auto">
            <a:xfrm>
              <a:off x="393700" y="4005263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</a:t>
              </a:r>
            </a:p>
          </p:txBody>
        </p:sp>
        <p:sp>
          <p:nvSpPr>
            <p:cNvPr id="10" name="Rectangle 20"/>
            <p:cNvSpPr>
              <a:spLocks noChangeArrowheads="1"/>
            </p:cNvSpPr>
            <p:nvPr/>
          </p:nvSpPr>
          <p:spPr bwMode="auto">
            <a:xfrm>
              <a:off x="395288" y="4294188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+matrikelNr : int</a:t>
              </a:r>
            </a:p>
          </p:txBody>
        </p:sp>
        <p:sp>
          <p:nvSpPr>
            <p:cNvPr id="11" name="Rectangle 21"/>
            <p:cNvSpPr>
              <a:spLocks noChangeArrowheads="1"/>
            </p:cNvSpPr>
            <p:nvPr/>
          </p:nvSpPr>
          <p:spPr bwMode="auto">
            <a:xfrm>
              <a:off x="395288" y="4583113"/>
              <a:ext cx="1511300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" name="AutoShape 22"/>
            <p:cNvSpPr>
              <a:spLocks noChangeArrowheads="1"/>
            </p:cNvSpPr>
            <p:nvPr/>
          </p:nvSpPr>
          <p:spPr bwMode="auto">
            <a:xfrm>
              <a:off x="9715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3" name="Line 23"/>
            <p:cNvSpPr>
              <a:spLocks noChangeShapeType="1"/>
            </p:cNvSpPr>
            <p:nvPr/>
          </p:nvSpPr>
          <p:spPr bwMode="auto">
            <a:xfrm>
              <a:off x="10429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4" name="Rectangle 24"/>
            <p:cNvSpPr>
              <a:spLocks noChangeArrowheads="1"/>
            </p:cNvSpPr>
            <p:nvPr/>
          </p:nvSpPr>
          <p:spPr bwMode="auto">
            <a:xfrm>
              <a:off x="2122488" y="4005263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Employee</a:t>
              </a:r>
            </a:p>
          </p:txBody>
        </p:sp>
        <p:sp>
          <p:nvSpPr>
            <p:cNvPr id="15" name="Rectangle 25"/>
            <p:cNvSpPr>
              <a:spLocks noChangeArrowheads="1"/>
            </p:cNvSpPr>
            <p:nvPr/>
          </p:nvSpPr>
          <p:spPr bwMode="auto">
            <a:xfrm>
              <a:off x="2122488" y="4583113"/>
              <a:ext cx="1512887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" name="Line 26"/>
            <p:cNvSpPr>
              <a:spLocks noChangeShapeType="1"/>
            </p:cNvSpPr>
            <p:nvPr/>
          </p:nvSpPr>
          <p:spPr bwMode="auto">
            <a:xfrm>
              <a:off x="10429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7" name="Line 27"/>
            <p:cNvSpPr>
              <a:spLocks noChangeShapeType="1"/>
            </p:cNvSpPr>
            <p:nvPr/>
          </p:nvSpPr>
          <p:spPr bwMode="auto">
            <a:xfrm>
              <a:off x="19065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8" name="AutoShape 28"/>
            <p:cNvSpPr>
              <a:spLocks noChangeArrowheads="1"/>
            </p:cNvSpPr>
            <p:nvPr/>
          </p:nvSpPr>
          <p:spPr bwMode="auto">
            <a:xfrm>
              <a:off x="29146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9" name="Line 29"/>
            <p:cNvSpPr>
              <a:spLocks noChangeShapeType="1"/>
            </p:cNvSpPr>
            <p:nvPr/>
          </p:nvSpPr>
          <p:spPr bwMode="auto">
            <a:xfrm>
              <a:off x="29860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" name="Line 30"/>
            <p:cNvSpPr>
              <a:spLocks noChangeShapeType="1"/>
            </p:cNvSpPr>
            <p:nvPr/>
          </p:nvSpPr>
          <p:spPr bwMode="auto">
            <a:xfrm>
              <a:off x="21224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1" name="Line 31"/>
            <p:cNvSpPr>
              <a:spLocks noChangeShapeType="1"/>
            </p:cNvSpPr>
            <p:nvPr/>
          </p:nvSpPr>
          <p:spPr bwMode="auto">
            <a:xfrm>
              <a:off x="21224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2" name="Rectangle 32"/>
            <p:cNvSpPr>
              <a:spLocks noChangeArrowheads="1"/>
            </p:cNvSpPr>
            <p:nvPr/>
          </p:nvSpPr>
          <p:spPr bwMode="auto">
            <a:xfrm>
              <a:off x="1187450" y="299720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+name : string</a:t>
              </a:r>
            </a:p>
          </p:txBody>
        </p:sp>
        <p:sp>
          <p:nvSpPr>
            <p:cNvPr id="23" name="Rectangle 33"/>
            <p:cNvSpPr>
              <a:spLocks noChangeArrowheads="1"/>
            </p:cNvSpPr>
            <p:nvPr/>
          </p:nvSpPr>
          <p:spPr bwMode="auto">
            <a:xfrm>
              <a:off x="1187450" y="2708275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Person</a:t>
              </a:r>
            </a:p>
          </p:txBody>
        </p:sp>
        <p:sp>
          <p:nvSpPr>
            <p:cNvPr id="24" name="Rectangle 34"/>
            <p:cNvSpPr>
              <a:spLocks noChangeArrowheads="1"/>
            </p:cNvSpPr>
            <p:nvPr/>
          </p:nvSpPr>
          <p:spPr bwMode="auto">
            <a:xfrm>
              <a:off x="1187450" y="3284538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5" name="AutoShape 35"/>
            <p:cNvSpPr>
              <a:spLocks noChangeArrowheads="1"/>
            </p:cNvSpPr>
            <p:nvPr/>
          </p:nvSpPr>
          <p:spPr bwMode="auto">
            <a:xfrm>
              <a:off x="2124075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6" name="Line 36"/>
            <p:cNvSpPr>
              <a:spLocks noChangeShapeType="1"/>
            </p:cNvSpPr>
            <p:nvPr/>
          </p:nvSpPr>
          <p:spPr bwMode="auto">
            <a:xfrm>
              <a:off x="2195513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7" name="Line 37"/>
            <p:cNvSpPr>
              <a:spLocks noChangeShapeType="1"/>
            </p:cNvSpPr>
            <p:nvPr/>
          </p:nvSpPr>
          <p:spPr bwMode="auto">
            <a:xfrm>
              <a:off x="2195513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8" name="Line 38"/>
            <p:cNvSpPr>
              <a:spLocks noChangeShapeType="1"/>
            </p:cNvSpPr>
            <p:nvPr/>
          </p:nvSpPr>
          <p:spPr bwMode="auto">
            <a:xfrm>
              <a:off x="3059113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9" name="AutoShape 39"/>
            <p:cNvSpPr>
              <a:spLocks noChangeArrowheads="1"/>
            </p:cNvSpPr>
            <p:nvPr/>
          </p:nvSpPr>
          <p:spPr bwMode="auto">
            <a:xfrm>
              <a:off x="1835150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30" name="Line 40"/>
            <p:cNvSpPr>
              <a:spLocks noChangeShapeType="1"/>
            </p:cNvSpPr>
            <p:nvPr/>
          </p:nvSpPr>
          <p:spPr bwMode="auto">
            <a:xfrm>
              <a:off x="1906588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31" name="Line 41"/>
            <p:cNvSpPr>
              <a:spLocks noChangeShapeType="1"/>
            </p:cNvSpPr>
            <p:nvPr/>
          </p:nvSpPr>
          <p:spPr bwMode="auto">
            <a:xfrm>
              <a:off x="1042988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32" name="Line 42"/>
            <p:cNvSpPr>
              <a:spLocks noChangeShapeType="1"/>
            </p:cNvSpPr>
            <p:nvPr/>
          </p:nvSpPr>
          <p:spPr bwMode="auto">
            <a:xfrm>
              <a:off x="1042988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33" name="Rectangle 43"/>
            <p:cNvSpPr>
              <a:spLocks noChangeArrowheads="1"/>
            </p:cNvSpPr>
            <p:nvPr/>
          </p:nvSpPr>
          <p:spPr bwMode="auto">
            <a:xfrm>
              <a:off x="2122488" y="4294188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+personalNr : int</a:t>
              </a:r>
            </a:p>
          </p:txBody>
        </p:sp>
        <p:sp>
          <p:nvSpPr>
            <p:cNvPr id="34" name="Text Box 44"/>
            <p:cNvSpPr txBox="1">
              <a:spLocks noChangeArrowheads="1"/>
            </p:cNvSpPr>
            <p:nvPr/>
          </p:nvSpPr>
          <p:spPr bwMode="auto">
            <a:xfrm>
              <a:off x="1042988" y="3500438"/>
              <a:ext cx="7921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  <p:sp>
          <p:nvSpPr>
            <p:cNvPr id="35" name="Text Box 45"/>
            <p:cNvSpPr txBox="1">
              <a:spLocks noChangeArrowheads="1"/>
            </p:cNvSpPr>
            <p:nvPr/>
          </p:nvSpPr>
          <p:spPr bwMode="auto">
            <a:xfrm>
              <a:off x="2266950" y="3500438"/>
              <a:ext cx="792163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</p:grpSp>
      <p:grpSp>
        <p:nvGrpSpPr>
          <p:cNvPr id="37" name="Gruppieren 36"/>
          <p:cNvGrpSpPr/>
          <p:nvPr/>
        </p:nvGrpSpPr>
        <p:grpSpPr>
          <a:xfrm>
            <a:off x="3883149" y="2805149"/>
            <a:ext cx="4305497" cy="2786025"/>
            <a:chOff x="3883149" y="1941549"/>
            <a:chExt cx="4305497" cy="2786025"/>
          </a:xfrm>
        </p:grpSpPr>
        <p:sp>
          <p:nvSpPr>
            <p:cNvPr id="38" name="Rectangle 28"/>
            <p:cNvSpPr>
              <a:spLocks noChangeArrowheads="1"/>
            </p:cNvSpPr>
            <p:nvPr/>
          </p:nvSpPr>
          <p:spPr bwMode="auto">
            <a:xfrm>
              <a:off x="6052505" y="2911475"/>
              <a:ext cx="2105230" cy="1577262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:StudentAssistant</a:t>
              </a:r>
            </a:p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:StudentAssistant</a:t>
              </a:r>
            </a:p>
          </p:txBody>
        </p:sp>
        <p:sp>
          <p:nvSpPr>
            <p:cNvPr id="39" name="Rectangle 26"/>
            <p:cNvSpPr>
              <a:spLocks noChangeArrowheads="1"/>
            </p:cNvSpPr>
            <p:nvPr/>
          </p:nvSpPr>
          <p:spPr bwMode="auto">
            <a:xfrm>
              <a:off x="6076318" y="3480854"/>
              <a:ext cx="2024449" cy="34763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40" name="Rectangle 27"/>
            <p:cNvSpPr>
              <a:spLocks noChangeArrowheads="1"/>
            </p:cNvSpPr>
            <p:nvPr/>
          </p:nvSpPr>
          <p:spPr bwMode="auto">
            <a:xfrm>
              <a:off x="6076318" y="3861768"/>
              <a:ext cx="2024449" cy="333961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:Employee</a:t>
              </a:r>
            </a:p>
          </p:txBody>
        </p:sp>
        <p:sp>
          <p:nvSpPr>
            <p:cNvPr id="41" name="AutoShape 29"/>
            <p:cNvSpPr>
              <a:spLocks/>
            </p:cNvSpPr>
            <p:nvPr/>
          </p:nvSpPr>
          <p:spPr bwMode="auto">
            <a:xfrm>
              <a:off x="5823905" y="3069456"/>
              <a:ext cx="215900" cy="1419279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42" name="Text Box 30"/>
            <p:cNvSpPr txBox="1">
              <a:spLocks noChangeArrowheads="1"/>
            </p:cNvSpPr>
            <p:nvPr/>
          </p:nvSpPr>
          <p:spPr bwMode="auto">
            <a:xfrm>
              <a:off x="3883149" y="3364161"/>
              <a:ext cx="2048959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43" name="Textfeld 42"/>
            <p:cNvSpPr txBox="1"/>
            <p:nvPr/>
          </p:nvSpPr>
          <p:spPr>
            <a:xfrm>
              <a:off x="6303712" y="1941549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/>
                <a:t>Speicherbild</a:t>
              </a:r>
              <a:endParaRPr lang="en-US" b="1"/>
            </a:p>
          </p:txBody>
        </p:sp>
        <p:sp>
          <p:nvSpPr>
            <p:cNvPr id="44" name="Rechteck 43"/>
            <p:cNvSpPr/>
            <p:nvPr/>
          </p:nvSpPr>
          <p:spPr bwMode="auto">
            <a:xfrm>
              <a:off x="6039805" y="2277367"/>
              <a:ext cx="2148841" cy="2450207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47" name="Rectangle 26"/>
            <p:cNvSpPr>
              <a:spLocks noChangeArrowheads="1"/>
            </p:cNvSpPr>
            <p:nvPr/>
          </p:nvSpPr>
          <p:spPr bwMode="auto">
            <a:xfrm>
              <a:off x="6076318" y="3069456"/>
              <a:ext cx="2024449" cy="388661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:Person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11061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Literaturvorschläge</a:t>
            </a:r>
          </a:p>
        </p:txBody>
      </p:sp>
      <p:sp>
        <p:nvSpPr>
          <p:cNvPr id="11267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de-DE" altLang="de-DE" noProof="0" dirty="0"/>
              <a:t>Bruce Eckel: </a:t>
            </a:r>
            <a:r>
              <a:rPr lang="en-US" altLang="de-DE" dirty="0"/>
              <a:t>Thinking</a:t>
            </a:r>
            <a:r>
              <a:rPr lang="de-DE" altLang="de-DE" noProof="0" dirty="0"/>
              <a:t> in C++ (frei verfügbar </a:t>
            </a:r>
            <a:r>
              <a:rPr lang="de-DE" altLang="de-DE" noProof="0" dirty="0">
                <a:hlinkClick r:id="rId2"/>
              </a:rPr>
              <a:t>https://www.micc.unifi.it/bertini/download/programmazione/TICPP-2nd-ed-Vol-two-printed.pdf</a:t>
            </a:r>
            <a:r>
              <a:rPr lang="de-DE" altLang="de-DE" noProof="0" dirty="0"/>
              <a:t>)</a:t>
            </a:r>
          </a:p>
          <a:p>
            <a:r>
              <a:rPr lang="de-DE" altLang="de-DE" noProof="0" dirty="0"/>
              <a:t>Mike Banahan: The C Book (frei verfügbar: </a:t>
            </a:r>
            <a:r>
              <a:rPr lang="de-DE" altLang="de-DE" noProof="0" dirty="0">
                <a:hlinkClick r:id="rId3"/>
              </a:rPr>
              <a:t>http://publications.gbdirect.co.uk/c_book/</a:t>
            </a:r>
            <a:r>
              <a:rPr lang="de-DE" altLang="de-DE" noProof="0" dirty="0"/>
              <a:t> )</a:t>
            </a:r>
          </a:p>
          <a:p>
            <a:r>
              <a:rPr lang="de-DE" altLang="de-DE" dirty="0"/>
              <a:t>Expert C </a:t>
            </a:r>
            <a:r>
              <a:rPr lang="de-DE" altLang="de-DE" dirty="0" err="1"/>
              <a:t>Programming</a:t>
            </a:r>
            <a:r>
              <a:rPr lang="de-DE" altLang="de-DE" dirty="0"/>
              <a:t>: Deep C Secrets, Peter van der Linden, </a:t>
            </a:r>
            <a:r>
              <a:rPr lang="de-DE" altLang="de-DE" dirty="0" err="1"/>
              <a:t>Prentice</a:t>
            </a:r>
            <a:r>
              <a:rPr lang="de-DE" altLang="de-DE" dirty="0"/>
              <a:t> Hall 1997 (frei verfügbar: </a:t>
            </a:r>
            <a:r>
              <a:rPr lang="de-DE" altLang="de-DE" dirty="0">
                <a:hlinkClick r:id="rId4"/>
              </a:rPr>
              <a:t>http://www.electroons.com/8051/ebooks/expert%20C%20programming.pdf</a:t>
            </a:r>
            <a:r>
              <a:rPr lang="de-DE" altLang="de-DE" dirty="0"/>
              <a:t> )</a:t>
            </a:r>
            <a:endParaRPr lang="de-DE" altLang="de-DE" noProof="0" dirty="0"/>
          </a:p>
          <a:p>
            <a:r>
              <a:rPr lang="de-DE" altLang="de-DE" noProof="0" dirty="0"/>
              <a:t>Scott Meyers: </a:t>
            </a:r>
            <a:r>
              <a:rPr lang="en-US" altLang="de-DE" dirty="0"/>
              <a:t>Effective</a:t>
            </a:r>
            <a:r>
              <a:rPr lang="de-DE" altLang="de-DE" noProof="0" dirty="0"/>
              <a:t> C++ &amp; More Effective C++</a:t>
            </a:r>
          </a:p>
          <a:p>
            <a:r>
              <a:rPr lang="de-DE" altLang="de-DE" noProof="0" dirty="0"/>
              <a:t>Helmut Schellong: Moderne C Programmierung [Springer]</a:t>
            </a:r>
          </a:p>
          <a:p>
            <a:r>
              <a:rPr lang="de-DE" altLang="de-DE" noProof="0" dirty="0"/>
              <a:t>Ralf Schneeweiß: Moderne C++ Programmierung [Springer]</a:t>
            </a:r>
          </a:p>
          <a:p>
            <a:r>
              <a:rPr lang="de-DE" altLang="de-DE" noProof="0" dirty="0"/>
              <a:t>Jürgen Wolf: Grundkurs C [Galileo] &amp;  Grundkurs C++ [Galileo]</a:t>
            </a:r>
          </a:p>
          <a:p>
            <a:r>
              <a:rPr lang="de-DE" altLang="de-DE" noProof="0" dirty="0"/>
              <a:t>Bjarne Stroustrup: Einführung in die Programmierung mit C++</a:t>
            </a:r>
          </a:p>
          <a:p>
            <a:r>
              <a:rPr lang="de-DE" altLang="de-DE" noProof="0" dirty="0"/>
              <a:t>TU München: Grundkurs C/C++</a:t>
            </a:r>
            <a:br>
              <a:rPr lang="de-DE" altLang="de-DE" noProof="0" dirty="0"/>
            </a:br>
            <a:r>
              <a:rPr lang="de-DE" altLang="de-DE" noProof="0" dirty="0">
                <a:hlinkClick r:id="rId5"/>
              </a:rPr>
              <a:t>http://www.ldv.ei.tum.de/lehre/grundkurs-c/</a:t>
            </a:r>
            <a:endParaRPr lang="de-DE" altLang="de-DE" noProof="0" dirty="0"/>
          </a:p>
          <a:p>
            <a:r>
              <a:rPr lang="de-DE" noProof="0" dirty="0"/>
              <a:t>Heinz Tschabitscher: Einführung in C++</a:t>
            </a:r>
            <a:br>
              <a:rPr lang="de-DE" noProof="0" dirty="0"/>
            </a:br>
            <a:r>
              <a:rPr lang="de-DE" noProof="0" dirty="0">
                <a:hlinkClick r:id="rId6"/>
              </a:rPr>
              <a:t>http://ladedu.com/cpp/zum_mitnehmen/cpp_einf.pdf</a:t>
            </a:r>
            <a:r>
              <a:rPr lang="de-DE" noProof="0" dirty="0"/>
              <a:t> </a:t>
            </a:r>
          </a:p>
          <a:p>
            <a:r>
              <a:rPr lang="de-DE" noProof="0" dirty="0"/>
              <a:t>LearnCPP.com </a:t>
            </a:r>
            <a:r>
              <a:rPr lang="de-DE" noProof="0" dirty="0">
                <a:hlinkClick r:id="rId7"/>
              </a:rPr>
              <a:t>http://www.learncpp.com/</a:t>
            </a:r>
            <a:endParaRPr lang="de-DE" noProof="0" dirty="0"/>
          </a:p>
          <a:p>
            <a:r>
              <a:rPr lang="de-DE" noProof="0" dirty="0"/>
              <a:t>CProgramming.com </a:t>
            </a:r>
            <a:r>
              <a:rPr lang="de-DE" noProof="0" dirty="0">
                <a:hlinkClick r:id="rId8"/>
              </a:rPr>
              <a:t>http://www.cprogramming.com/</a:t>
            </a:r>
            <a:r>
              <a:rPr lang="de-DE" noProof="0" dirty="0"/>
              <a:t> </a:t>
            </a:r>
          </a:p>
          <a:p>
            <a:r>
              <a:rPr lang="de-DE" altLang="de-DE" noProof="0" dirty="0"/>
              <a:t>Google C++ Style Guide: </a:t>
            </a:r>
            <a:r>
              <a:rPr lang="de-DE" altLang="de-DE" noProof="0" dirty="0">
                <a:hlinkClick r:id="rId9"/>
              </a:rPr>
              <a:t>https://google.github.io/styleguide/cppguide.html</a:t>
            </a:r>
            <a:r>
              <a:rPr lang="de-DE" altLang="de-DE" noProof="0" dirty="0"/>
              <a:t> </a:t>
            </a:r>
          </a:p>
          <a:p>
            <a:r>
              <a:rPr lang="de-DE" altLang="de-DE" noProof="0" dirty="0"/>
              <a:t>Bytes'n'Objects: Kostenfreies Tutorial mit über 110 Lektionen: </a:t>
            </a:r>
            <a:r>
              <a:rPr lang="de-DE" altLang="de-DE" noProof="0" dirty="0">
                <a:hlinkClick r:id="rId10"/>
              </a:rPr>
              <a:t>http://bytesnobjects.dev.geekbetrieb.de/cpp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3858287337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43"/>
          <p:cNvSpPr>
            <a:spLocks noChangeArrowheads="1"/>
          </p:cNvSpPr>
          <p:nvPr/>
        </p:nvSpPr>
        <p:spPr bwMode="auto">
          <a:xfrm>
            <a:off x="6532563" y="4292600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de-DE" altLang="de-DE" sz="1400" b="0"/>
          </a:p>
        </p:txBody>
      </p:sp>
      <p:sp>
        <p:nvSpPr>
          <p:cNvPr id="2150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Implementierungsvererbung: </a:t>
            </a:r>
            <a:br>
              <a:rPr lang="de-DE" altLang="de-DE" noProof="0" dirty="0"/>
            </a:br>
            <a:r>
              <a:rPr lang="de-DE" altLang="de-DE" noProof="0" dirty="0"/>
              <a:t>	Schlechtes Design?</a:t>
            </a:r>
            <a:endParaRPr lang="de-DE" altLang="de-DE" i="1" noProof="0" dirty="0"/>
          </a:p>
        </p:txBody>
      </p:sp>
      <p:sp>
        <p:nvSpPr>
          <p:cNvPr id="21508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640763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b="1" noProof="0" dirty="0"/>
              <a:t>Mehrfachvererbung kann auf schlechtes </a:t>
            </a:r>
            <a:r>
              <a:rPr lang="de-DE" altLang="de-DE" b="1" noProof="0"/>
              <a:t>Design hindeuten:</a:t>
            </a:r>
            <a:br>
              <a:rPr lang="de-DE" altLang="de-DE" b="1" noProof="0"/>
            </a:br>
            <a:r>
              <a:rPr lang="de-DE" altLang="de-DE" noProof="0"/>
              <a:t>Gemeinsamkeiten </a:t>
            </a:r>
            <a:r>
              <a:rPr lang="de-DE" altLang="de-DE" noProof="0" dirty="0"/>
              <a:t>sollen explizit extrahiert und das Design vereinfacht werden</a:t>
            </a:r>
            <a:endParaRPr lang="de-DE" altLang="de-DE" i="1" noProof="0" dirty="0"/>
          </a:p>
        </p:txBody>
      </p:sp>
      <p:sp>
        <p:nvSpPr>
          <p:cNvPr id="21509" name="Rectangle 16"/>
          <p:cNvSpPr>
            <a:spLocks noChangeArrowheads="1"/>
          </p:cNvSpPr>
          <p:nvPr/>
        </p:nvSpPr>
        <p:spPr bwMode="auto">
          <a:xfrm>
            <a:off x="1187450" y="5302250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21510" name="Rectangle 17"/>
          <p:cNvSpPr>
            <a:spLocks noChangeArrowheads="1"/>
          </p:cNvSpPr>
          <p:nvPr/>
        </p:nvSpPr>
        <p:spPr bwMode="auto">
          <a:xfrm>
            <a:off x="1187450" y="5591175"/>
            <a:ext cx="1655763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1" name="Rectangle 18"/>
          <p:cNvSpPr>
            <a:spLocks noChangeArrowheads="1"/>
          </p:cNvSpPr>
          <p:nvPr/>
        </p:nvSpPr>
        <p:spPr bwMode="auto">
          <a:xfrm>
            <a:off x="1187450" y="5662613"/>
            <a:ext cx="1655763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2" name="Rectangle 19"/>
          <p:cNvSpPr>
            <a:spLocks noChangeArrowheads="1"/>
          </p:cNvSpPr>
          <p:nvPr/>
        </p:nvSpPr>
        <p:spPr bwMode="auto">
          <a:xfrm>
            <a:off x="393700" y="4005263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21513" name="Rectangle 20"/>
          <p:cNvSpPr>
            <a:spLocks noChangeArrowheads="1"/>
          </p:cNvSpPr>
          <p:nvPr/>
        </p:nvSpPr>
        <p:spPr bwMode="auto">
          <a:xfrm>
            <a:off x="395288" y="4294188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+matrikelNr : int</a:t>
            </a:r>
          </a:p>
        </p:txBody>
      </p:sp>
      <p:sp>
        <p:nvSpPr>
          <p:cNvPr id="21514" name="Rectangle 21"/>
          <p:cNvSpPr>
            <a:spLocks noChangeArrowheads="1"/>
          </p:cNvSpPr>
          <p:nvPr/>
        </p:nvSpPr>
        <p:spPr bwMode="auto">
          <a:xfrm>
            <a:off x="395288" y="4583113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5" name="AutoShape 22"/>
          <p:cNvSpPr>
            <a:spLocks noChangeArrowheads="1"/>
          </p:cNvSpPr>
          <p:nvPr/>
        </p:nvSpPr>
        <p:spPr bwMode="auto">
          <a:xfrm>
            <a:off x="971550" y="4654550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6" name="Line 23"/>
          <p:cNvSpPr>
            <a:spLocks noChangeShapeType="1"/>
          </p:cNvSpPr>
          <p:nvPr/>
        </p:nvSpPr>
        <p:spPr bwMode="auto">
          <a:xfrm>
            <a:off x="1042988" y="4870450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17" name="Rectangle 24"/>
          <p:cNvSpPr>
            <a:spLocks noChangeArrowheads="1"/>
          </p:cNvSpPr>
          <p:nvPr/>
        </p:nvSpPr>
        <p:spPr bwMode="auto">
          <a:xfrm>
            <a:off x="2122488" y="4005263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Employee</a:t>
            </a:r>
          </a:p>
        </p:txBody>
      </p:sp>
      <p:sp>
        <p:nvSpPr>
          <p:cNvPr id="21518" name="Rectangle 25"/>
          <p:cNvSpPr>
            <a:spLocks noChangeArrowheads="1"/>
          </p:cNvSpPr>
          <p:nvPr/>
        </p:nvSpPr>
        <p:spPr bwMode="auto">
          <a:xfrm>
            <a:off x="2122488" y="4583113"/>
            <a:ext cx="1512887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9" name="Line 26"/>
          <p:cNvSpPr>
            <a:spLocks noChangeShapeType="1"/>
          </p:cNvSpPr>
          <p:nvPr/>
        </p:nvSpPr>
        <p:spPr bwMode="auto">
          <a:xfrm>
            <a:off x="1042988" y="5014913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0" name="Line 27"/>
          <p:cNvSpPr>
            <a:spLocks noChangeShapeType="1"/>
          </p:cNvSpPr>
          <p:nvPr/>
        </p:nvSpPr>
        <p:spPr bwMode="auto">
          <a:xfrm>
            <a:off x="1906588" y="5014913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1" name="AutoShape 28"/>
          <p:cNvSpPr>
            <a:spLocks noChangeArrowheads="1"/>
          </p:cNvSpPr>
          <p:nvPr/>
        </p:nvSpPr>
        <p:spPr bwMode="auto">
          <a:xfrm>
            <a:off x="2914650" y="4654550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22" name="Line 29"/>
          <p:cNvSpPr>
            <a:spLocks noChangeShapeType="1"/>
          </p:cNvSpPr>
          <p:nvPr/>
        </p:nvSpPr>
        <p:spPr bwMode="auto">
          <a:xfrm>
            <a:off x="2986088" y="4870450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3" name="Line 30"/>
          <p:cNvSpPr>
            <a:spLocks noChangeShapeType="1"/>
          </p:cNvSpPr>
          <p:nvPr/>
        </p:nvSpPr>
        <p:spPr bwMode="auto">
          <a:xfrm>
            <a:off x="2122488" y="5014913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4" name="Line 31"/>
          <p:cNvSpPr>
            <a:spLocks noChangeShapeType="1"/>
          </p:cNvSpPr>
          <p:nvPr/>
        </p:nvSpPr>
        <p:spPr bwMode="auto">
          <a:xfrm>
            <a:off x="2122488" y="5014913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5" name="Rectangle 32"/>
          <p:cNvSpPr>
            <a:spLocks noChangeArrowheads="1"/>
          </p:cNvSpPr>
          <p:nvPr/>
        </p:nvSpPr>
        <p:spPr bwMode="auto">
          <a:xfrm>
            <a:off x="1187450" y="2997200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21526" name="Rectangle 33"/>
          <p:cNvSpPr>
            <a:spLocks noChangeArrowheads="1"/>
          </p:cNvSpPr>
          <p:nvPr/>
        </p:nvSpPr>
        <p:spPr bwMode="auto">
          <a:xfrm>
            <a:off x="1187450" y="2708275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Person</a:t>
            </a:r>
          </a:p>
        </p:txBody>
      </p:sp>
      <p:sp>
        <p:nvSpPr>
          <p:cNvPr id="21527" name="Rectangle 34"/>
          <p:cNvSpPr>
            <a:spLocks noChangeArrowheads="1"/>
          </p:cNvSpPr>
          <p:nvPr/>
        </p:nvSpPr>
        <p:spPr bwMode="auto">
          <a:xfrm>
            <a:off x="1187450" y="3284538"/>
            <a:ext cx="1655763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28" name="AutoShape 35"/>
          <p:cNvSpPr>
            <a:spLocks noChangeArrowheads="1"/>
          </p:cNvSpPr>
          <p:nvPr/>
        </p:nvSpPr>
        <p:spPr bwMode="auto">
          <a:xfrm>
            <a:off x="2124075" y="3357563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29" name="Line 36"/>
          <p:cNvSpPr>
            <a:spLocks noChangeShapeType="1"/>
          </p:cNvSpPr>
          <p:nvPr/>
        </p:nvSpPr>
        <p:spPr bwMode="auto">
          <a:xfrm>
            <a:off x="2195513" y="3573463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0" name="Line 37"/>
          <p:cNvSpPr>
            <a:spLocks noChangeShapeType="1"/>
          </p:cNvSpPr>
          <p:nvPr/>
        </p:nvSpPr>
        <p:spPr bwMode="auto">
          <a:xfrm>
            <a:off x="2195513" y="3717925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1" name="Line 38"/>
          <p:cNvSpPr>
            <a:spLocks noChangeShapeType="1"/>
          </p:cNvSpPr>
          <p:nvPr/>
        </p:nvSpPr>
        <p:spPr bwMode="auto">
          <a:xfrm>
            <a:off x="3059113" y="3717925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2" name="AutoShape 39"/>
          <p:cNvSpPr>
            <a:spLocks noChangeArrowheads="1"/>
          </p:cNvSpPr>
          <p:nvPr/>
        </p:nvSpPr>
        <p:spPr bwMode="auto">
          <a:xfrm>
            <a:off x="1835150" y="3357563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33" name="Line 40"/>
          <p:cNvSpPr>
            <a:spLocks noChangeShapeType="1"/>
          </p:cNvSpPr>
          <p:nvPr/>
        </p:nvSpPr>
        <p:spPr bwMode="auto">
          <a:xfrm>
            <a:off x="1906588" y="3573463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4" name="Line 41"/>
          <p:cNvSpPr>
            <a:spLocks noChangeShapeType="1"/>
          </p:cNvSpPr>
          <p:nvPr/>
        </p:nvSpPr>
        <p:spPr bwMode="auto">
          <a:xfrm>
            <a:off x="1042988" y="3717925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5" name="Line 42"/>
          <p:cNvSpPr>
            <a:spLocks noChangeShapeType="1"/>
          </p:cNvSpPr>
          <p:nvPr/>
        </p:nvSpPr>
        <p:spPr bwMode="auto">
          <a:xfrm>
            <a:off x="1042988" y="3717925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6" name="Rectangle 43"/>
          <p:cNvSpPr>
            <a:spLocks noChangeArrowheads="1"/>
          </p:cNvSpPr>
          <p:nvPr/>
        </p:nvSpPr>
        <p:spPr bwMode="auto">
          <a:xfrm>
            <a:off x="2122488" y="4294188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+personalNr : int</a:t>
            </a:r>
          </a:p>
        </p:txBody>
      </p:sp>
      <p:sp>
        <p:nvSpPr>
          <p:cNvPr id="21537" name="Text Box 44"/>
          <p:cNvSpPr txBox="1">
            <a:spLocks noChangeArrowheads="1"/>
          </p:cNvSpPr>
          <p:nvPr/>
        </p:nvSpPr>
        <p:spPr bwMode="auto">
          <a:xfrm>
            <a:off x="1042988" y="3500438"/>
            <a:ext cx="7921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virtual</a:t>
            </a:r>
          </a:p>
        </p:txBody>
      </p:sp>
      <p:sp>
        <p:nvSpPr>
          <p:cNvPr id="21538" name="Text Box 45"/>
          <p:cNvSpPr txBox="1">
            <a:spLocks noChangeArrowheads="1"/>
          </p:cNvSpPr>
          <p:nvPr/>
        </p:nvSpPr>
        <p:spPr bwMode="auto">
          <a:xfrm>
            <a:off x="2266950" y="3500438"/>
            <a:ext cx="792163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virtual</a:t>
            </a:r>
          </a:p>
        </p:txBody>
      </p:sp>
      <p:sp>
        <p:nvSpPr>
          <p:cNvPr id="21539" name="Rectangle 19"/>
          <p:cNvSpPr>
            <a:spLocks noChangeArrowheads="1"/>
          </p:cNvSpPr>
          <p:nvPr/>
        </p:nvSpPr>
        <p:spPr bwMode="auto">
          <a:xfrm>
            <a:off x="4803775" y="4003675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21540" name="Rectangle 20"/>
          <p:cNvSpPr>
            <a:spLocks noChangeArrowheads="1"/>
          </p:cNvSpPr>
          <p:nvPr/>
        </p:nvSpPr>
        <p:spPr bwMode="auto">
          <a:xfrm>
            <a:off x="4805363" y="4292600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+matrikelNr : int</a:t>
            </a:r>
          </a:p>
        </p:txBody>
      </p:sp>
      <p:sp>
        <p:nvSpPr>
          <p:cNvPr id="21541" name="Rectangle 21"/>
          <p:cNvSpPr>
            <a:spLocks noChangeArrowheads="1"/>
          </p:cNvSpPr>
          <p:nvPr/>
        </p:nvSpPr>
        <p:spPr bwMode="auto">
          <a:xfrm>
            <a:off x="4805363" y="4581525"/>
            <a:ext cx="1511300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2" name="Rectangle 24"/>
          <p:cNvSpPr>
            <a:spLocks noChangeArrowheads="1"/>
          </p:cNvSpPr>
          <p:nvPr/>
        </p:nvSpPr>
        <p:spPr bwMode="auto">
          <a:xfrm>
            <a:off x="6532563" y="4003675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Employee</a:t>
            </a:r>
          </a:p>
        </p:txBody>
      </p:sp>
      <p:sp>
        <p:nvSpPr>
          <p:cNvPr id="21543" name="Rectangle 25"/>
          <p:cNvSpPr>
            <a:spLocks noChangeArrowheads="1"/>
          </p:cNvSpPr>
          <p:nvPr/>
        </p:nvSpPr>
        <p:spPr bwMode="auto">
          <a:xfrm>
            <a:off x="6532563" y="4510088"/>
            <a:ext cx="1512887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4" name="Rectangle 32"/>
          <p:cNvSpPr>
            <a:spLocks noChangeArrowheads="1"/>
          </p:cNvSpPr>
          <p:nvPr/>
        </p:nvSpPr>
        <p:spPr bwMode="auto">
          <a:xfrm>
            <a:off x="5597525" y="2995613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21545" name="Rectangle 33"/>
          <p:cNvSpPr>
            <a:spLocks noChangeArrowheads="1"/>
          </p:cNvSpPr>
          <p:nvPr/>
        </p:nvSpPr>
        <p:spPr bwMode="auto">
          <a:xfrm>
            <a:off x="5597525" y="2706688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Person</a:t>
            </a:r>
          </a:p>
        </p:txBody>
      </p:sp>
      <p:sp>
        <p:nvSpPr>
          <p:cNvPr id="21546" name="Rectangle 34"/>
          <p:cNvSpPr>
            <a:spLocks noChangeArrowheads="1"/>
          </p:cNvSpPr>
          <p:nvPr/>
        </p:nvSpPr>
        <p:spPr bwMode="auto">
          <a:xfrm>
            <a:off x="5597525" y="3282950"/>
            <a:ext cx="1655763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7" name="AutoShape 35"/>
          <p:cNvSpPr>
            <a:spLocks noChangeArrowheads="1"/>
          </p:cNvSpPr>
          <p:nvPr/>
        </p:nvSpPr>
        <p:spPr bwMode="auto">
          <a:xfrm>
            <a:off x="6534150" y="335597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8" name="Line 36"/>
          <p:cNvSpPr>
            <a:spLocks noChangeShapeType="1"/>
          </p:cNvSpPr>
          <p:nvPr/>
        </p:nvSpPr>
        <p:spPr bwMode="auto">
          <a:xfrm>
            <a:off x="6605588" y="357187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49" name="Line 37"/>
          <p:cNvSpPr>
            <a:spLocks noChangeShapeType="1"/>
          </p:cNvSpPr>
          <p:nvPr/>
        </p:nvSpPr>
        <p:spPr bwMode="auto">
          <a:xfrm>
            <a:off x="6605588" y="371633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0" name="Line 38"/>
          <p:cNvSpPr>
            <a:spLocks noChangeShapeType="1"/>
          </p:cNvSpPr>
          <p:nvPr/>
        </p:nvSpPr>
        <p:spPr bwMode="auto">
          <a:xfrm>
            <a:off x="7469188" y="371633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1" name="AutoShape 39"/>
          <p:cNvSpPr>
            <a:spLocks noChangeArrowheads="1"/>
          </p:cNvSpPr>
          <p:nvPr/>
        </p:nvSpPr>
        <p:spPr bwMode="auto">
          <a:xfrm>
            <a:off x="6245225" y="335597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52" name="Line 40"/>
          <p:cNvSpPr>
            <a:spLocks noChangeShapeType="1"/>
          </p:cNvSpPr>
          <p:nvPr/>
        </p:nvSpPr>
        <p:spPr bwMode="auto">
          <a:xfrm>
            <a:off x="6316663" y="357187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3" name="Line 41"/>
          <p:cNvSpPr>
            <a:spLocks noChangeShapeType="1"/>
          </p:cNvSpPr>
          <p:nvPr/>
        </p:nvSpPr>
        <p:spPr bwMode="auto">
          <a:xfrm>
            <a:off x="5453063" y="371633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4" name="Line 42"/>
          <p:cNvSpPr>
            <a:spLocks noChangeShapeType="1"/>
          </p:cNvSpPr>
          <p:nvPr/>
        </p:nvSpPr>
        <p:spPr bwMode="auto">
          <a:xfrm>
            <a:off x="5453063" y="371633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5" name="Rectangle 16"/>
          <p:cNvSpPr>
            <a:spLocks noChangeArrowheads="1"/>
          </p:cNvSpPr>
          <p:nvPr/>
        </p:nvSpPr>
        <p:spPr bwMode="auto">
          <a:xfrm>
            <a:off x="4787900" y="5122863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21556" name="Rectangle 17"/>
          <p:cNvSpPr>
            <a:spLocks noChangeArrowheads="1"/>
          </p:cNvSpPr>
          <p:nvPr/>
        </p:nvSpPr>
        <p:spPr bwMode="auto">
          <a:xfrm>
            <a:off x="4787900" y="5411788"/>
            <a:ext cx="1655763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57" name="Rectangle 18"/>
          <p:cNvSpPr>
            <a:spLocks noChangeArrowheads="1"/>
          </p:cNvSpPr>
          <p:nvPr/>
        </p:nvSpPr>
        <p:spPr bwMode="auto">
          <a:xfrm>
            <a:off x="4787900" y="5483225"/>
            <a:ext cx="1655763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58" name="Rectangle 24"/>
          <p:cNvSpPr>
            <a:spLocks noChangeArrowheads="1"/>
          </p:cNvSpPr>
          <p:nvPr/>
        </p:nvSpPr>
        <p:spPr bwMode="auto">
          <a:xfrm>
            <a:off x="7404100" y="5443538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Employment</a:t>
            </a:r>
          </a:p>
        </p:txBody>
      </p:sp>
      <p:sp>
        <p:nvSpPr>
          <p:cNvPr id="21559" name="Rectangle 25"/>
          <p:cNvSpPr>
            <a:spLocks noChangeArrowheads="1"/>
          </p:cNvSpPr>
          <p:nvPr/>
        </p:nvSpPr>
        <p:spPr bwMode="auto">
          <a:xfrm>
            <a:off x="7404100" y="6021388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60" name="Rectangle 43"/>
          <p:cNvSpPr>
            <a:spLocks noChangeArrowheads="1"/>
          </p:cNvSpPr>
          <p:nvPr/>
        </p:nvSpPr>
        <p:spPr bwMode="auto">
          <a:xfrm>
            <a:off x="7404100" y="5732463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+personalNr : int</a:t>
            </a:r>
          </a:p>
        </p:txBody>
      </p:sp>
      <p:sp>
        <p:nvSpPr>
          <p:cNvPr id="21561" name="Line 29"/>
          <p:cNvSpPr>
            <a:spLocks noChangeShapeType="1"/>
          </p:cNvSpPr>
          <p:nvPr/>
        </p:nvSpPr>
        <p:spPr bwMode="auto">
          <a:xfrm>
            <a:off x="5532438" y="4868863"/>
            <a:ext cx="0" cy="254000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62" name="AutoShape 28"/>
          <p:cNvSpPr>
            <a:spLocks noChangeArrowheads="1"/>
          </p:cNvSpPr>
          <p:nvPr/>
        </p:nvSpPr>
        <p:spPr bwMode="auto">
          <a:xfrm>
            <a:off x="5461000" y="4652963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21563" name="Gewinkelte Verbindung 2"/>
          <p:cNvCxnSpPr>
            <a:cxnSpLocks noChangeShapeType="1"/>
          </p:cNvCxnSpPr>
          <p:nvPr/>
        </p:nvCxnSpPr>
        <p:spPr bwMode="auto">
          <a:xfrm rot="16200000" flipH="1">
            <a:off x="6420644" y="4822031"/>
            <a:ext cx="179388" cy="1787525"/>
          </a:xfrm>
          <a:prstGeom prst="bentConnector2">
            <a:avLst/>
          </a:prstGeom>
          <a:noFill/>
          <a:ln w="9525" algn="ctr">
            <a:solidFill>
              <a:schemeClr val="tx1"/>
            </a:solidFill>
            <a:round/>
            <a:headEnd type="diamond" w="lg" len="lg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564" name="Gewinkelte Verbindung 75"/>
          <p:cNvCxnSpPr>
            <a:cxnSpLocks noChangeShapeType="1"/>
          </p:cNvCxnSpPr>
          <p:nvPr/>
        </p:nvCxnSpPr>
        <p:spPr bwMode="auto">
          <a:xfrm rot="16200000" flipH="1">
            <a:off x="7329488" y="4613275"/>
            <a:ext cx="790575" cy="873125"/>
          </a:xfrm>
          <a:prstGeom prst="bentConnector3">
            <a:avLst>
              <a:gd name="adj1" fmla="val 56546"/>
            </a:avLst>
          </a:prstGeom>
          <a:noFill/>
          <a:ln w="9525" algn="ctr">
            <a:solidFill>
              <a:schemeClr val="tx1"/>
            </a:solidFill>
            <a:round/>
            <a:headEnd type="diamond" w="lg" len="lg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3" name="Abgerundete rechteckige Legende 82"/>
          <p:cNvSpPr/>
          <p:nvPr/>
        </p:nvSpPr>
        <p:spPr>
          <a:xfrm>
            <a:off x="2986088" y="5965825"/>
            <a:ext cx="4178200" cy="454026"/>
          </a:xfrm>
          <a:prstGeom prst="wedgeRoundRectCallout">
            <a:avLst>
              <a:gd name="adj1" fmla="val 14717"/>
              <a:gd name="adj2" fmla="val -768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600">
                <a:solidFill>
                  <a:schemeClr val="bg1"/>
                </a:solidFill>
              </a:rPr>
              <a:t>Ein </a:t>
            </a:r>
            <a:r>
              <a: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</a:p>
          <a:p>
            <a:pPr>
              <a:defRPr/>
            </a:pPr>
            <a:r>
              <a:rPr lang="de-DE" sz="1600" b="1">
                <a:solidFill>
                  <a:schemeClr val="bg1"/>
                </a:solidFill>
              </a:rPr>
              <a:t>ist ein </a:t>
            </a:r>
            <a:r>
              <a: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de-DE" sz="1600">
                <a:solidFill>
                  <a:schemeClr val="bg1"/>
                </a:solidFill>
              </a:rPr>
              <a:t>, </a:t>
            </a:r>
            <a:r>
              <a:rPr lang="de-DE" sz="1600" u="sng">
                <a:solidFill>
                  <a:schemeClr val="bg1"/>
                </a:solidFill>
              </a:rPr>
              <a:t>mit </a:t>
            </a:r>
            <a:r>
              <a:rPr lang="de-DE" sz="1600">
                <a:solidFill>
                  <a:schemeClr val="bg1"/>
                </a:solidFill>
              </a:rPr>
              <a:t>einem </a:t>
            </a:r>
            <a:r>
              <a: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Employment</a:t>
            </a:r>
          </a:p>
        </p:txBody>
      </p:sp>
    </p:spTree>
    <p:extLst>
      <p:ext uri="{BB962C8B-B14F-4D97-AF65-F5344CB8AC3E}">
        <p14:creationId xmlns:p14="http://schemas.microsoft.com/office/powerpoint/2010/main" val="2025439854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Schnittstellen- vs. Implementierungsvererbung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000" b="1" noProof="0" dirty="0"/>
              <a:t>Schnittstellenvererbung</a:t>
            </a:r>
            <a:r>
              <a:rPr lang="de-DE" sz="2000" noProof="0" dirty="0"/>
              <a:t>:</a:t>
            </a:r>
            <a:br>
              <a:rPr lang="de-DE" sz="2000" noProof="0" dirty="0"/>
            </a:br>
            <a:endParaRPr lang="de-DE" sz="2000" noProof="0" dirty="0"/>
          </a:p>
          <a:p>
            <a:pPr marL="0" indent="0">
              <a:buNone/>
            </a:pPr>
            <a:r>
              <a:rPr lang="de-DE" sz="2000" noProof="0" dirty="0"/>
              <a:t>Wenn die Oberklassen nur </a:t>
            </a:r>
            <a:r>
              <a:rPr lang="de-DE" sz="2000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pure </a:t>
            </a:r>
            <a:r>
              <a:rPr lang="de-DE" sz="2000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sz="2000" noProof="0" dirty="0"/>
              <a:t> Methoden enthalten, dann ist Mehrfachvererbung überhaupt kein Problem </a:t>
            </a:r>
          </a:p>
          <a:p>
            <a:pPr marL="0" indent="0">
              <a:buNone/>
            </a:pPr>
            <a:endParaRPr lang="de-DE" sz="2000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000" b="1" noProof="0" dirty="0"/>
              <a:t>Implementierungsvererbung</a:t>
            </a:r>
            <a:r>
              <a:rPr lang="de-DE" sz="2000" noProof="0" dirty="0"/>
              <a:t>: </a:t>
            </a:r>
          </a:p>
          <a:p>
            <a:pPr marL="0" indent="0">
              <a:buNone/>
            </a:pPr>
            <a:br>
              <a:rPr lang="de-DE" sz="2000" noProof="0" dirty="0"/>
            </a:br>
            <a:r>
              <a:rPr lang="de-DE" sz="2000" noProof="0" dirty="0"/>
              <a:t>Wird aber von mehreren Oberklassen wirklich </a:t>
            </a:r>
            <a:r>
              <a:rPr lang="de-DE" sz="2000" b="1" noProof="0" dirty="0"/>
              <a:t>Implementierung</a:t>
            </a:r>
            <a:r>
              <a:rPr lang="de-DE" sz="2000" noProof="0" dirty="0"/>
              <a:t> geerbt, so kann das zu Problemen führen…</a:t>
            </a:r>
          </a:p>
          <a:p>
            <a:pPr marL="0" indent="0">
              <a:buNone/>
            </a:pPr>
            <a:endParaRPr lang="de-DE" sz="2000" noProof="0" dirty="0"/>
          </a:p>
        </p:txBody>
      </p:sp>
      <p:grpSp>
        <p:nvGrpSpPr>
          <p:cNvPr id="5" name="Gruppieren 4"/>
          <p:cNvGrpSpPr/>
          <p:nvPr/>
        </p:nvGrpSpPr>
        <p:grpSpPr>
          <a:xfrm>
            <a:off x="2873375" y="4471170"/>
            <a:ext cx="3241675" cy="1728788"/>
            <a:chOff x="5004048" y="4005064"/>
            <a:chExt cx="3241675" cy="1728788"/>
          </a:xfrm>
        </p:grpSpPr>
        <p:sp>
          <p:nvSpPr>
            <p:cNvPr id="16387" name="Rectangle 9"/>
            <p:cNvSpPr>
              <a:spLocks noChangeArrowheads="1"/>
            </p:cNvSpPr>
            <p:nvPr/>
          </p:nvSpPr>
          <p:spPr bwMode="auto">
            <a:xfrm>
              <a:off x="5827018" y="5302052"/>
              <a:ext cx="1595736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StudentAssistant</a:t>
              </a:r>
            </a:p>
          </p:txBody>
        </p:sp>
        <p:sp>
          <p:nvSpPr>
            <p:cNvPr id="16388" name="Rectangle 10"/>
            <p:cNvSpPr>
              <a:spLocks noChangeArrowheads="1"/>
            </p:cNvSpPr>
            <p:nvPr/>
          </p:nvSpPr>
          <p:spPr bwMode="auto">
            <a:xfrm>
              <a:off x="5827018" y="5590977"/>
              <a:ext cx="1595736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89" name="Rectangle 11"/>
            <p:cNvSpPr>
              <a:spLocks noChangeArrowheads="1"/>
            </p:cNvSpPr>
            <p:nvPr/>
          </p:nvSpPr>
          <p:spPr bwMode="auto">
            <a:xfrm>
              <a:off x="5827018" y="5662414"/>
              <a:ext cx="1595736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0" name="Rectangle 12"/>
            <p:cNvSpPr>
              <a:spLocks noChangeArrowheads="1"/>
            </p:cNvSpPr>
            <p:nvPr/>
          </p:nvSpPr>
          <p:spPr bwMode="auto">
            <a:xfrm>
              <a:off x="5004048" y="4005064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</a:t>
              </a:r>
            </a:p>
          </p:txBody>
        </p:sp>
        <p:sp>
          <p:nvSpPr>
            <p:cNvPr id="16391" name="Rectangle 13"/>
            <p:cNvSpPr>
              <a:spLocks noChangeArrowheads="1"/>
            </p:cNvSpPr>
            <p:nvPr/>
          </p:nvSpPr>
          <p:spPr bwMode="auto">
            <a:xfrm>
              <a:off x="5005635" y="4293989"/>
              <a:ext cx="1512888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</a:t>
              </a:r>
              <a:r>
                <a:rPr lang="de-DE" altLang="de-DE" sz="1400" b="0" err="1"/>
                <a:t>name</a:t>
              </a:r>
              <a:r>
                <a:rPr lang="de-DE" altLang="de-DE" sz="1400" b="0"/>
                <a:t> : </a:t>
              </a:r>
              <a:r>
                <a:rPr lang="de-DE" altLang="de-DE" sz="1400" b="0" err="1"/>
                <a:t>string</a:t>
              </a:r>
              <a:endParaRPr lang="de-DE" altLang="de-DE" sz="1400" b="0"/>
            </a:p>
          </p:txBody>
        </p:sp>
        <p:sp>
          <p:nvSpPr>
            <p:cNvPr id="16392" name="Rectangle 14"/>
            <p:cNvSpPr>
              <a:spLocks noChangeArrowheads="1"/>
            </p:cNvSpPr>
            <p:nvPr/>
          </p:nvSpPr>
          <p:spPr bwMode="auto">
            <a:xfrm>
              <a:off x="5005635" y="4582914"/>
              <a:ext cx="1512888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3" name="AutoShape 15"/>
            <p:cNvSpPr>
              <a:spLocks noChangeArrowheads="1"/>
            </p:cNvSpPr>
            <p:nvPr/>
          </p:nvSpPr>
          <p:spPr bwMode="auto">
            <a:xfrm>
              <a:off x="5583485" y="4654352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4" name="Line 16"/>
            <p:cNvSpPr>
              <a:spLocks noChangeShapeType="1"/>
            </p:cNvSpPr>
            <p:nvPr/>
          </p:nvSpPr>
          <p:spPr bwMode="auto">
            <a:xfrm>
              <a:off x="5654923" y="4870252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395" name="Rectangle 17"/>
            <p:cNvSpPr>
              <a:spLocks noChangeArrowheads="1"/>
            </p:cNvSpPr>
            <p:nvPr/>
          </p:nvSpPr>
          <p:spPr bwMode="auto">
            <a:xfrm>
              <a:off x="6734423" y="4005064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Employee</a:t>
              </a:r>
            </a:p>
          </p:txBody>
        </p:sp>
        <p:sp>
          <p:nvSpPr>
            <p:cNvPr id="16396" name="Rectangle 18"/>
            <p:cNvSpPr>
              <a:spLocks noChangeArrowheads="1"/>
            </p:cNvSpPr>
            <p:nvPr/>
          </p:nvSpPr>
          <p:spPr bwMode="auto">
            <a:xfrm>
              <a:off x="6734423" y="4582914"/>
              <a:ext cx="1511300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7" name="Line 19"/>
            <p:cNvSpPr>
              <a:spLocks noChangeShapeType="1"/>
            </p:cNvSpPr>
            <p:nvPr/>
          </p:nvSpPr>
          <p:spPr bwMode="auto">
            <a:xfrm>
              <a:off x="5654923" y="5014714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398" name="Line 20"/>
            <p:cNvSpPr>
              <a:spLocks noChangeShapeType="1"/>
            </p:cNvSpPr>
            <p:nvPr/>
          </p:nvSpPr>
          <p:spPr bwMode="auto">
            <a:xfrm>
              <a:off x="6518523" y="5014714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399" name="AutoShape 21"/>
            <p:cNvSpPr>
              <a:spLocks noChangeArrowheads="1"/>
            </p:cNvSpPr>
            <p:nvPr/>
          </p:nvSpPr>
          <p:spPr bwMode="auto">
            <a:xfrm>
              <a:off x="7526585" y="4654352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400" name="Line 22"/>
            <p:cNvSpPr>
              <a:spLocks noChangeShapeType="1"/>
            </p:cNvSpPr>
            <p:nvPr/>
          </p:nvSpPr>
          <p:spPr bwMode="auto">
            <a:xfrm>
              <a:off x="7598023" y="4870252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401" name="Line 23"/>
            <p:cNvSpPr>
              <a:spLocks noChangeShapeType="1"/>
            </p:cNvSpPr>
            <p:nvPr/>
          </p:nvSpPr>
          <p:spPr bwMode="auto">
            <a:xfrm>
              <a:off x="6734423" y="5014714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402" name="Line 24"/>
            <p:cNvSpPr>
              <a:spLocks noChangeShapeType="1"/>
            </p:cNvSpPr>
            <p:nvPr/>
          </p:nvSpPr>
          <p:spPr bwMode="auto">
            <a:xfrm>
              <a:off x="6734423" y="5014714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403" name="Rectangle 25"/>
            <p:cNvSpPr>
              <a:spLocks noChangeArrowheads="1"/>
            </p:cNvSpPr>
            <p:nvPr/>
          </p:nvSpPr>
          <p:spPr bwMode="auto">
            <a:xfrm>
              <a:off x="6734423" y="4293989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+name : string</a:t>
              </a:r>
            </a:p>
          </p:txBody>
        </p:sp>
      </p:grpSp>
      <p:sp>
        <p:nvSpPr>
          <p:cNvPr id="22" name="Abgerundete rechteckige Legende 21"/>
          <p:cNvSpPr/>
          <p:nvPr/>
        </p:nvSpPr>
        <p:spPr>
          <a:xfrm>
            <a:off x="468046" y="3555953"/>
            <a:ext cx="3589337" cy="661987"/>
          </a:xfrm>
          <a:prstGeom prst="wedgeRoundRectCallout">
            <a:avLst>
              <a:gd name="adj1" fmla="val -27553"/>
              <a:gd name="adj2" fmla="val 1921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Dies entspricht der Verwendung von </a:t>
            </a:r>
            <a:r>
              <a:rPr lang="de-DE" b="1">
                <a:solidFill>
                  <a:schemeClr val="bg1"/>
                </a:solidFill>
              </a:rPr>
              <a:t>Interfaces</a:t>
            </a:r>
            <a:r>
              <a:rPr lang="de-DE">
                <a:solidFill>
                  <a:schemeClr val="bg1"/>
                </a:solidFill>
              </a:rPr>
              <a:t> in Java!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96571" y="3454359"/>
            <a:ext cx="415499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5400" b="1">
                <a:solidFill>
                  <a:srgbClr val="005AA9"/>
                </a:solidFill>
              </a:rPr>
              <a:t>!</a:t>
            </a:r>
            <a:endParaRPr lang="en-US" sz="11500" b="1">
              <a:solidFill>
                <a:srgbClr val="005AA9"/>
              </a:solidFill>
            </a:endParaRPr>
          </a:p>
        </p:txBody>
      </p:sp>
      <p:sp>
        <p:nvSpPr>
          <p:cNvPr id="25" name="Rechteck 24"/>
          <p:cNvSpPr/>
          <p:nvPr/>
        </p:nvSpPr>
        <p:spPr bwMode="auto">
          <a:xfrm>
            <a:off x="7183464" y="582399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4285443"/>
      </p:ext>
    </p:extLst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/>
              <a:t>Fortgeschrittene </a:t>
            </a:r>
            <a:r>
              <a:rPr lang="de-DE" altLang="de-DE"/>
              <a:t>Themen</a:t>
            </a:r>
            <a:br>
              <a:rPr lang="de-DE" altLang="de-DE"/>
            </a:br>
            <a:br>
              <a:rPr lang="de-DE" altLang="de-DE"/>
            </a:br>
            <a:r>
              <a:rPr lang="de-DE" altLang="de-DE"/>
              <a:t>(Übungsblatt: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[F]</a:t>
            </a:r>
            <a:r>
              <a:rPr lang="de-DE"/>
              <a:t>)</a:t>
            </a:r>
            <a:endParaRPr lang="de-DE" altLang="de-DE" noProof="0" dirty="0"/>
          </a:p>
        </p:txBody>
      </p:sp>
      <p:pic>
        <p:nvPicPr>
          <p:cNvPr id="3076" name="Picture 4" descr="C:\Users\anjorin\Dropbox\Home\documents\uni\c++_praktikum\SoSe2013\Clipart\iStock_000003063638XSmall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6238" y="2636838"/>
            <a:ext cx="2447925" cy="3282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0925387"/>
      </p:ext>
    </p:extLst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Fortgeschrittene Themen in C++</a:t>
            </a:r>
          </a:p>
        </p:txBody>
      </p:sp>
      <p:sp>
        <p:nvSpPr>
          <p:cNvPr id="4099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charset="0"/>
              <a:buAutoNum type="arabicPeriod"/>
            </a:pPr>
            <a:r>
              <a:rPr lang="de-DE" altLang="de-DE" b="0" noProof="0" dirty="0"/>
              <a:t>Templates</a:t>
            </a:r>
            <a:br>
              <a:rPr lang="de-DE" altLang="de-DE" b="0" noProof="0" dirty="0"/>
            </a:br>
            <a:br>
              <a:rPr lang="de-DE" altLang="de-DE" b="0" noProof="0" dirty="0"/>
            </a:br>
            <a:endParaRPr lang="de-DE" altLang="de-DE" b="0" noProof="0" dirty="0"/>
          </a:p>
          <a:p>
            <a:pPr marL="457200" indent="-457200">
              <a:buFont typeface="Arial" charset="0"/>
              <a:buAutoNum type="arabicPeriod"/>
            </a:pPr>
            <a:r>
              <a:rPr lang="de-DE" altLang="de-DE" b="0" noProof="0" dirty="0"/>
              <a:t>Funktionszeiger und Funktionsobjekte</a:t>
            </a:r>
            <a:br>
              <a:rPr lang="de-DE" altLang="de-DE" b="0" noProof="0" dirty="0"/>
            </a:br>
            <a:endParaRPr lang="de-DE" altLang="de-DE" b="0" noProof="0" dirty="0"/>
          </a:p>
          <a:p>
            <a:pPr marL="457200" indent="-457200">
              <a:buFont typeface="Arial" charset="0"/>
              <a:buAutoNum type="arabicPeriod"/>
            </a:pPr>
            <a:endParaRPr lang="de-DE" altLang="de-DE" b="0" noProof="0" dirty="0"/>
          </a:p>
          <a:p>
            <a:pPr marL="457200" indent="-457200">
              <a:buFont typeface="Arial" charset="0"/>
              <a:buAutoNum type="arabicPeriod"/>
            </a:pPr>
            <a:r>
              <a:rPr lang="de-DE" altLang="de-DE" b="0" noProof="0" dirty="0"/>
              <a:t>Überblick der Standard C++ Library</a:t>
            </a:r>
            <a:br>
              <a:rPr lang="de-DE" altLang="de-DE" b="0" noProof="0" dirty="0"/>
            </a:br>
            <a:br>
              <a:rPr lang="de-DE" altLang="de-DE" b="0" noProof="0"/>
            </a:br>
            <a:endParaRPr lang="de-DE" altLang="de-DE" b="0" noProof="0" dirty="0"/>
          </a:p>
        </p:txBody>
      </p:sp>
      <p:grpSp>
        <p:nvGrpSpPr>
          <p:cNvPr id="23" name="Gruppieren 22"/>
          <p:cNvGrpSpPr/>
          <p:nvPr/>
        </p:nvGrpSpPr>
        <p:grpSpPr>
          <a:xfrm>
            <a:off x="2339752" y="1628800"/>
            <a:ext cx="1970420" cy="506413"/>
            <a:chOff x="2234889" y="1542505"/>
            <a:chExt cx="1970420" cy="506413"/>
          </a:xfrm>
        </p:grpSpPr>
        <p:grpSp>
          <p:nvGrpSpPr>
            <p:cNvPr id="2" name="Gruppieren 1"/>
            <p:cNvGrpSpPr/>
            <p:nvPr/>
          </p:nvGrpSpPr>
          <p:grpSpPr>
            <a:xfrm>
              <a:off x="2702409" y="1680618"/>
              <a:ext cx="944562" cy="368300"/>
              <a:chOff x="2702409" y="1680618"/>
              <a:chExt cx="944562" cy="368300"/>
            </a:xfrm>
          </p:grpSpPr>
          <p:pic>
            <p:nvPicPr>
              <p:cNvPr id="11" name="Picture 4" descr="File:Salad platter.jp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94496" y="1680618"/>
                <a:ext cx="527050" cy="3524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2" name="Textfeld 32"/>
              <p:cNvSpPr txBox="1">
                <a:spLocks noChangeArrowheads="1"/>
              </p:cNvSpPr>
              <p:nvPr/>
            </p:nvSpPr>
            <p:spPr bwMode="auto">
              <a:xfrm>
                <a:off x="2702409" y="1699668"/>
                <a:ext cx="944562" cy="349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800" b="0">
                    <a:latin typeface="Consolas" pitchFamily="49" charset="0"/>
                    <a:cs typeface="Consolas" pitchFamily="49" charset="0"/>
                  </a:rPr>
                  <a:t>&lt;    &gt;</a:t>
                </a:r>
              </a:p>
            </p:txBody>
          </p:sp>
        </p:grpSp>
        <p:grpSp>
          <p:nvGrpSpPr>
            <p:cNvPr id="3" name="Gruppieren 2"/>
            <p:cNvGrpSpPr/>
            <p:nvPr/>
          </p:nvGrpSpPr>
          <p:grpSpPr>
            <a:xfrm>
              <a:off x="2234889" y="1542505"/>
              <a:ext cx="563563" cy="349250"/>
              <a:chOff x="2149475" y="1542505"/>
              <a:chExt cx="563563" cy="349250"/>
            </a:xfrm>
          </p:grpSpPr>
          <p:sp>
            <p:nvSpPr>
              <p:cNvPr id="17" name="Textfeld 19"/>
              <p:cNvSpPr txBox="1">
                <a:spLocks noChangeArrowheads="1"/>
              </p:cNvSpPr>
              <p:nvPr/>
            </p:nvSpPr>
            <p:spPr bwMode="auto">
              <a:xfrm>
                <a:off x="2149475" y="1542505"/>
                <a:ext cx="563563" cy="349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800" b="0">
                    <a:latin typeface="Consolas" pitchFamily="49" charset="0"/>
                    <a:cs typeface="Consolas" pitchFamily="49" charset="0"/>
                  </a:rPr>
                  <a:t>&lt; &gt;</a:t>
                </a:r>
              </a:p>
            </p:txBody>
          </p:sp>
          <p:grpSp>
            <p:nvGrpSpPr>
              <p:cNvPr id="18" name="Gruppieren 12"/>
              <p:cNvGrpSpPr>
                <a:grpSpLocks/>
              </p:cNvGrpSpPr>
              <p:nvPr/>
            </p:nvGrpSpPr>
            <p:grpSpPr bwMode="auto">
              <a:xfrm>
                <a:off x="2336800" y="1556792"/>
                <a:ext cx="190500" cy="319088"/>
                <a:chOff x="1259632" y="2507052"/>
                <a:chExt cx="449687" cy="751806"/>
              </a:xfrm>
            </p:grpSpPr>
            <p:sp>
              <p:nvSpPr>
                <p:cNvPr id="19" name="Pfeil nach unten 17"/>
                <p:cNvSpPr>
                  <a:spLocks noChangeArrowheads="1"/>
                </p:cNvSpPr>
                <p:nvPr/>
              </p:nvSpPr>
              <p:spPr bwMode="auto">
                <a:xfrm>
                  <a:off x="1336056" y="3023983"/>
                  <a:ext cx="268003" cy="234875"/>
                </a:xfrm>
                <a:prstGeom prst="downArrow">
                  <a:avLst>
                    <a:gd name="adj1" fmla="val 50000"/>
                    <a:gd name="adj2" fmla="val 50000"/>
                  </a:avLst>
                </a:pr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1800" b="0"/>
                </a:p>
              </p:txBody>
            </p:sp>
            <p:pic>
              <p:nvPicPr>
                <p:cNvPr id="20" name="Picture 7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259632" y="2507052"/>
                  <a:ext cx="449687" cy="55852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 algn="ctr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</p:grpSp>
        <p:sp>
          <p:nvSpPr>
            <p:cNvPr id="21" name="Textfeld 20"/>
            <p:cNvSpPr txBox="1"/>
            <p:nvPr/>
          </p:nvSpPr>
          <p:spPr>
            <a:xfrm>
              <a:off x="3610273" y="1564971"/>
              <a:ext cx="595036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/>
                <a:t>&lt;T&gt;</a:t>
              </a:r>
              <a:endParaRPr lang="en-US"/>
            </a:p>
          </p:txBody>
        </p:sp>
      </p:grpSp>
      <p:sp>
        <p:nvSpPr>
          <p:cNvPr id="42" name="Rechteck 3"/>
          <p:cNvSpPr>
            <a:spLocks noChangeArrowheads="1"/>
          </p:cNvSpPr>
          <p:nvPr/>
        </p:nvSpPr>
        <p:spPr bwMode="auto">
          <a:xfrm>
            <a:off x="5148064" y="2384505"/>
            <a:ext cx="2952328" cy="8938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(*fp1)(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&amp;) </a:t>
            </a:r>
            <a:b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fp1(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"foo"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	// :::&gt;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foo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endParaRPr lang="de-DE" altLang="de-DE" sz="1400" b="0"/>
          </a:p>
        </p:txBody>
      </p:sp>
      <p:sp>
        <p:nvSpPr>
          <p:cNvPr id="43" name="Rechteck 3"/>
          <p:cNvSpPr>
            <a:spLocks noChangeArrowheads="1"/>
          </p:cNvSpPr>
          <p:nvPr/>
        </p:nvSpPr>
        <p:spPr bwMode="auto">
          <a:xfrm>
            <a:off x="4901977" y="3315667"/>
            <a:ext cx="2952328" cy="779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buNone/>
            </a:pPr>
            <a:r>
              <a:rPr lang="en-US" sz="1400" b="0">
                <a:solidFill>
                  <a:srgbClr val="7F0055"/>
                </a:solidFill>
                <a:latin typeface="Consolas" pitchFamily="49" charset="0"/>
                <a:cs typeface="Consolas" panose="020B0609020204030204" pitchFamily="49" charset="0"/>
              </a:rPr>
              <a:t>#include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&lt;algorithms&gt;</a:t>
            </a:r>
          </a:p>
          <a:p>
            <a:pPr>
              <a:buNone/>
            </a:pPr>
            <a:r>
              <a:rPr lang="en-US" sz="1400" b="0">
                <a:solidFill>
                  <a:srgbClr val="7F0055"/>
                </a:solidFill>
                <a:latin typeface="Consolas" pitchFamily="49" charset="0"/>
                <a:cs typeface="Consolas" panose="020B0609020204030204" pitchFamily="49" charset="0"/>
              </a:rPr>
              <a:t>#include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&lt;</a:t>
            </a:r>
            <a:r>
              <a:rPr lang="en-US" sz="1400" b="0" err="1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priority_queue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&gt;</a:t>
            </a:r>
          </a:p>
          <a:p>
            <a:pPr>
              <a:buNone/>
            </a:pPr>
            <a:r>
              <a:rPr lang="en-US" sz="1400" b="0">
                <a:solidFill>
                  <a:srgbClr val="7F0055"/>
                </a:solidFill>
                <a:latin typeface="Consolas" pitchFamily="49" charset="0"/>
                <a:cs typeface="Consolas" panose="020B0609020204030204" pitchFamily="49" charset="0"/>
              </a:rPr>
              <a:t>#include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&lt;functional&gt;</a:t>
            </a:r>
            <a:endParaRPr lang="de-DE" altLang="de-DE" sz="1400" b="0">
              <a:solidFill>
                <a:srgbClr val="2A00FF"/>
              </a:solidFill>
              <a:latin typeface="Consolas" pitchFamily="49" charset="0"/>
              <a:cs typeface="Consolas" panose="020B0609020204030204" pitchFamily="49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5438477" y="5589240"/>
            <a:ext cx="14163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40959"/>
      </p:ext>
    </p:extLst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Templates</a:t>
            </a:r>
          </a:p>
        </p:txBody>
      </p:sp>
      <p:grpSp>
        <p:nvGrpSpPr>
          <p:cNvPr id="4" name="Gruppieren 3"/>
          <p:cNvGrpSpPr/>
          <p:nvPr/>
        </p:nvGrpSpPr>
        <p:grpSpPr>
          <a:xfrm>
            <a:off x="4067944" y="2636912"/>
            <a:ext cx="4920346" cy="1265994"/>
            <a:chOff x="2256076" y="1542505"/>
            <a:chExt cx="1929282" cy="496400"/>
          </a:xfrm>
        </p:grpSpPr>
        <p:grpSp>
          <p:nvGrpSpPr>
            <p:cNvPr id="5" name="Gruppieren 4"/>
            <p:cNvGrpSpPr/>
            <p:nvPr/>
          </p:nvGrpSpPr>
          <p:grpSpPr>
            <a:xfrm>
              <a:off x="2689708" y="1680618"/>
              <a:ext cx="969966" cy="358287"/>
              <a:chOff x="2689708" y="1680618"/>
              <a:chExt cx="969966" cy="358287"/>
            </a:xfrm>
          </p:grpSpPr>
          <p:pic>
            <p:nvPicPr>
              <p:cNvPr id="12" name="Picture 4" descr="File:Salad platter.jp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94496" y="1680618"/>
                <a:ext cx="527050" cy="3524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3" name="Textfeld 32"/>
              <p:cNvSpPr txBox="1">
                <a:spLocks noChangeArrowheads="1"/>
              </p:cNvSpPr>
              <p:nvPr/>
            </p:nvSpPr>
            <p:spPr bwMode="auto">
              <a:xfrm>
                <a:off x="2689708" y="1699668"/>
                <a:ext cx="969966" cy="33923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5400" b="0">
                    <a:latin typeface="Consolas" pitchFamily="49" charset="0"/>
                    <a:cs typeface="Consolas" pitchFamily="49" charset="0"/>
                  </a:rPr>
                  <a:t>&lt;    &gt;</a:t>
                </a:r>
              </a:p>
            </p:txBody>
          </p:sp>
        </p:grpSp>
        <p:grpSp>
          <p:nvGrpSpPr>
            <p:cNvPr id="6" name="Gruppieren 5"/>
            <p:cNvGrpSpPr/>
            <p:nvPr/>
          </p:nvGrpSpPr>
          <p:grpSpPr>
            <a:xfrm>
              <a:off x="2256076" y="1542505"/>
              <a:ext cx="521188" cy="339237"/>
              <a:chOff x="2170662" y="1542505"/>
              <a:chExt cx="521188" cy="339237"/>
            </a:xfrm>
          </p:grpSpPr>
          <p:sp>
            <p:nvSpPr>
              <p:cNvPr id="8" name="Textfeld 19"/>
              <p:cNvSpPr txBox="1">
                <a:spLocks noChangeArrowheads="1"/>
              </p:cNvSpPr>
              <p:nvPr/>
            </p:nvSpPr>
            <p:spPr bwMode="auto">
              <a:xfrm>
                <a:off x="2170662" y="1542505"/>
                <a:ext cx="521188" cy="33923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5400" b="0">
                    <a:latin typeface="Consolas" pitchFamily="49" charset="0"/>
                    <a:cs typeface="Consolas" pitchFamily="49" charset="0"/>
                  </a:rPr>
                  <a:t>&lt; &gt;</a:t>
                </a:r>
              </a:p>
            </p:txBody>
          </p:sp>
          <p:grpSp>
            <p:nvGrpSpPr>
              <p:cNvPr id="9" name="Gruppieren 12"/>
              <p:cNvGrpSpPr>
                <a:grpSpLocks/>
              </p:cNvGrpSpPr>
              <p:nvPr/>
            </p:nvGrpSpPr>
            <p:grpSpPr bwMode="auto">
              <a:xfrm>
                <a:off x="2336800" y="1556792"/>
                <a:ext cx="190500" cy="319088"/>
                <a:chOff x="1259632" y="2507052"/>
                <a:chExt cx="449687" cy="751806"/>
              </a:xfrm>
            </p:grpSpPr>
            <p:sp>
              <p:nvSpPr>
                <p:cNvPr id="10" name="Pfeil nach unten 17"/>
                <p:cNvSpPr>
                  <a:spLocks noChangeArrowheads="1"/>
                </p:cNvSpPr>
                <p:nvPr/>
              </p:nvSpPr>
              <p:spPr bwMode="auto">
                <a:xfrm>
                  <a:off x="1336056" y="3023983"/>
                  <a:ext cx="268003" cy="234875"/>
                </a:xfrm>
                <a:prstGeom prst="downArrow">
                  <a:avLst>
                    <a:gd name="adj1" fmla="val 50000"/>
                    <a:gd name="adj2" fmla="val 50000"/>
                  </a:avLst>
                </a:pr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5400" b="0"/>
                </a:p>
              </p:txBody>
            </p:sp>
            <p:pic>
              <p:nvPicPr>
                <p:cNvPr id="11" name="Picture 7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259632" y="2507052"/>
                  <a:ext cx="449687" cy="55852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 algn="ctr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</p:grpSp>
        <p:sp>
          <p:nvSpPr>
            <p:cNvPr id="7" name="Textfeld 6"/>
            <p:cNvSpPr txBox="1"/>
            <p:nvPr/>
          </p:nvSpPr>
          <p:spPr>
            <a:xfrm>
              <a:off x="3630229" y="1564971"/>
              <a:ext cx="555129" cy="33923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5400"/>
                <a:t>&lt;T&gt;</a:t>
              </a:r>
              <a:endParaRPr lang="en-US" sz="5400"/>
            </a:p>
          </p:txBody>
        </p:sp>
      </p:grpSp>
    </p:spTree>
    <p:extLst>
      <p:ext uri="{BB962C8B-B14F-4D97-AF65-F5344CB8AC3E}">
        <p14:creationId xmlns:p14="http://schemas.microsoft.com/office/powerpoint/2010/main" val="1780917042"/>
      </p:ext>
    </p:extLst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Generische Programmierung: </a:t>
            </a:r>
            <a:r>
              <a:rPr lang="de-DE" altLang="de-DE" noProof="0" dirty="0"/>
              <a:t>Motivation</a:t>
            </a:r>
          </a:p>
        </p:txBody>
      </p:sp>
      <p:sp>
        <p:nvSpPr>
          <p:cNvPr id="5123" name="Abgerundetes Rechteck 2"/>
          <p:cNvSpPr>
            <a:spLocks noChangeArrowheads="1"/>
          </p:cNvSpPr>
          <p:nvPr/>
        </p:nvSpPr>
        <p:spPr bwMode="auto">
          <a:xfrm>
            <a:off x="468313" y="2060575"/>
            <a:ext cx="1943100" cy="374491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57150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788" y="34686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125" name="Gerade Verbindung 4"/>
          <p:cNvCxnSpPr>
            <a:cxnSpLocks noChangeShapeType="1"/>
          </p:cNvCxnSpPr>
          <p:nvPr/>
        </p:nvCxnSpPr>
        <p:spPr bwMode="auto">
          <a:xfrm>
            <a:off x="690563" y="5084763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6" name="Gerade Verbindung 9"/>
          <p:cNvCxnSpPr>
            <a:cxnSpLocks noChangeShapeType="1"/>
          </p:cNvCxnSpPr>
          <p:nvPr/>
        </p:nvCxnSpPr>
        <p:spPr bwMode="auto">
          <a:xfrm>
            <a:off x="684213" y="43386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7" name="Gerade Verbindung 10"/>
          <p:cNvCxnSpPr>
            <a:cxnSpLocks noChangeShapeType="1"/>
          </p:cNvCxnSpPr>
          <p:nvPr/>
        </p:nvCxnSpPr>
        <p:spPr bwMode="auto">
          <a:xfrm>
            <a:off x="684213" y="35004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8" name="Gerade Verbindung 11"/>
          <p:cNvCxnSpPr>
            <a:cxnSpLocks noChangeShapeType="1"/>
          </p:cNvCxnSpPr>
          <p:nvPr/>
        </p:nvCxnSpPr>
        <p:spPr bwMode="auto">
          <a:xfrm>
            <a:off x="690563" y="2682875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5129" name="Gruppieren 12"/>
          <p:cNvGrpSpPr>
            <a:grpSpLocks/>
          </p:cNvGrpSpPr>
          <p:nvPr/>
        </p:nvGrpSpPr>
        <p:grpSpPr bwMode="auto">
          <a:xfrm>
            <a:off x="4957763" y="2178050"/>
            <a:ext cx="379412" cy="635000"/>
            <a:chOff x="1259632" y="2507052"/>
            <a:chExt cx="449687" cy="751806"/>
          </a:xfrm>
        </p:grpSpPr>
        <p:sp>
          <p:nvSpPr>
            <p:cNvPr id="5140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5141" name="Picture 7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cxnSp>
        <p:nvCxnSpPr>
          <p:cNvPr id="5133" name="Gewinkelte Verbindung 23"/>
          <p:cNvCxnSpPr>
            <a:cxnSpLocks noChangeShapeType="1"/>
          </p:cNvCxnSpPr>
          <p:nvPr/>
        </p:nvCxnSpPr>
        <p:spPr bwMode="auto">
          <a:xfrm flipV="1">
            <a:off x="2835275" y="2459038"/>
            <a:ext cx="1989138" cy="1293812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34" name="Gewinkelte Verbindung 38"/>
          <p:cNvCxnSpPr>
            <a:cxnSpLocks noChangeShapeType="1"/>
          </p:cNvCxnSpPr>
          <p:nvPr/>
        </p:nvCxnSpPr>
        <p:spPr bwMode="auto">
          <a:xfrm>
            <a:off x="2835275" y="3981450"/>
            <a:ext cx="1989138" cy="744538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135" name="Gleichschenkliges Dreieck 1"/>
          <p:cNvSpPr>
            <a:spLocks noChangeArrowheads="1"/>
          </p:cNvSpPr>
          <p:nvPr/>
        </p:nvSpPr>
        <p:spPr bwMode="auto">
          <a:xfrm>
            <a:off x="206375" y="1700213"/>
            <a:ext cx="2493963" cy="360362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5136" name="Textfeld 30"/>
          <p:cNvSpPr txBox="1">
            <a:spLocks noChangeArrowheads="1"/>
          </p:cNvSpPr>
          <p:nvPr/>
        </p:nvSpPr>
        <p:spPr bwMode="auto">
          <a:xfrm>
            <a:off x="4865688" y="4437063"/>
            <a:ext cx="498475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4400" b="0">
                <a:latin typeface="Consolas" pitchFamily="49" charset="0"/>
                <a:cs typeface="Consolas" pitchFamily="49" charset="0"/>
              </a:rPr>
              <a:t>?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5561994" y="1619079"/>
            <a:ext cx="2494557" cy="3699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err="1"/>
              <a:t>Ziel</a:t>
            </a:r>
            <a:r>
              <a:rPr lang="en-US" b="1"/>
              <a:t>: </a:t>
            </a:r>
            <a:r>
              <a:rPr lang="en-US" b="1" err="1"/>
              <a:t>Aufzüge</a:t>
            </a:r>
            <a:r>
              <a:rPr lang="en-US" b="1"/>
              <a:t> </a:t>
            </a:r>
            <a:r>
              <a:rPr lang="en-US" b="1" err="1"/>
              <a:t>für</a:t>
            </a:r>
            <a:r>
              <a:rPr lang="en-US" b="1"/>
              <a:t> </a:t>
            </a:r>
            <a:r>
              <a:rPr lang="en-US" b="1" err="1"/>
              <a:t>bestimmte</a:t>
            </a:r>
            <a:r>
              <a:rPr lang="en-US" b="1"/>
              <a:t> </a:t>
            </a:r>
            <a:r>
              <a:rPr lang="en-US" b="1" err="1"/>
              <a:t>Zwecke</a:t>
            </a:r>
            <a:br>
              <a:rPr lang="en-US"/>
            </a:br>
            <a:endParaRPr lang="en-US"/>
          </a:p>
          <a:p>
            <a:pPr marL="285750" indent="-285750" algn="l">
              <a:buFontTx/>
              <a:buChar char="-"/>
            </a:pPr>
            <a:r>
              <a:rPr lang="en-US"/>
              <a:t>Person </a:t>
            </a:r>
            <a:r>
              <a:rPr lang="en-US" err="1"/>
              <a:t>mit</a:t>
            </a:r>
            <a:r>
              <a:rPr lang="en-US"/>
              <a:t> </a:t>
            </a:r>
            <a:r>
              <a:rPr lang="en-US" err="1"/>
              <a:t>Ziel</a:t>
            </a:r>
            <a:br>
              <a:rPr lang="en-US"/>
            </a:br>
            <a:endParaRPr lang="en-US"/>
          </a:p>
          <a:p>
            <a:pPr marL="285750" indent="-285750" algn="l">
              <a:buFontTx/>
              <a:buChar char="-"/>
            </a:pPr>
            <a:r>
              <a:rPr lang="en-US" err="1"/>
              <a:t>Lastenaufzug</a:t>
            </a:r>
            <a:br>
              <a:rPr lang="en-US"/>
            </a:br>
            <a:endParaRPr lang="en-US"/>
          </a:p>
          <a:p>
            <a:pPr marL="285750" indent="-285750" algn="l">
              <a:buFontTx/>
              <a:buChar char="-"/>
            </a:pPr>
            <a:r>
              <a:rPr lang="en-US" err="1"/>
              <a:t>Reinigungspersonal</a:t>
            </a:r>
            <a:br>
              <a:rPr lang="en-US"/>
            </a:br>
            <a:endParaRPr lang="en-US"/>
          </a:p>
          <a:p>
            <a:pPr marL="285750" indent="-285750" algn="l">
              <a:buFontTx/>
              <a:buChar char="-"/>
            </a:pPr>
            <a:r>
              <a:rPr lang="en-US" err="1"/>
              <a:t>Feuerwehr</a:t>
            </a:r>
            <a:br>
              <a:rPr lang="en-US"/>
            </a:br>
            <a:endParaRPr lang="en-US"/>
          </a:p>
          <a:p>
            <a:pPr marL="285750" indent="-285750" algn="l">
              <a:buFontTx/>
              <a:buChar char="-"/>
            </a:pPr>
            <a:r>
              <a:rPr lang="en-US" err="1"/>
              <a:t>Speisen</a:t>
            </a:r>
            <a:br>
              <a:rPr lang="en-US"/>
            </a:br>
            <a:endParaRPr lang="en-US"/>
          </a:p>
          <a:p>
            <a:pPr marL="285750" indent="-285750" algn="l">
              <a:buFontTx/>
              <a:buChar char="-"/>
            </a:pPr>
            <a:r>
              <a:rPr lang="en-US"/>
              <a:t>…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3131840" y="5345113"/>
            <a:ext cx="5895060" cy="868845"/>
          </a:xfrm>
          <a:prstGeom prst="wedgeRoundRectCallout">
            <a:avLst>
              <a:gd name="adj1" fmla="val 2603"/>
              <a:gd name="adj2" fmla="val -7642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Ziel von generischen Datenstrukturen und Algorithmen:</a:t>
            </a:r>
            <a:br>
              <a:rPr lang="de-DE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Gleiches Verhalten unabhängig vom Inhalt.</a:t>
            </a:r>
          </a:p>
        </p:txBody>
      </p:sp>
      <p:sp>
        <p:nvSpPr>
          <p:cNvPr id="3" name="Rechteck 2"/>
          <p:cNvSpPr/>
          <p:nvPr/>
        </p:nvSpPr>
        <p:spPr>
          <a:xfrm>
            <a:off x="4139952" y="6244171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4"/>
              </a:rPr>
              <a:t>https://en.wikipedia.org/wiki/Generic_programming</a:t>
            </a:r>
            <a:r>
              <a:rPr lang="en-US" sz="11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87155445"/>
      </p:ext>
    </p:extLst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pieren 11"/>
          <p:cNvGrpSpPr/>
          <p:nvPr/>
        </p:nvGrpSpPr>
        <p:grpSpPr>
          <a:xfrm>
            <a:off x="769619" y="2171700"/>
            <a:ext cx="4810493" cy="3420224"/>
            <a:chOff x="769619" y="2171700"/>
            <a:chExt cx="4810493" cy="3420224"/>
          </a:xfrm>
        </p:grpSpPr>
        <p:sp>
          <p:nvSpPr>
            <p:cNvPr id="2" name="Rechteck 1"/>
            <p:cNvSpPr/>
            <p:nvPr/>
          </p:nvSpPr>
          <p:spPr bwMode="auto">
            <a:xfrm>
              <a:off x="769619" y="2171700"/>
              <a:ext cx="1508761" cy="249188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dirty="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10" name="Rechteck 9"/>
            <p:cNvSpPr/>
            <p:nvPr/>
          </p:nvSpPr>
          <p:spPr bwMode="auto">
            <a:xfrm>
              <a:off x="4179951" y="5342736"/>
              <a:ext cx="1400161" cy="249188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dirty="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11" name="Rechteck 10"/>
            <p:cNvSpPr/>
            <p:nvPr/>
          </p:nvSpPr>
          <p:spPr bwMode="auto">
            <a:xfrm>
              <a:off x="769619" y="3956786"/>
              <a:ext cx="3946397" cy="22035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dirty="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</p:grp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/>
              <a:t>: Generische Programmierung in C</a:t>
            </a:r>
            <a:endParaRPr lang="de-DE" noProof="0" dirty="0"/>
          </a:p>
        </p:txBody>
      </p:sp>
      <p:sp>
        <p:nvSpPr>
          <p:cNvPr id="7" name="Textfeld 6"/>
          <p:cNvSpPr txBox="1"/>
          <p:nvPr/>
        </p:nvSpPr>
        <p:spPr>
          <a:xfrm>
            <a:off x="251520" y="1556792"/>
            <a:ext cx="8496944" cy="4248472"/>
          </a:xfrm>
          <a:prstGeom prst="foldedCorner">
            <a:avLst>
              <a:gd name="adj" fmla="val 6859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ListElement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ListElement *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next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ListElement *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prev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>
                <a:latin typeface="Courier New" panose="02070309020205020404" pitchFamily="49" charset="0"/>
              </a:rPr>
              <a:t>	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void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*</a:t>
            </a:r>
            <a:r>
              <a:rPr lang="en-US" sz="1400" b="1">
                <a:solidFill>
                  <a:srgbClr val="0000C0"/>
                </a:solidFill>
                <a:latin typeface="Courier New" panose="02070309020205020404" pitchFamily="49" charset="0"/>
              </a:rPr>
              <a:t>content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endParaRPr lang="en-US" sz="1400">
              <a:latin typeface="Courier New" panose="02070309020205020404" pitchFamily="49" charset="0"/>
            </a:endParaRPr>
          </a:p>
          <a:p>
            <a:pPr algn="l"/>
            <a:endParaRPr lang="en-US" sz="1400" b="1">
              <a:solidFill>
                <a:srgbClr val="7F0055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List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ListElement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*</a:t>
            </a:r>
            <a:r>
              <a:rPr lang="en-US" sz="1400" b="1" err="1">
                <a:solidFill>
                  <a:srgbClr val="2A00FF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 b="1">
              <a:solidFill>
                <a:srgbClr val="000000"/>
              </a:solidFill>
              <a:highlight>
                <a:srgbClr val="D4D4D4"/>
              </a:highlight>
              <a:latin typeface="Courier New" panose="020703090202050204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char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**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argv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 {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ListElement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 b="1">
              <a:solidFill>
                <a:srgbClr val="000000"/>
              </a:solidFill>
              <a:highlight>
                <a:srgbClr val="D4D4D4"/>
              </a:highlight>
              <a:latin typeface="Courier New" panose="020703090202050204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firstElement.</a:t>
            </a:r>
            <a:r>
              <a:rPr lang="en-US" sz="1400" err="1">
                <a:solidFill>
                  <a:srgbClr val="0000C0"/>
                </a:solidFill>
                <a:latin typeface="Courier New" panose="02070309020205020404" pitchFamily="49" charset="0"/>
              </a:rPr>
              <a:t>content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=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"some string"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firstElement.</a:t>
            </a:r>
            <a:r>
              <a:rPr lang="en-US" sz="1400" err="1">
                <a:solidFill>
                  <a:srgbClr val="0000C0"/>
                </a:solidFill>
                <a:latin typeface="Courier New" panose="02070309020205020404" pitchFamily="49" charset="0"/>
              </a:rPr>
              <a:t>next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= NULL;</a:t>
            </a:r>
          </a:p>
          <a:p>
            <a:pPr lvl="1" algn="l"/>
            <a:endParaRPr lang="en-US" sz="1400" b="1">
              <a:solidFill>
                <a:srgbClr val="7F0055"/>
              </a:solidFill>
              <a:latin typeface="Courier New" panose="02070309020205020404" pitchFamily="49" charset="0"/>
            </a:endParaRPr>
          </a:p>
          <a:p>
            <a:pPr lvl="1" algn="l"/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List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list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list.</a:t>
            </a:r>
            <a:r>
              <a:rPr lang="en-US" sz="1400" err="1">
                <a:solidFill>
                  <a:srgbClr val="0000C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= &amp;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>
                <a:solidFill>
                  <a:srgbClr val="64288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err="1">
                <a:solidFill>
                  <a:srgbClr val="642880"/>
                </a:solidFill>
                <a:latin typeface="Courier New" panose="02070309020205020404" pitchFamily="49" charset="0"/>
              </a:rPr>
              <a:t>printf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"First address: 0x%p\n"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,  list.</a:t>
            </a:r>
            <a:r>
              <a:rPr lang="en-US" sz="1400" b="1">
                <a:solidFill>
                  <a:srgbClr val="0000C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400" b="1">
                <a:solidFill>
                  <a:srgbClr val="64288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err="1">
                <a:solidFill>
                  <a:srgbClr val="642880"/>
                </a:solidFill>
                <a:latin typeface="Courier New" panose="02070309020205020404" pitchFamily="49" charset="0"/>
              </a:rPr>
              <a:t>printf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"First content: '%s'\n"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, 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char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*)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list.</a:t>
            </a:r>
            <a:r>
              <a:rPr lang="en-US" sz="1400" b="1" err="1">
                <a:solidFill>
                  <a:srgbClr val="0000C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-&gt;</a:t>
            </a:r>
            <a:r>
              <a:rPr lang="en-US" sz="1400" b="1">
                <a:solidFill>
                  <a:srgbClr val="0000C0"/>
                </a:solidFill>
                <a:latin typeface="Courier New" panose="02070309020205020404" pitchFamily="49" charset="0"/>
              </a:rPr>
              <a:t>content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endParaRPr lang="en-US" sz="1400"/>
          </a:p>
        </p:txBody>
      </p:sp>
      <p:sp>
        <p:nvSpPr>
          <p:cNvPr id="8" name="Abgerundete rechteckige Legende 7"/>
          <p:cNvSpPr/>
          <p:nvPr/>
        </p:nvSpPr>
        <p:spPr>
          <a:xfrm>
            <a:off x="5580112" y="5903398"/>
            <a:ext cx="2358008" cy="379796"/>
          </a:xfrm>
          <a:prstGeom prst="wedgeRoundRectCallout">
            <a:avLst>
              <a:gd name="adj1" fmla="val -80391"/>
              <a:gd name="adj2" fmla="val -1402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Expliziter Cast nötig</a:t>
            </a:r>
          </a:p>
        </p:txBody>
      </p:sp>
      <p:sp>
        <p:nvSpPr>
          <p:cNvPr id="5" name="Abgerundete rechteckige Legende 4"/>
          <p:cNvSpPr/>
          <p:nvPr/>
        </p:nvSpPr>
        <p:spPr>
          <a:xfrm>
            <a:off x="4788024" y="1844824"/>
            <a:ext cx="3672408" cy="1368152"/>
          </a:xfrm>
          <a:prstGeom prst="wedgeRoundRectCallout">
            <a:avLst>
              <a:gd name="adj1" fmla="val -118264"/>
              <a:gd name="adj2" fmla="val -1859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>
                <a:solidFill>
                  <a:schemeClr val="bg1"/>
                </a:solidFill>
              </a:rPr>
              <a:t>Typinformation geht verloren </a:t>
            </a:r>
            <a:r>
              <a:rPr lang="de-DE">
                <a:solidFill>
                  <a:schemeClr val="bg1"/>
                </a:solidFill>
              </a:rPr>
              <a:t>– so ähnlich wie bei Java-Listen vor den Generics</a:t>
            </a:r>
          </a:p>
        </p:txBody>
      </p:sp>
    </p:spTree>
    <p:extLst>
      <p:ext uri="{BB962C8B-B14F-4D97-AF65-F5344CB8AC3E}">
        <p14:creationId xmlns:p14="http://schemas.microsoft.com/office/powerpoint/2010/main" val="2106133409"/>
      </p:ext>
    </p:extLst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Templates in C++: </a:t>
            </a:r>
            <a:r>
              <a:rPr lang="de-DE" altLang="de-DE" noProof="0" dirty="0"/>
              <a:t>Idee</a:t>
            </a:r>
          </a:p>
        </p:txBody>
      </p:sp>
      <p:grpSp>
        <p:nvGrpSpPr>
          <p:cNvPr id="7171" name="Gruppieren 12"/>
          <p:cNvGrpSpPr>
            <a:grpSpLocks/>
          </p:cNvGrpSpPr>
          <p:nvPr/>
        </p:nvGrpSpPr>
        <p:grpSpPr bwMode="auto">
          <a:xfrm>
            <a:off x="4824413" y="2720975"/>
            <a:ext cx="379412" cy="635000"/>
            <a:chOff x="1259632" y="2507052"/>
            <a:chExt cx="449687" cy="751806"/>
          </a:xfrm>
        </p:grpSpPr>
        <p:sp>
          <p:nvSpPr>
            <p:cNvPr id="7190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7191" name="Picture 7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88" y="34686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173" name="Gewinkelte Verbindung 23"/>
          <p:cNvCxnSpPr>
            <a:cxnSpLocks noChangeShapeType="1"/>
          </p:cNvCxnSpPr>
          <p:nvPr/>
        </p:nvCxnSpPr>
        <p:spPr bwMode="auto">
          <a:xfrm flipV="1">
            <a:off x="2693988" y="2997200"/>
            <a:ext cx="1979612" cy="608013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74" name="Gewinkelte Verbindung 38"/>
          <p:cNvCxnSpPr>
            <a:cxnSpLocks noChangeShapeType="1"/>
          </p:cNvCxnSpPr>
          <p:nvPr/>
        </p:nvCxnSpPr>
        <p:spPr bwMode="auto">
          <a:xfrm>
            <a:off x="2703513" y="4397375"/>
            <a:ext cx="1987550" cy="328613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175" name="Textfeld 2"/>
          <p:cNvSpPr txBox="1">
            <a:spLocks noChangeArrowheads="1"/>
          </p:cNvSpPr>
          <p:nvPr/>
        </p:nvSpPr>
        <p:spPr bwMode="auto">
          <a:xfrm>
            <a:off x="598488" y="3284538"/>
            <a:ext cx="565150" cy="350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&lt;T&gt;</a:t>
            </a:r>
          </a:p>
        </p:txBody>
      </p:sp>
      <p:pic>
        <p:nvPicPr>
          <p:cNvPr id="71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513" y="3348038"/>
            <a:ext cx="498475" cy="512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7" name="Textfeld 19"/>
          <p:cNvSpPr txBox="1">
            <a:spLocks noChangeArrowheads="1"/>
          </p:cNvSpPr>
          <p:nvPr/>
        </p:nvSpPr>
        <p:spPr bwMode="auto">
          <a:xfrm>
            <a:off x="2362200" y="3141663"/>
            <a:ext cx="5635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&lt; &gt;</a:t>
            </a:r>
          </a:p>
        </p:txBody>
      </p:sp>
      <p:grpSp>
        <p:nvGrpSpPr>
          <p:cNvPr id="7178" name="Gruppieren 12"/>
          <p:cNvGrpSpPr>
            <a:grpSpLocks/>
          </p:cNvGrpSpPr>
          <p:nvPr/>
        </p:nvGrpSpPr>
        <p:grpSpPr bwMode="auto">
          <a:xfrm>
            <a:off x="2549525" y="3155950"/>
            <a:ext cx="190500" cy="319088"/>
            <a:chOff x="1259632" y="2507052"/>
            <a:chExt cx="449687" cy="751806"/>
          </a:xfrm>
        </p:grpSpPr>
        <p:sp>
          <p:nvSpPr>
            <p:cNvPr id="7188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7189" name="Picture 7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7179" name="Picture 4" descr="File:Salad platter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0088" y="4346575"/>
            <a:ext cx="1054100" cy="703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80" name="Picture 4" descr="File:Salad platter.jp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7300" y="3860800"/>
            <a:ext cx="527050" cy="35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81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6625" y="4140200"/>
            <a:ext cx="49688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82" name="Textfeld 32"/>
          <p:cNvSpPr txBox="1">
            <a:spLocks noChangeArrowheads="1"/>
          </p:cNvSpPr>
          <p:nvPr/>
        </p:nvSpPr>
        <p:spPr bwMode="auto">
          <a:xfrm>
            <a:off x="2335213" y="3879850"/>
            <a:ext cx="944562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&lt;    &gt;</a:t>
            </a:r>
          </a:p>
        </p:txBody>
      </p:sp>
      <p:sp>
        <p:nvSpPr>
          <p:cNvPr id="7183" name="Pfeil nach rechts 11"/>
          <p:cNvSpPr>
            <a:spLocks noChangeArrowheads="1"/>
          </p:cNvSpPr>
          <p:nvPr/>
        </p:nvSpPr>
        <p:spPr bwMode="auto">
          <a:xfrm>
            <a:off x="1331913" y="3656013"/>
            <a:ext cx="744537" cy="484187"/>
          </a:xfrm>
          <a:prstGeom prst="rightArrow">
            <a:avLst>
              <a:gd name="adj1" fmla="val 50000"/>
              <a:gd name="adj2" fmla="val 50032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" name="Abgerundete rechteckige Legende 36"/>
          <p:cNvSpPr/>
          <p:nvPr/>
        </p:nvSpPr>
        <p:spPr>
          <a:xfrm>
            <a:off x="250825" y="1844675"/>
            <a:ext cx="3241675" cy="1008063"/>
          </a:xfrm>
          <a:prstGeom prst="wedgeRoundRectCallout">
            <a:avLst>
              <a:gd name="adj1" fmla="val -29611"/>
              <a:gd name="adj2" fmla="val 9456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Implementierung mit einem Typ </a:t>
            </a:r>
            <a:r>
              <a:rPr lang="de-DE" b="1">
                <a:solidFill>
                  <a:schemeClr val="bg1"/>
                </a:solidFill>
              </a:rPr>
              <a:t>parametrisieren </a:t>
            </a:r>
            <a:br>
              <a:rPr lang="de-DE" b="1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(= "Platzhalter")</a:t>
            </a:r>
          </a:p>
        </p:txBody>
      </p:sp>
      <p:sp>
        <p:nvSpPr>
          <p:cNvPr id="38" name="Abgerundete rechteckige Legende 37"/>
          <p:cNvSpPr/>
          <p:nvPr/>
        </p:nvSpPr>
        <p:spPr>
          <a:xfrm>
            <a:off x="1619250" y="5051425"/>
            <a:ext cx="5184998" cy="969963"/>
          </a:xfrm>
          <a:prstGeom prst="wedgeRoundRectCallout">
            <a:avLst>
              <a:gd name="adj1" fmla="val -33702"/>
              <a:gd name="adj2" fmla="val -9259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Bei Bedarf wird die richtige Version der Implementierung </a:t>
            </a:r>
            <a:r>
              <a:rPr lang="de-DE" b="1">
                <a:solidFill>
                  <a:schemeClr val="bg1"/>
                </a:solidFill>
              </a:rPr>
              <a:t>zur Kompilierzeit generiert</a:t>
            </a:r>
            <a:br>
              <a:rPr lang="de-DE" b="1">
                <a:solidFill>
                  <a:schemeClr val="bg1"/>
                </a:solidFill>
              </a:rPr>
            </a:br>
            <a:r>
              <a:rPr lang="de-DE" b="1">
                <a:solidFill>
                  <a:schemeClr val="bg1"/>
                </a:solidFill>
              </a:rPr>
              <a:t>("textuelle Ersetzung der Platzhalter")</a:t>
            </a:r>
          </a:p>
        </p:txBody>
      </p:sp>
    </p:spTree>
    <p:extLst>
      <p:ext uri="{BB962C8B-B14F-4D97-AF65-F5344CB8AC3E}">
        <p14:creationId xmlns:p14="http://schemas.microsoft.com/office/powerpoint/2010/main" val="634133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8" grpId="0" animBg="1"/>
    </p:bldLst>
  </p:timing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/>
          <p:cNvGrpSpPr/>
          <p:nvPr/>
        </p:nvGrpSpPr>
        <p:grpSpPr>
          <a:xfrm>
            <a:off x="315260" y="1591981"/>
            <a:ext cx="2986740" cy="3764659"/>
            <a:chOff x="4316463" y="1988596"/>
            <a:chExt cx="2986740" cy="3764659"/>
          </a:xfrm>
          <a:solidFill>
            <a:schemeClr val="bg1">
              <a:lumMod val="75000"/>
            </a:schemeClr>
          </a:solidFill>
        </p:grpSpPr>
        <p:sp>
          <p:nvSpPr>
            <p:cNvPr id="15" name="Rechteck 14"/>
            <p:cNvSpPr>
              <a:spLocks noChangeArrowheads="1"/>
            </p:cNvSpPr>
            <p:nvPr/>
          </p:nvSpPr>
          <p:spPr bwMode="auto">
            <a:xfrm>
              <a:off x="5580113" y="2160046"/>
              <a:ext cx="112770" cy="179449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" name="Rechteck 15"/>
            <p:cNvSpPr>
              <a:spLocks noChangeArrowheads="1"/>
            </p:cNvSpPr>
            <p:nvPr/>
          </p:nvSpPr>
          <p:spPr bwMode="auto">
            <a:xfrm>
              <a:off x="7043153" y="3676426"/>
              <a:ext cx="260050" cy="179449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" name="Rechteck 19"/>
            <p:cNvSpPr>
              <a:spLocks noChangeArrowheads="1"/>
            </p:cNvSpPr>
            <p:nvPr/>
          </p:nvSpPr>
          <p:spPr bwMode="auto">
            <a:xfrm>
              <a:off x="5804603" y="5573806"/>
              <a:ext cx="680368" cy="179449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" name="Rechteck 8"/>
            <p:cNvSpPr>
              <a:spLocks noChangeArrowheads="1"/>
            </p:cNvSpPr>
            <p:nvPr/>
          </p:nvSpPr>
          <p:spPr bwMode="auto">
            <a:xfrm>
              <a:off x="4316463" y="1988596"/>
              <a:ext cx="2456540" cy="179449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932040" y="1484314"/>
            <a:ext cx="3959548" cy="4032918"/>
          </a:xfrm>
        </p:spPr>
        <p:txBody>
          <a:bodyPr/>
          <a:lstStyle/>
          <a:p>
            <a:r>
              <a:rPr lang="de-DE"/>
              <a:t>C++-Templates induzieren ein </a:t>
            </a:r>
            <a:r>
              <a:rPr lang="de-DE" b="1"/>
              <a:t>implizites "Interface" durch die Art der Verwendung </a:t>
            </a:r>
            <a:r>
              <a:rPr lang="de-DE"/>
              <a:t>der generischen Typparameter</a:t>
            </a:r>
          </a:p>
          <a:p>
            <a:endParaRPr lang="de-DE" noProof="0" dirty="0"/>
          </a:p>
        </p:txBody>
      </p:sp>
      <p:sp>
        <p:nvSpPr>
          <p:cNvPr id="12" name="Rechteck 4"/>
          <p:cNvSpPr>
            <a:spLocks noChangeArrowheads="1"/>
          </p:cNvSpPr>
          <p:nvPr/>
        </p:nvSpPr>
        <p:spPr bwMode="auto">
          <a:xfrm>
            <a:off x="250825" y="1556792"/>
            <a:ext cx="4568446" cy="3960440"/>
          </a:xfrm>
          <a:prstGeom prst="foldedCorner">
            <a:avLst>
              <a:gd name="adj" fmla="val 467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&lt;typename T = Person&gt;</a:t>
            </a:r>
            <a:b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Elevator&lt;T&gt;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"Elevator()"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~Elevator(){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"~Elevator()"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T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*object){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  cout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"Adding "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   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 with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weight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: 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	    &lt;&lt;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   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to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  cout 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	  transportedObjects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.push_back(object);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   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	std::vector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*&gt;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transportedObjects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/>
          </a:p>
        </p:txBody>
      </p:sp>
      <p:sp>
        <p:nvSpPr>
          <p:cNvPr id="1024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Beispiel: Template-Klasse </a:t>
            </a:r>
            <a:r>
              <a:rPr lang="de-DE" altLang="de-DE" noProof="0">
                <a:latin typeface="Consolas" panose="020B0609020204030204" pitchFamily="49" charset="0"/>
                <a:cs typeface="Consolas" panose="020B0609020204030204" pitchFamily="49" charset="0"/>
              </a:rPr>
              <a:t>Elevator&lt;T&gt;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2452218858"/>
      </p:ext>
    </p:extLst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1" name="Rechteck 11"/>
          <p:cNvSpPr>
            <a:spLocks noChangeArrowheads="1"/>
          </p:cNvSpPr>
          <p:nvPr/>
        </p:nvSpPr>
        <p:spPr bwMode="auto">
          <a:xfrm>
            <a:off x="4860032" y="1556792"/>
            <a:ext cx="3960812" cy="3389027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~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double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1.5;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9219" name="Rechteck 7"/>
          <p:cNvSpPr>
            <a:spLocks noChangeArrowheads="1"/>
          </p:cNvSpPr>
          <p:nvPr/>
        </p:nvSpPr>
        <p:spPr bwMode="auto">
          <a:xfrm>
            <a:off x="539750" y="1556792"/>
            <a:ext cx="4133850" cy="3798881"/>
          </a:xfrm>
          <a:prstGeom prst="foldedCorner">
            <a:avLst>
              <a:gd name="adj" fmla="val 844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	Person(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&amp; name,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weight);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~Person();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/>
          </a:p>
        </p:txBody>
      </p:sp>
      <p:sp>
        <p:nvSpPr>
          <p:cNvPr id="2" name="Rechteck 1"/>
          <p:cNvSpPr/>
          <p:nvPr/>
        </p:nvSpPr>
        <p:spPr bwMode="auto">
          <a:xfrm>
            <a:off x="1615758" y="3030116"/>
            <a:ext cx="371574" cy="288032"/>
          </a:xfrm>
          <a:prstGeom prst="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Class Templates: Syntax am Beispiel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022304" y="5084440"/>
            <a:ext cx="3636268" cy="667829"/>
          </a:xfrm>
          <a:prstGeom prst="wedgeRoundRectCallout">
            <a:avLst>
              <a:gd name="adj1" fmla="val -19647"/>
              <a:gd name="adj2" fmla="val -27674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Unterschiedliche Rückgabetypen</a:t>
            </a:r>
          </a:p>
        </p:txBody>
      </p:sp>
      <p:sp>
        <p:nvSpPr>
          <p:cNvPr id="8" name="Rechteck 7"/>
          <p:cNvSpPr/>
          <p:nvPr/>
        </p:nvSpPr>
        <p:spPr bwMode="auto">
          <a:xfrm>
            <a:off x="5940152" y="3030116"/>
            <a:ext cx="576064" cy="288032"/>
          </a:xfrm>
          <a:prstGeom prst="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01031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Online C++-Referenzen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half" idx="1"/>
          </p:nvPr>
        </p:nvSpPr>
        <p:spPr>
          <a:xfrm>
            <a:off x="250825" y="2348880"/>
            <a:ext cx="4243388" cy="4104308"/>
          </a:xfrm>
        </p:spPr>
        <p:txBody>
          <a:bodyPr/>
          <a:lstStyle/>
          <a:p>
            <a:pPr marL="0" indent="0" algn="ctr">
              <a:buNone/>
            </a:pPr>
            <a:r>
              <a:rPr lang="de-DE" sz="2000" noProof="0" dirty="0">
                <a:solidFill>
                  <a:schemeClr val="accent2"/>
                </a:solidFill>
                <a:hlinkClick r:id="rId2"/>
              </a:rPr>
              <a:t>http://www.cplusplus.com/</a:t>
            </a:r>
            <a:endParaRPr lang="de-DE" sz="2000" noProof="0" dirty="0">
              <a:solidFill>
                <a:schemeClr val="accent2"/>
              </a:solidFill>
            </a:endParaRPr>
          </a:p>
        </p:txBody>
      </p:sp>
      <p:sp>
        <p:nvSpPr>
          <p:cNvPr id="6" name="Inhaltsplatzhalter 5"/>
          <p:cNvSpPr>
            <a:spLocks noGrp="1"/>
          </p:cNvSpPr>
          <p:nvPr>
            <p:ph sz="half" idx="2"/>
          </p:nvPr>
        </p:nvSpPr>
        <p:spPr>
          <a:xfrm>
            <a:off x="4646613" y="2348880"/>
            <a:ext cx="4244975" cy="4104308"/>
          </a:xfrm>
        </p:spPr>
        <p:txBody>
          <a:bodyPr/>
          <a:lstStyle/>
          <a:p>
            <a:pPr marL="0" indent="0" algn="ctr">
              <a:buNone/>
            </a:pPr>
            <a:r>
              <a:rPr lang="de-DE" sz="2000" noProof="0" dirty="0">
                <a:solidFill>
                  <a:schemeClr val="accent2"/>
                </a:solidFill>
                <a:hlinkClick r:id="rId3"/>
              </a:rPr>
              <a:t>http://en.cppreference.com/w/</a:t>
            </a:r>
            <a:endParaRPr lang="de-DE" sz="2000" noProof="0" dirty="0">
              <a:solidFill>
                <a:schemeClr val="accent2"/>
              </a:solidFill>
            </a:endParaRP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7631" y="2970694"/>
            <a:ext cx="4276601" cy="3273995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7571" y="2996952"/>
            <a:ext cx="4149895" cy="3248863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extfeld 1"/>
          <p:cNvSpPr txBox="1"/>
          <p:nvPr/>
        </p:nvSpPr>
        <p:spPr>
          <a:xfrm>
            <a:off x="250825" y="1430371"/>
            <a:ext cx="8352928" cy="607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de-DE" dirty="0"/>
              <a:t>Ausführliche Dokumentation von Standardbibliotheken</a:t>
            </a:r>
          </a:p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de-DE" dirty="0"/>
              <a:t>Erläuterung von </a:t>
            </a:r>
            <a:r>
              <a:rPr lang="de-DE" b="1" dirty="0"/>
              <a:t>Best Practices </a:t>
            </a:r>
            <a:r>
              <a:rPr lang="de-DE" dirty="0"/>
              <a:t>und </a:t>
            </a:r>
            <a:r>
              <a:rPr lang="de-DE" b="1" dirty="0"/>
              <a:t>Programmierkonzepten </a:t>
            </a:r>
            <a:r>
              <a:rPr lang="de-DE" dirty="0"/>
              <a:t>für C++</a:t>
            </a:r>
          </a:p>
        </p:txBody>
      </p:sp>
    </p:spTree>
    <p:extLst>
      <p:ext uri="{BB962C8B-B14F-4D97-AF65-F5344CB8AC3E}">
        <p14:creationId xmlns:p14="http://schemas.microsoft.com/office/powerpoint/2010/main" val="103608850"/>
      </p:ext>
    </p:extLst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4"/>
            <a:ext cx="8640763" cy="590428"/>
          </a:xfrm>
        </p:spPr>
        <p:txBody>
          <a:bodyPr/>
          <a:lstStyle/>
          <a:p>
            <a:r>
              <a:rPr lang="de-DE" noProof="0" dirty="0"/>
              <a:t>Durch die Belegung des Typparameters (hier: </a:t>
            </a: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  <a:r>
              <a:rPr lang="de-DE" noProof="0" dirty="0"/>
              <a:t>) entsteht eine (neue</a:t>
            </a:r>
            <a:r>
              <a:rPr lang="de-DE" noProof="0"/>
              <a:t>) </a:t>
            </a:r>
            <a:r>
              <a:rPr lang="de-DE"/>
              <a:t>Belegung </a:t>
            </a:r>
            <a:r>
              <a:rPr lang="de-DE" noProof="0"/>
              <a:t>des Klassentemplates (sog. </a:t>
            </a:r>
            <a:r>
              <a:rPr lang="de-DE" b="1" noProof="0"/>
              <a:t>Spezialisierung</a:t>
            </a:r>
            <a:r>
              <a:rPr lang="de-DE" noProof="0"/>
              <a:t> des Templates)</a:t>
            </a:r>
            <a:endParaRPr lang="de-DE" noProof="0" dirty="0"/>
          </a:p>
        </p:txBody>
      </p:sp>
      <p:sp>
        <p:nvSpPr>
          <p:cNvPr id="12" name="Rechteck 4"/>
          <p:cNvSpPr>
            <a:spLocks noChangeArrowheads="1"/>
          </p:cNvSpPr>
          <p:nvPr/>
        </p:nvSpPr>
        <p:spPr bwMode="auto">
          <a:xfrm>
            <a:off x="4252027" y="2132856"/>
            <a:ext cx="4568446" cy="3960440"/>
          </a:xfrm>
          <a:prstGeom prst="foldedCorner">
            <a:avLst>
              <a:gd name="adj" fmla="val 467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&lt;&gt;</a:t>
            </a:r>
            <a:b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Elevator&lt;Person&gt;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"Elevator()"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~Elevator(){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"~Elevator()"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Person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*object){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  cout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"Adding "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   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 with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weight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: 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	    &lt;&lt;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 #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   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to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  cout 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	  transportedObjects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.push_back(object);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   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	std::vector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*&gt;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transportedObjects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/>
          </a:p>
        </p:txBody>
      </p:sp>
      <p:grpSp>
        <p:nvGrpSpPr>
          <p:cNvPr id="2" name="Gruppieren 1"/>
          <p:cNvGrpSpPr/>
          <p:nvPr/>
        </p:nvGrpSpPr>
        <p:grpSpPr>
          <a:xfrm>
            <a:off x="5580112" y="2339495"/>
            <a:ext cx="2001152" cy="3593209"/>
            <a:chOff x="5580113" y="2160046"/>
            <a:chExt cx="2001152" cy="3593209"/>
          </a:xfrm>
        </p:grpSpPr>
        <p:sp>
          <p:nvSpPr>
            <p:cNvPr id="15" name="Rechteck 14"/>
            <p:cNvSpPr>
              <a:spLocks noChangeArrowheads="1"/>
            </p:cNvSpPr>
            <p:nvPr/>
          </p:nvSpPr>
          <p:spPr bwMode="auto">
            <a:xfrm>
              <a:off x="5580113" y="2160046"/>
              <a:ext cx="538112" cy="179449"/>
            </a:xfrm>
            <a:prstGeom prst="rect">
              <a:avLst/>
            </a:prstGeom>
            <a:solidFill>
              <a:schemeClr val="bg1">
                <a:lumMod val="75000"/>
                <a:alpha val="50195"/>
              </a:schemeClr>
            </a:solidFill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" name="Rechteck 15"/>
            <p:cNvSpPr>
              <a:spLocks noChangeArrowheads="1"/>
            </p:cNvSpPr>
            <p:nvPr/>
          </p:nvSpPr>
          <p:spPr bwMode="auto">
            <a:xfrm>
              <a:off x="7043153" y="3676426"/>
              <a:ext cx="538112" cy="179449"/>
            </a:xfrm>
            <a:prstGeom prst="rect">
              <a:avLst/>
            </a:prstGeom>
            <a:solidFill>
              <a:schemeClr val="bg1">
                <a:lumMod val="75000"/>
                <a:alpha val="50195"/>
              </a:schemeClr>
            </a:solidFill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" name="Rechteck 19"/>
            <p:cNvSpPr>
              <a:spLocks noChangeArrowheads="1"/>
            </p:cNvSpPr>
            <p:nvPr/>
          </p:nvSpPr>
          <p:spPr bwMode="auto">
            <a:xfrm>
              <a:off x="6281153" y="5573806"/>
              <a:ext cx="538112" cy="179449"/>
            </a:xfrm>
            <a:prstGeom prst="rect">
              <a:avLst/>
            </a:prstGeom>
            <a:solidFill>
              <a:schemeClr val="bg1">
                <a:lumMod val="75000"/>
                <a:alpha val="50195"/>
              </a:schemeClr>
            </a:solidFill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sp>
        <p:nvSpPr>
          <p:cNvPr id="1024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Template-Spezialisierung: </a:t>
            </a:r>
            <a:r>
              <a:rPr lang="de-DE" altLang="de-DE" noProof="0">
                <a:latin typeface="Consolas" panose="020B0609020204030204" pitchFamily="49" charset="0"/>
                <a:cs typeface="Consolas" panose="020B0609020204030204" pitchFamily="49" charset="0"/>
              </a:rPr>
              <a:t>Elevator&lt;T&gt;</a:t>
            </a:r>
            <a:endParaRPr lang="de-DE" alt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245" name="Rechteck 4"/>
          <p:cNvSpPr>
            <a:spLocks noChangeArrowheads="1"/>
          </p:cNvSpPr>
          <p:nvPr/>
        </p:nvSpPr>
        <p:spPr bwMode="auto">
          <a:xfrm>
            <a:off x="353830" y="2689239"/>
            <a:ext cx="2803561" cy="815883"/>
          </a:xfrm>
          <a:prstGeom prst="foldedCorner">
            <a:avLst>
              <a:gd name="adj" fmla="val 1251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main()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>
                <a:latin typeface="Consolas" pitchFamily="49" charset="0"/>
              </a:rPr>
              <a:t>&lt;&gt; myElevator;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>
                <a:latin typeface="Consolas" pitchFamily="49" charset="0"/>
              </a:rPr>
              <a:t>&lt;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>
                <a:latin typeface="Consolas" pitchFamily="49" charset="0"/>
              </a:rPr>
              <a:t>&gt; myElevator2;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3" name="Pfeil nach rechts 71"/>
          <p:cNvSpPr>
            <a:spLocks noChangeArrowheads="1"/>
          </p:cNvSpPr>
          <p:nvPr/>
        </p:nvSpPr>
        <p:spPr bwMode="auto">
          <a:xfrm>
            <a:off x="3275856" y="4123176"/>
            <a:ext cx="881068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4" name="Rechteck 4"/>
          <p:cNvSpPr>
            <a:spLocks noChangeArrowheads="1"/>
          </p:cNvSpPr>
          <p:nvPr/>
        </p:nvSpPr>
        <p:spPr bwMode="auto">
          <a:xfrm>
            <a:off x="353830" y="3831921"/>
            <a:ext cx="2803561" cy="1066699"/>
          </a:xfrm>
          <a:prstGeom prst="foldedCorner">
            <a:avLst>
              <a:gd name="adj" fmla="val 1251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// ...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/>
          </a:p>
        </p:txBody>
      </p:sp>
      <p:sp>
        <p:nvSpPr>
          <p:cNvPr id="4" name="Textfeld 3"/>
          <p:cNvSpPr txBox="1"/>
          <p:nvPr/>
        </p:nvSpPr>
        <p:spPr>
          <a:xfrm>
            <a:off x="1185666" y="4956735"/>
            <a:ext cx="1180644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Template</a:t>
            </a:r>
          </a:p>
        </p:txBody>
      </p:sp>
      <p:sp>
        <p:nvSpPr>
          <p:cNvPr id="5" name="Rechteck 4"/>
          <p:cNvSpPr/>
          <p:nvPr/>
        </p:nvSpPr>
        <p:spPr bwMode="auto">
          <a:xfrm>
            <a:off x="3555529" y="2924944"/>
            <a:ext cx="241771" cy="1548369"/>
          </a:xfrm>
          <a:prstGeom prst="rect">
            <a:avLst/>
          </a:prstGeom>
          <a:solidFill>
            <a:srgbClr val="005AA9"/>
          </a:solidFill>
          <a:ln w="9525">
            <a:noFill/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7" name="Textfeld 16"/>
          <p:cNvSpPr txBox="1"/>
          <p:nvPr/>
        </p:nvSpPr>
        <p:spPr>
          <a:xfrm>
            <a:off x="638465" y="2339495"/>
            <a:ext cx="2275046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Verwendungsstelle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5029390" y="6098258"/>
            <a:ext cx="284776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Spezialisiertes Template</a:t>
            </a:r>
          </a:p>
        </p:txBody>
      </p:sp>
      <p:sp>
        <p:nvSpPr>
          <p:cNvPr id="19" name="Rechteck 18"/>
          <p:cNvSpPr/>
          <p:nvPr/>
        </p:nvSpPr>
        <p:spPr bwMode="auto">
          <a:xfrm rot="16200000">
            <a:off x="3415693" y="2785107"/>
            <a:ext cx="241771" cy="521444"/>
          </a:xfrm>
          <a:prstGeom prst="rect">
            <a:avLst/>
          </a:prstGeom>
          <a:solidFill>
            <a:srgbClr val="005AA9"/>
          </a:solidFill>
          <a:ln w="9525">
            <a:noFill/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1" name="Abgerundete rechteckige Legende 20"/>
          <p:cNvSpPr/>
          <p:nvPr/>
        </p:nvSpPr>
        <p:spPr>
          <a:xfrm>
            <a:off x="299408" y="5400827"/>
            <a:ext cx="3563938" cy="1008063"/>
          </a:xfrm>
          <a:prstGeom prst="wedgeRoundRectCallout">
            <a:avLst>
              <a:gd name="adj1" fmla="val -27112"/>
              <a:gd name="adj2" fmla="val 454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C++-Templates sind eher mit einem </a:t>
            </a:r>
            <a:r>
              <a:rPr lang="de-DE" b="1">
                <a:solidFill>
                  <a:schemeClr val="bg1"/>
                </a:solidFill>
              </a:rPr>
              <a:t>Codegenerator</a:t>
            </a:r>
            <a:r>
              <a:rPr lang="de-DE">
                <a:solidFill>
                  <a:schemeClr val="bg1"/>
                </a:solidFill>
              </a:rPr>
              <a:t> als mit Java-</a:t>
            </a:r>
            <a:r>
              <a:rPr lang="de-DE" err="1">
                <a:solidFill>
                  <a:schemeClr val="bg1"/>
                </a:solidFill>
              </a:rPr>
              <a:t>Generics</a:t>
            </a:r>
            <a:r>
              <a:rPr lang="de-DE">
                <a:solidFill>
                  <a:schemeClr val="bg1"/>
                </a:solidFill>
              </a:rPr>
              <a:t> zu vergleichen!</a:t>
            </a:r>
          </a:p>
        </p:txBody>
      </p:sp>
    </p:spTree>
    <p:extLst>
      <p:ext uri="{BB962C8B-B14F-4D97-AF65-F5344CB8AC3E}">
        <p14:creationId xmlns:p14="http://schemas.microsoft.com/office/powerpoint/2010/main" val="292478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hteck 14"/>
          <p:cNvSpPr>
            <a:spLocks noChangeArrowheads="1"/>
          </p:cNvSpPr>
          <p:nvPr/>
        </p:nvSpPr>
        <p:spPr bwMode="auto">
          <a:xfrm>
            <a:off x="467545" y="2645410"/>
            <a:ext cx="3240360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26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Function</a:t>
            </a:r>
            <a:r>
              <a:rPr lang="de-DE" altLang="de-DE" noProof="0" dirty="0"/>
              <a:t> Templates: Syntax am Beispiel</a:t>
            </a:r>
          </a:p>
        </p:txBody>
      </p:sp>
      <p:sp>
        <p:nvSpPr>
          <p:cNvPr id="11268" name="Rechteck 3"/>
          <p:cNvSpPr>
            <a:spLocks noChangeArrowheads="1"/>
          </p:cNvSpPr>
          <p:nvPr/>
        </p:nvSpPr>
        <p:spPr bwMode="auto">
          <a:xfrm>
            <a:off x="395288" y="2603500"/>
            <a:ext cx="6192837" cy="3177819"/>
          </a:xfrm>
          <a:prstGeom prst="foldedCorner">
            <a:avLst>
              <a:gd name="adj" fmla="val 930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*start,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*end, std::</a:t>
            </a:r>
            <a:r>
              <a:rPr lang="en-US" altLang="de-DE" sz="14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things){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	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total = 0;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while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!=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total +=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++-&gt;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"Total weight of 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things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 is 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5302251" y="2381250"/>
            <a:ext cx="3654424" cy="771525"/>
          </a:xfrm>
          <a:prstGeom prst="wedgeRoundRectCallout">
            <a:avLst>
              <a:gd name="adj1" fmla="val -62910"/>
              <a:gd name="adj2" fmla="val -200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Mehrere Typparameter </a:t>
            </a:r>
            <a:r>
              <a:rPr lang="de-DE">
                <a:solidFill>
                  <a:schemeClr val="bg1"/>
                </a:solidFill>
              </a:rPr>
              <a:t>möglich (auch bei Klassen-Templates)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290231" y="3285422"/>
            <a:ext cx="3656012" cy="771525"/>
          </a:xfrm>
          <a:prstGeom prst="wedgeRoundRectCallout">
            <a:avLst>
              <a:gd name="adj1" fmla="val -76434"/>
              <a:gd name="adj2" fmla="val 584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kann genauso wie in einer Klasse </a:t>
            </a:r>
            <a:r>
              <a:rPr lang="de-DE" b="1">
                <a:solidFill>
                  <a:schemeClr val="bg1"/>
                </a:solidFill>
              </a:rPr>
              <a:t>frei verwende</a:t>
            </a:r>
            <a:r>
              <a:rPr lang="de-DE">
                <a:solidFill>
                  <a:schemeClr val="bg1"/>
                </a:solidFill>
              </a:rPr>
              <a:t>t werden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290231" y="4189594"/>
            <a:ext cx="3656012" cy="771525"/>
          </a:xfrm>
          <a:prstGeom prst="wedgeRoundRectCallout">
            <a:avLst>
              <a:gd name="adj1" fmla="val -79757"/>
              <a:gd name="adj2" fmla="val -7470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Dies ist besonders für </a:t>
            </a:r>
            <a:r>
              <a:rPr lang="de-DE" b="1">
                <a:solidFill>
                  <a:schemeClr val="bg1"/>
                </a:solidFill>
              </a:rPr>
              <a:t>generische Algorithmen</a:t>
            </a:r>
            <a:r>
              <a:rPr lang="de-DE">
                <a:solidFill>
                  <a:schemeClr val="bg1"/>
                </a:solidFill>
              </a:rPr>
              <a:t> sehr nützlich</a:t>
            </a:r>
          </a:p>
        </p:txBody>
      </p:sp>
    </p:spTree>
    <p:extLst>
      <p:ext uri="{BB962C8B-B14F-4D97-AF65-F5344CB8AC3E}">
        <p14:creationId xmlns:p14="http://schemas.microsoft.com/office/powerpoint/2010/main" val="1311230567"/>
      </p:ext>
    </p:extLst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Templates: Verwendung</a:t>
            </a:r>
          </a:p>
        </p:txBody>
      </p:sp>
      <p:sp>
        <p:nvSpPr>
          <p:cNvPr id="12291" name="Rechteck 4"/>
          <p:cNvSpPr>
            <a:spLocks noChangeArrowheads="1"/>
          </p:cNvSpPr>
          <p:nvPr/>
        </p:nvSpPr>
        <p:spPr bwMode="auto">
          <a:xfrm>
            <a:off x="179388" y="1520826"/>
            <a:ext cx="4608514" cy="4572470"/>
          </a:xfrm>
          <a:prstGeom prst="foldedCorner">
            <a:avLst>
              <a:gd name="adj" fmla="val 712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&lt;&gt;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people[] = {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"Tony"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, 75),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			  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"Lukas"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, 14)};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elevator.placeInElevator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people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elevator.placeInElevator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people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+ 1);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totalAsInt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			 (people, people + 2,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"people"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dumbwaiter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dishes[] =	{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"Jollof Rice"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),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		    	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"Roasted Chicken"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)};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dumbwaiter.placeInElevator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dumbwaiter.placeInElevator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+ 1);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double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totalAsDouble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double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			  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+ 2,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                     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"dishes"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4086131" y="616000"/>
            <a:ext cx="2879725" cy="700087"/>
          </a:xfrm>
          <a:prstGeom prst="wedgeRoundRectCallout">
            <a:avLst>
              <a:gd name="adj1" fmla="val -153459"/>
              <a:gd name="adj2" fmla="val 1425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Defaulttyp</a:t>
            </a:r>
            <a:r>
              <a:rPr lang="de-DE">
                <a:solidFill>
                  <a:schemeClr val="bg1"/>
                </a:solidFill>
              </a:rPr>
              <a:t> </a:t>
            </a:r>
            <a:r>
              <a:rPr lang="de-DE" i="1">
                <a:solidFill>
                  <a:schemeClr val="bg1"/>
                </a:solidFill>
              </a:rPr>
              <a:t>Person</a:t>
            </a:r>
            <a:r>
              <a:rPr lang="de-DE">
                <a:solidFill>
                  <a:schemeClr val="bg1"/>
                </a:solidFill>
              </a:rPr>
              <a:t> wird verwendet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428223" y="5733256"/>
            <a:ext cx="3495705" cy="791369"/>
          </a:xfrm>
          <a:prstGeom prst="wedgeRoundRectCallout">
            <a:avLst>
              <a:gd name="adj1" fmla="val 25433"/>
              <a:gd name="adj2" fmla="val -6130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Primitive Datentypen </a:t>
            </a:r>
            <a:r>
              <a:rPr lang="de-DE">
                <a:solidFill>
                  <a:schemeClr val="bg1"/>
                </a:solidFill>
              </a:rPr>
              <a:t>können auch verwendet werden (anders als bei Java)</a:t>
            </a:r>
          </a:p>
        </p:txBody>
      </p:sp>
      <p:sp>
        <p:nvSpPr>
          <p:cNvPr id="12295" name="Rechteck 8"/>
          <p:cNvSpPr>
            <a:spLocks noChangeArrowheads="1"/>
          </p:cNvSpPr>
          <p:nvPr/>
        </p:nvSpPr>
        <p:spPr bwMode="auto">
          <a:xfrm>
            <a:off x="5076825" y="1452563"/>
            <a:ext cx="3816350" cy="5072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Elevator()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Person(Tony,75)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Person(Lukas,14)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Tony with weight: 75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Lukas with weight: 14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Total weight of people is 89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Elevator()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Dish(Jollof Rice)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Dish(Roasted Chicken)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Jollof Rice with weight: 1.5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Roasted Chicken with weight: 1.5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Total weight of dishes is 3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~Dish(Roasted Chicken)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~Dish(Jollof Rice)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~Elevator()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~Person(Lukas,14)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~Person(Tony,75)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~Elevator()</a:t>
            </a:r>
          </a:p>
        </p:txBody>
      </p:sp>
    </p:spTree>
    <p:extLst>
      <p:ext uri="{BB962C8B-B14F-4D97-AF65-F5344CB8AC3E}">
        <p14:creationId xmlns:p14="http://schemas.microsoft.com/office/powerpoint/2010/main" val="939352883"/>
      </p:ext>
    </p:extLst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13316" name="Textfeld 4"/>
          <p:cNvSpPr txBox="1">
            <a:spLocks noChangeArrowheads="1"/>
          </p:cNvSpPr>
          <p:nvPr/>
        </p:nvSpPr>
        <p:spPr bwMode="auto">
          <a:xfrm>
            <a:off x="396875" y="1987550"/>
            <a:ext cx="5662613" cy="1895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Was ist genau damit gemeint, dass Templates eine Schnittstelle induzieren?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Was sind Vorteile und Nachteile dieser Art von induzierten Schnittstelle?</a:t>
            </a:r>
          </a:p>
        </p:txBody>
      </p:sp>
    </p:spTree>
    <p:extLst>
      <p:ext uri="{BB962C8B-B14F-4D97-AF65-F5344CB8AC3E}">
        <p14:creationId xmlns:p14="http://schemas.microsoft.com/office/powerpoint/2010/main" val="1806925914"/>
      </p:ext>
    </p:extLst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Gerade Verbindung mit Pfeil 22"/>
          <p:cNvCxnSpPr/>
          <p:nvPr/>
        </p:nvCxnSpPr>
        <p:spPr bwMode="auto">
          <a:xfrm flipH="1" flipV="1">
            <a:off x="1543050" y="2705100"/>
            <a:ext cx="3316982" cy="1227956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26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Induzierte Schnittstelle</a:t>
            </a:r>
          </a:p>
        </p:txBody>
      </p:sp>
      <p:sp>
        <p:nvSpPr>
          <p:cNvPr id="2" name="Textplatzhalter 1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453727"/>
          </a:xfrm>
        </p:spPr>
        <p:txBody>
          <a:bodyPr/>
          <a:lstStyle/>
          <a:p>
            <a:pPr algn="ctr"/>
            <a:r>
              <a:rPr lang="de-DE" sz="2000" noProof="0" dirty="0"/>
              <a:t>Template-Code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453727"/>
          </a:xfrm>
        </p:spPr>
        <p:txBody>
          <a:bodyPr/>
          <a:lstStyle/>
          <a:p>
            <a:pPr algn="ctr"/>
            <a:r>
              <a:rPr lang="de-DE" sz="2000" noProof="0" dirty="0"/>
              <a:t>Induzierte Schnittstellen</a:t>
            </a:r>
          </a:p>
        </p:txBody>
      </p:sp>
      <p:sp>
        <p:nvSpPr>
          <p:cNvPr id="11268" name="Rechteck 3"/>
          <p:cNvSpPr>
            <a:spLocks noChangeArrowheads="1"/>
          </p:cNvSpPr>
          <p:nvPr/>
        </p:nvSpPr>
        <p:spPr bwMode="auto">
          <a:xfrm>
            <a:off x="251521" y="2060848"/>
            <a:ext cx="4104455" cy="3397574"/>
          </a:xfrm>
          <a:prstGeom prst="foldedCorner">
            <a:avLst>
              <a:gd name="adj" fmla="val 930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*start,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	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total = 0;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while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!=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total +=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++-&gt;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"Total weight of "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 is 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 &lt;&lt; 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9" name="Rechteck 3"/>
          <p:cNvSpPr>
            <a:spLocks noChangeArrowheads="1"/>
          </p:cNvSpPr>
          <p:nvPr/>
        </p:nvSpPr>
        <p:spPr bwMode="auto">
          <a:xfrm>
            <a:off x="4644008" y="2067322"/>
            <a:ext cx="4320480" cy="3744890"/>
          </a:xfrm>
          <a:prstGeom prst="foldedCorner">
            <a:avLst>
              <a:gd name="adj" fmla="val 930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	double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getWeight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(); 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b="0">
                <a:solidFill>
                  <a:srgbClr val="3F7F5F"/>
                </a:solidFill>
                <a:latin typeface="Courier New" panose="02070309020205020404" pitchFamily="49" charset="0"/>
              </a:rPr>
              <a:t>// or comparable return type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S(</a:t>
            </a:r>
            <a:r>
              <a:rPr lang="en-US" sz="1400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i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	void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operator+=(</a:t>
            </a: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double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d); 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b="0">
                <a:solidFill>
                  <a:srgbClr val="3F7F5F"/>
                </a:solidFill>
                <a:latin typeface="Courier New" panose="02070309020205020404" pitchFamily="49" charset="0"/>
              </a:rPr>
              <a:t>// or comparable parameter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5032"/>
                </a:solidFill>
                <a:latin typeface="Courier New" panose="02070309020205020404" pitchFamily="49" charset="0"/>
              </a:rPr>
              <a:t>ostream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&amp; operator&lt;&lt;(</a:t>
            </a:r>
            <a:b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5032"/>
                </a:solidFill>
                <a:latin typeface="Courier New" panose="02070309020205020404" pitchFamily="49" charset="0"/>
              </a:rPr>
              <a:t>ostream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&amp;, </a:t>
            </a:r>
            <a:r>
              <a:rPr lang="en-US" sz="1400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&amp;);</a:t>
            </a:r>
            <a:endParaRPr lang="en-US" sz="1400">
              <a:latin typeface="Courier New" panose="02070309020205020404" pitchFamily="49" charset="0"/>
            </a:endParaRPr>
          </a:p>
        </p:txBody>
      </p:sp>
      <p:cxnSp>
        <p:nvCxnSpPr>
          <p:cNvPr id="11" name="Gerade Verbindung mit Pfeil 10"/>
          <p:cNvCxnSpPr/>
          <p:nvPr/>
        </p:nvCxnSpPr>
        <p:spPr bwMode="auto">
          <a:xfrm flipH="1" flipV="1">
            <a:off x="2771800" y="4365104"/>
            <a:ext cx="1872208" cy="87356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Gerade Verbindung mit Pfeil 14"/>
          <p:cNvCxnSpPr/>
          <p:nvPr/>
        </p:nvCxnSpPr>
        <p:spPr bwMode="auto">
          <a:xfrm flipH="1" flipV="1">
            <a:off x="1907704" y="3356992"/>
            <a:ext cx="2952328" cy="792089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Gerade Verbindung mit Pfeil 18"/>
          <p:cNvCxnSpPr/>
          <p:nvPr/>
        </p:nvCxnSpPr>
        <p:spPr bwMode="auto">
          <a:xfrm flipH="1">
            <a:off x="3590925" y="2492896"/>
            <a:ext cx="1233103" cy="57415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306924689"/>
      </p:ext>
    </p:extLst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2" y="4406900"/>
            <a:ext cx="8314183" cy="1362075"/>
          </a:xfrm>
        </p:spPr>
        <p:txBody>
          <a:bodyPr/>
          <a:lstStyle/>
          <a:p>
            <a:r>
              <a:rPr lang="de-DE" noProof="0"/>
              <a:t>FunktionsZeiger</a:t>
            </a:r>
            <a:r>
              <a:rPr lang="de-DE"/>
              <a:t> und</a:t>
            </a:r>
            <a:r>
              <a:rPr lang="de-DE" noProof="0"/>
              <a:t> Funktionsobjekte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110730520"/>
      </p:ext>
    </p:extLst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14"/>
          <p:cNvSpPr>
            <a:spLocks noChangeArrowheads="1"/>
          </p:cNvSpPr>
          <p:nvPr/>
        </p:nvSpPr>
        <p:spPr bwMode="auto">
          <a:xfrm>
            <a:off x="782980" y="2139722"/>
            <a:ext cx="2127860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Rechteck 14"/>
          <p:cNvSpPr>
            <a:spLocks noChangeArrowheads="1"/>
          </p:cNvSpPr>
          <p:nvPr/>
        </p:nvSpPr>
        <p:spPr bwMode="auto">
          <a:xfrm>
            <a:off x="2771800" y="5370602"/>
            <a:ext cx="2088232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" name="Rechteck 14"/>
          <p:cNvSpPr>
            <a:spLocks noChangeArrowheads="1"/>
          </p:cNvSpPr>
          <p:nvPr/>
        </p:nvSpPr>
        <p:spPr bwMode="auto">
          <a:xfrm>
            <a:off x="2848000" y="5721122"/>
            <a:ext cx="2088232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Funktionszeiger: Beispiel (I)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179512" y="1453496"/>
            <a:ext cx="8208912" cy="5072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Timer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double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measureDuration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iterations, 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(*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fp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)(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)) {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tic();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fp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(iterations);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toc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return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getElapsedTime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void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tic();</a:t>
            </a:r>
            <a:endParaRPr lang="en-US" sz="12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void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toc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double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getElapsedTime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mySophisticatedAlgorithm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iterations);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200" b="1" err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iostream</a:t>
            </a:r>
            <a:r>
              <a:rPr lang="en-US" sz="12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 b="1">
              <a:solidFill>
                <a:srgbClr val="2A00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Timer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t;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2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"Duration for 100 iterations: "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t.measureDuration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(100,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mySophisticatedAlgorithm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2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"Duration for 1000 iterations: "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t.measureDuration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(1000,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mySophisticatedAlgorithm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4499992" y="1700808"/>
            <a:ext cx="4392488" cy="868363"/>
          </a:xfrm>
          <a:prstGeom prst="wedgeRoundRectCallout">
            <a:avLst>
              <a:gd name="adj1" fmla="val -94101"/>
              <a:gd name="adj2" fmla="val -232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Methode, um die Laufzeit von Funktionen zu messen.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4470896" y="2709373"/>
            <a:ext cx="4421584" cy="1511715"/>
          </a:xfrm>
          <a:prstGeom prst="wedgeRoundRectCallout">
            <a:avLst>
              <a:gd name="adj1" fmla="val -89487"/>
              <a:gd name="adj2" fmla="val -6947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Allerdings</a:t>
            </a:r>
            <a:r>
              <a:rPr lang="de-DE">
                <a:solidFill>
                  <a:schemeClr val="bg1"/>
                </a:solidFill>
              </a:rPr>
              <a:t>: Nicht generisch – nur geeignet für Funktionen, die genau einen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de-DE">
                <a:solidFill>
                  <a:schemeClr val="bg1"/>
                </a:solidFill>
              </a:rPr>
              <a:t>-Parameter und </a:t>
            </a:r>
            <a:r>
              <a:rPr lang="de-DE" err="1">
                <a:solidFill>
                  <a:schemeClr val="bg1"/>
                </a:solidFill>
              </a:rPr>
              <a:t>void</a:t>
            </a:r>
            <a:r>
              <a:rPr lang="de-DE">
                <a:solidFill>
                  <a:schemeClr val="bg1"/>
                </a:solidFill>
              </a:rPr>
              <a:t> als Rückgabewert haben.</a:t>
            </a:r>
          </a:p>
        </p:txBody>
      </p:sp>
    </p:spTree>
    <p:extLst>
      <p:ext uri="{BB962C8B-B14F-4D97-AF65-F5344CB8AC3E}">
        <p14:creationId xmlns:p14="http://schemas.microsoft.com/office/powerpoint/2010/main" val="4170588209"/>
      </p:ext>
    </p:extLst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Funktionszeiger: Beispiel (II)</a:t>
            </a:r>
            <a:endParaRPr lang="de-DE" altLang="de-DE" noProof="0" dirty="0"/>
          </a:p>
        </p:txBody>
      </p:sp>
      <p:sp>
        <p:nvSpPr>
          <p:cNvPr id="26627" name="Rechteck 3"/>
          <p:cNvSpPr>
            <a:spLocks noChangeArrowheads="1"/>
          </p:cNvSpPr>
          <p:nvPr/>
        </p:nvSpPr>
        <p:spPr bwMode="auto">
          <a:xfrm>
            <a:off x="250948" y="1553532"/>
            <a:ext cx="6553300" cy="4467756"/>
          </a:xfrm>
          <a:prstGeom prst="foldedCorner">
            <a:avLst>
              <a:gd name="adj" fmla="val 8909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function,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 begin,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	while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(begin != end) function(*begin++);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 s){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std::cout&lt;&lt;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":::&gt;  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s &lt;&lt; std::</a:t>
            </a:r>
            <a:r>
              <a:rPr lang="de-DE" altLang="de-DE" sz="1400" b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a){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if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(a &gt; 100 || a &lt; 0){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std::cout	&lt;&lt; a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 is not a valid age!"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std::</a:t>
            </a:r>
            <a:r>
              <a:rPr lang="en-US" altLang="de-DE" sz="1400" b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main(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pt-BR" altLang="de-DE" sz="14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pt-BR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pt-BR" altLang="de-DE" sz="1400" b="0">
                <a:solidFill>
                  <a:srgbClr val="000000"/>
                </a:solidFill>
                <a:latin typeface="Consolas" pitchFamily="49" charset="0"/>
              </a:rPr>
              <a:t> n[] = {-1, 20, 33, 120};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&gt;, n, n + 4);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n, n + 4);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4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6" name="Abgerundete rechteckige Legende 5"/>
          <p:cNvSpPr/>
          <p:nvPr/>
        </p:nvSpPr>
        <p:spPr>
          <a:xfrm>
            <a:off x="5868144" y="1916832"/>
            <a:ext cx="3163265" cy="864096"/>
          </a:xfrm>
          <a:prstGeom prst="wedgeRoundRectCallout">
            <a:avLst>
              <a:gd name="adj1" fmla="val -85944"/>
              <a:gd name="adj2" fmla="val -2773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Ermöglicht kompakte, elegante, und sehr generische Algorithmen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435722" y="922190"/>
            <a:ext cx="3595687" cy="868362"/>
          </a:xfrm>
          <a:prstGeom prst="wedgeRoundRectCallout">
            <a:avLst>
              <a:gd name="adj1" fmla="val -105991"/>
              <a:gd name="adj2" fmla="val 4762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function</a:t>
            </a:r>
            <a:r>
              <a:rPr lang="de-DE">
                <a:solidFill>
                  <a:schemeClr val="bg1"/>
                </a:solidFill>
              </a:rPr>
              <a:t> wird hier als Funktion übergeben und kann als solche direkt verwendet werden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5435721" y="5088377"/>
            <a:ext cx="3595687" cy="1289757"/>
          </a:xfrm>
          <a:prstGeom prst="wedgeRoundRectCallout">
            <a:avLst>
              <a:gd name="adj1" fmla="val -74991"/>
              <a:gd name="adj2" fmla="val -248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Verwendung ist </a:t>
            </a:r>
            <a:r>
              <a:rPr lang="de-DE" b="1">
                <a:solidFill>
                  <a:schemeClr val="bg1"/>
                </a:solidFill>
              </a:rPr>
              <a:t>sehr leichtgewichtig</a:t>
            </a:r>
            <a:r>
              <a:rPr lang="de-DE">
                <a:solidFill>
                  <a:schemeClr val="bg1"/>
                </a:solidFill>
              </a:rPr>
              <a:t> und erfordert keine extra Klassen oder Schnittstellen für viele kleinen Funktionen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-19928" y="7101408"/>
            <a:ext cx="4784725" cy="652463"/>
          </a:xfrm>
          <a:prstGeom prst="wedgeRoundRectCallout">
            <a:avLst>
              <a:gd name="adj1" fmla="val -30686"/>
              <a:gd name="adj2" fmla="val -2783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Sogenannte </a:t>
            </a:r>
            <a:r>
              <a:rPr lang="de-DE" b="1">
                <a:solidFill>
                  <a:schemeClr val="bg1"/>
                </a:solidFill>
              </a:rPr>
              <a:t>Callback-Funktionen</a:t>
            </a:r>
            <a:r>
              <a:rPr lang="de-DE">
                <a:solidFill>
                  <a:schemeClr val="bg1"/>
                </a:solidFill>
              </a:rPr>
              <a:t> können </a:t>
            </a:r>
            <a:r>
              <a:rPr lang="de-DE" err="1">
                <a:solidFill>
                  <a:schemeClr val="bg1"/>
                </a:solidFill>
              </a:rPr>
              <a:t>Listener</a:t>
            </a:r>
            <a:r>
              <a:rPr lang="de-DE">
                <a:solidFill>
                  <a:schemeClr val="bg1"/>
                </a:solidFill>
              </a:rPr>
              <a:t>/Observer in Java komplett ersetzen</a:t>
            </a:r>
          </a:p>
        </p:txBody>
      </p:sp>
    </p:spTree>
    <p:extLst>
      <p:ext uri="{BB962C8B-B14F-4D97-AF65-F5344CB8AC3E}">
        <p14:creationId xmlns:p14="http://schemas.microsoft.com/office/powerpoint/2010/main" val="1502111216"/>
      </p:ext>
    </p:extLst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Funktionszeiger: Beispiel (II)</a:t>
            </a:r>
          </a:p>
        </p:txBody>
      </p:sp>
      <p:sp>
        <p:nvSpPr>
          <p:cNvPr id="27651" name="Rechteck 2"/>
          <p:cNvSpPr>
            <a:spLocks noChangeArrowheads="1"/>
          </p:cNvSpPr>
          <p:nvPr/>
        </p:nvSpPr>
        <p:spPr bwMode="auto">
          <a:xfrm>
            <a:off x="251520" y="1597066"/>
            <a:ext cx="6336704" cy="4136190"/>
          </a:xfrm>
          <a:prstGeom prst="foldedCorner">
            <a:avLst>
              <a:gd name="adj" fmla="val 767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 s){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":::&gt;  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s &lt;&lt; 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a){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if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(a &gt; 100 || a &lt; 0){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std::cout	&lt;&lt; a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 is not a valid age!"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std::</a:t>
            </a:r>
            <a:r>
              <a:rPr lang="en-US" altLang="de-DE" sz="1400" b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main(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pt-BR" altLang="de-DE" sz="14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(*fp1)(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&amp;)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(*fp2)(</a:t>
            </a: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fp1(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"foo"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	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// :::&gt; </a:t>
            </a:r>
            <a:r>
              <a:rPr lang="de-DE" altLang="de-DE" sz="1400" b="0" err="1">
                <a:solidFill>
                  <a:srgbClr val="3F7F5F"/>
                </a:solidFill>
                <a:latin typeface="Consolas" pitchFamily="49" charset="0"/>
              </a:rPr>
              <a:t>foo</a:t>
            </a:r>
            <a:endParaRPr lang="de-DE" altLang="de-DE" sz="1400" b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fp2(500);		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// 500 </a:t>
            </a:r>
            <a:r>
              <a:rPr lang="de-DE" altLang="de-DE" sz="1400" b="0" err="1">
                <a:solidFill>
                  <a:srgbClr val="3F7F5F"/>
                </a:solidFill>
                <a:latin typeface="Consolas" pitchFamily="49" charset="0"/>
              </a:rPr>
              <a:t>is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 not a valid </a:t>
            </a:r>
            <a:r>
              <a:rPr lang="de-DE" altLang="de-DE" sz="1400" b="0" err="1">
                <a:solidFill>
                  <a:srgbClr val="3F7F5F"/>
                </a:solidFill>
                <a:latin typeface="Consolas" pitchFamily="49" charset="0"/>
              </a:rPr>
              <a:t>age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		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4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1" name="Abgerundete rechteckige Legende 10"/>
          <p:cNvSpPr/>
          <p:nvPr/>
        </p:nvSpPr>
        <p:spPr>
          <a:xfrm>
            <a:off x="6228184" y="3356992"/>
            <a:ext cx="2736801" cy="847483"/>
          </a:xfrm>
          <a:prstGeom prst="wedgeRoundRectCallout">
            <a:avLst>
              <a:gd name="adj1" fmla="val -155602"/>
              <a:gd name="adj2" fmla="val 5243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Zeiger auf eine Funktion mit </a:t>
            </a:r>
            <a:r>
              <a:rPr lang="de-DE" altLang="de-DE" err="1">
                <a:solidFill>
                  <a:schemeClr val="bg1"/>
                </a:solidFill>
                <a:latin typeface="Consolas" pitchFamily="49" charset="0"/>
              </a:rPr>
              <a:t>const</a:t>
            </a:r>
            <a:r>
              <a:rPr lang="de-DE" altLang="de-DE">
                <a:solidFill>
                  <a:schemeClr val="bg1"/>
                </a:solidFill>
                <a:latin typeface="Consolas" pitchFamily="49" charset="0"/>
              </a:rPr>
              <a:t> </a:t>
            </a:r>
            <a:r>
              <a:rPr lang="de-DE" altLang="de-DE" err="1">
                <a:solidFill>
                  <a:schemeClr val="bg1"/>
                </a:solidFill>
                <a:latin typeface="Consolas" pitchFamily="49" charset="0"/>
              </a:rPr>
              <a:t>string</a:t>
            </a:r>
            <a:r>
              <a:rPr lang="de-DE" altLang="de-DE">
                <a:solidFill>
                  <a:schemeClr val="bg1"/>
                </a:solidFill>
                <a:latin typeface="Consolas" pitchFamily="49" charset="0"/>
              </a:rPr>
              <a:t>&amp; Parameter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6228184" y="5301208"/>
            <a:ext cx="2736800" cy="848728"/>
          </a:xfrm>
          <a:prstGeom prst="wedgeRoundRectCallout">
            <a:avLst>
              <a:gd name="adj1" fmla="val -231015"/>
              <a:gd name="adj2" fmla="val -5744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Verwendung wie ein normaler Funktionsaufruf</a:t>
            </a:r>
          </a:p>
        </p:txBody>
      </p:sp>
    </p:spTree>
    <p:extLst>
      <p:ext uri="{BB962C8B-B14F-4D97-AF65-F5344CB8AC3E}">
        <p14:creationId xmlns:p14="http://schemas.microsoft.com/office/powerpoint/2010/main" val="1397742422"/>
      </p:ext>
    </p:extLst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Funktionszeiger: Syntax</a:t>
            </a:r>
          </a:p>
        </p:txBody>
      </p:sp>
      <p:sp>
        <p:nvSpPr>
          <p:cNvPr id="28675" name="Rechteck 3"/>
          <p:cNvSpPr>
            <a:spLocks noChangeArrowheads="1"/>
          </p:cNvSpPr>
          <p:nvPr/>
        </p:nvSpPr>
        <p:spPr bwMode="auto">
          <a:xfrm>
            <a:off x="1058387" y="2722939"/>
            <a:ext cx="7921625" cy="434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400" b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 (*fp1)(</a:t>
            </a:r>
            <a:r>
              <a:rPr lang="de-DE" altLang="de-DE" sz="2400" b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4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&amp;) = print&lt;</a:t>
            </a:r>
            <a:r>
              <a:rPr lang="de-DE" altLang="de-DE" sz="24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&gt;;</a:t>
            </a:r>
          </a:p>
        </p:txBody>
      </p:sp>
      <p:sp>
        <p:nvSpPr>
          <p:cNvPr id="5" name="Abgerundete rechteckige Legende 4"/>
          <p:cNvSpPr/>
          <p:nvPr/>
        </p:nvSpPr>
        <p:spPr>
          <a:xfrm>
            <a:off x="194911" y="3501008"/>
            <a:ext cx="1944464" cy="717550"/>
          </a:xfrm>
          <a:prstGeom prst="wedgeRoundRectCallout">
            <a:avLst>
              <a:gd name="adj1" fmla="val 22397"/>
              <a:gd name="adj2" fmla="val -11165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des </a:t>
            </a:r>
            <a:r>
              <a:rPr lang="de-DE" b="1">
                <a:solidFill>
                  <a:schemeClr val="bg1"/>
                </a:solidFill>
              </a:rPr>
              <a:t>Rückgabewerts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2267744" y="3501008"/>
            <a:ext cx="2795587" cy="1157288"/>
          </a:xfrm>
          <a:prstGeom prst="wedgeRoundRectCallout">
            <a:avLst>
              <a:gd name="adj1" fmla="val -47964"/>
              <a:gd name="adj2" fmla="val -8471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Zeigertyp</a:t>
            </a:r>
            <a:r>
              <a:rPr lang="de-DE">
                <a:solidFill>
                  <a:schemeClr val="bg1"/>
                </a:solidFill>
              </a:rPr>
              <a:t>, Klammern sind notwendig um Rückgabetyp und Zeiger auseinanderzuhalten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3812699" y="1640262"/>
            <a:ext cx="2970213" cy="868363"/>
          </a:xfrm>
          <a:prstGeom prst="wedgeRoundRectCallout">
            <a:avLst>
              <a:gd name="adj1" fmla="val -20967"/>
              <a:gd name="adj2" fmla="val 818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Liste der </a:t>
            </a:r>
            <a:r>
              <a:rPr lang="de-DE" b="1">
                <a:solidFill>
                  <a:schemeClr val="bg1"/>
                </a:solidFill>
              </a:rPr>
              <a:t>Parametertypen</a:t>
            </a:r>
            <a:r>
              <a:rPr lang="de-DE">
                <a:solidFill>
                  <a:schemeClr val="bg1"/>
                </a:solidFill>
              </a:rPr>
              <a:t> der Funktionen, auf die gezeigt werden soll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666899" y="3455746"/>
            <a:ext cx="3168650" cy="1008063"/>
          </a:xfrm>
          <a:prstGeom prst="wedgeRoundRectCallout">
            <a:avLst>
              <a:gd name="adj1" fmla="val -20851"/>
              <a:gd name="adj2" fmla="val -866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Adresse der Funktion</a:t>
            </a:r>
            <a:r>
              <a:rPr lang="de-DE">
                <a:solidFill>
                  <a:schemeClr val="bg1"/>
                </a:solidFill>
              </a:rPr>
              <a:t> (hier durch Instanziierung eines Funktion-Templates)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1594196" y="1640263"/>
            <a:ext cx="2071342" cy="868363"/>
          </a:xfrm>
          <a:prstGeom prst="wedgeRoundRectCallout">
            <a:avLst>
              <a:gd name="adj1" fmla="val -1627"/>
              <a:gd name="adj2" fmla="val 806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Name der Variable</a:t>
            </a:r>
          </a:p>
        </p:txBody>
      </p:sp>
      <p:sp>
        <p:nvSpPr>
          <p:cNvPr id="2" name="Rechteck 1"/>
          <p:cNvSpPr/>
          <p:nvPr/>
        </p:nvSpPr>
        <p:spPr>
          <a:xfrm>
            <a:off x="1125579" y="5128190"/>
            <a:ext cx="3294492" cy="72199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Tx/>
            </a:pPr>
            <a:r>
              <a:rPr lang="de-DE" altLang="de-DE" sz="2200">
                <a:solidFill>
                  <a:srgbClr val="3F7F5F"/>
                </a:solidFill>
                <a:latin typeface="Consolas" pitchFamily="49" charset="0"/>
              </a:rPr>
              <a:t>// Call </a:t>
            </a:r>
            <a:r>
              <a:rPr lang="de-DE" altLang="de-DE" sz="2200" err="1">
                <a:solidFill>
                  <a:srgbClr val="3F7F5F"/>
                </a:solidFill>
                <a:latin typeface="Consolas" pitchFamily="49" charset="0"/>
              </a:rPr>
              <a:t>the</a:t>
            </a:r>
            <a:r>
              <a:rPr lang="de-DE" altLang="de-DE" sz="220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2200" err="1">
                <a:solidFill>
                  <a:srgbClr val="3F7F5F"/>
                </a:solidFill>
                <a:latin typeface="Consolas" pitchFamily="49" charset="0"/>
              </a:rPr>
              <a:t>function</a:t>
            </a:r>
            <a:endParaRPr lang="de-DE" altLang="de-DE" sz="2200">
              <a:solidFill>
                <a:srgbClr val="3F7F5F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fp1(</a:t>
            </a:r>
            <a:r>
              <a:rPr lang="de-DE" altLang="de-DE" sz="2200">
                <a:solidFill>
                  <a:srgbClr val="2A00FF"/>
                </a:solidFill>
                <a:latin typeface="Consolas" pitchFamily="49" charset="0"/>
              </a:rPr>
              <a:t>"foo"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);	</a:t>
            </a:r>
          </a:p>
        </p:txBody>
      </p:sp>
    </p:spTree>
    <p:extLst>
      <p:ext uri="{BB962C8B-B14F-4D97-AF65-F5344CB8AC3E}">
        <p14:creationId xmlns:p14="http://schemas.microsoft.com/office/powerpoint/2010/main" val="40015068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C++-FAQ (</a:t>
            </a:r>
            <a:r>
              <a:rPr lang="de-DE" noProof="0" dirty="0">
                <a:solidFill>
                  <a:schemeClr val="accent2"/>
                </a:solidFill>
                <a:hlinkClick r:id="rId2"/>
              </a:rPr>
              <a:t>https://isocpp.org/wiki/faq/</a:t>
            </a:r>
            <a:r>
              <a:rPr lang="de-DE" noProof="0" dirty="0"/>
              <a:t>)</a:t>
            </a: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319" y="1591599"/>
            <a:ext cx="3888432" cy="3992884"/>
          </a:xfrm>
          <a:prstGeom prst="rect">
            <a:avLst/>
          </a:prstGeom>
        </p:spPr>
      </p:pic>
      <p:sp>
        <p:nvSpPr>
          <p:cNvPr id="8" name="Abgerundete rechteckige Legende 7"/>
          <p:cNvSpPr/>
          <p:nvPr/>
        </p:nvSpPr>
        <p:spPr>
          <a:xfrm>
            <a:off x="4932040" y="3356992"/>
            <a:ext cx="3597275" cy="822325"/>
          </a:xfrm>
          <a:prstGeom prst="wedgeRoundRectCallout">
            <a:avLst>
              <a:gd name="adj1" fmla="val -110356"/>
              <a:gd name="adj2" fmla="val 1881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dirty="0">
                <a:solidFill>
                  <a:schemeClr val="bg1"/>
                </a:solidFill>
              </a:rPr>
              <a:t>Learning C++ if you already know […] Java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4926692" y="4762158"/>
            <a:ext cx="3597275" cy="822325"/>
          </a:xfrm>
          <a:prstGeom prst="wedgeRoundRectCallout">
            <a:avLst>
              <a:gd name="adj1" fmla="val -132174"/>
              <a:gd name="adj2" fmla="val 1232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dirty="0">
                <a:solidFill>
                  <a:schemeClr val="bg1"/>
                </a:solidFill>
              </a:rPr>
              <a:t>Const Correctness,</a:t>
            </a:r>
          </a:p>
          <a:p>
            <a:pPr>
              <a:defRPr/>
            </a:pPr>
            <a:r>
              <a:rPr lang="de-DE" b="1" dirty="0">
                <a:solidFill>
                  <a:schemeClr val="bg1"/>
                </a:solidFill>
              </a:rPr>
              <a:t>Referenzen,…</a:t>
            </a: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9790303"/>
      </p:ext>
    </p:extLst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Funktoren und </a:t>
            </a:r>
            <a:r>
              <a:rPr lang="de-DE" altLang="de-DE" noProof="0" dirty="0"/>
              <a:t>Funktionsobjekte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/>
              <a:t>Ein </a:t>
            </a:r>
            <a:r>
              <a:rPr lang="de-DE" b="1"/>
              <a:t>Funktor</a:t>
            </a:r>
            <a:r>
              <a:rPr lang="de-DE"/>
              <a:t> ist eine Klasse, die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operator()</a:t>
            </a:r>
            <a:r>
              <a:rPr lang="de-DE"/>
              <a:t> implementiert.</a:t>
            </a:r>
            <a:endParaRPr lang="en-US"/>
          </a:p>
        </p:txBody>
      </p:sp>
      <p:sp>
        <p:nvSpPr>
          <p:cNvPr id="31749" name="Rechteck 5"/>
          <p:cNvSpPr>
            <a:spLocks noChangeArrowheads="1"/>
          </p:cNvSpPr>
          <p:nvPr/>
        </p:nvSpPr>
        <p:spPr bwMode="auto">
          <a:xfrm>
            <a:off x="172401" y="2252764"/>
            <a:ext cx="5479719" cy="4079817"/>
          </a:xfrm>
          <a:prstGeom prst="foldedCorner">
            <a:avLst>
              <a:gd name="adj" fmla="val 895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std::string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prefix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"user"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operator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()(</a:t>
            </a: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i)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prefix 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":~ /$ 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            &lt;&lt; i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function,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 begin,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	while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(begin != end) function(*begin++);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main(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pt-BR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pt-BR" altLang="de-DE" sz="1400" b="0">
                <a:solidFill>
                  <a:srgbClr val="000000"/>
                </a:solidFill>
                <a:latin typeface="Consolas" pitchFamily="49" charset="0"/>
              </a:rPr>
              <a:t> n[] = {-1, 20, 33, 120};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(), n, n + 4);</a:t>
            </a:r>
            <a:endParaRPr lang="de-DE" altLang="de-DE" sz="14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697900" y="4221088"/>
            <a:ext cx="3365879" cy="868363"/>
          </a:xfrm>
          <a:prstGeom prst="wedgeRoundRectCallout">
            <a:avLst>
              <a:gd name="adj1" fmla="val -61530"/>
              <a:gd name="adj2" fmla="val -720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Syntax bleibt hier identisch, obwohl wir eine Methode aufrufen</a:t>
            </a:r>
          </a:p>
        </p:txBody>
      </p:sp>
      <p:sp>
        <p:nvSpPr>
          <p:cNvPr id="14" name="Abgerundete rechteckige Legende 13"/>
          <p:cNvSpPr/>
          <p:nvPr/>
        </p:nvSpPr>
        <p:spPr>
          <a:xfrm>
            <a:off x="5713039" y="3227087"/>
            <a:ext cx="3251449" cy="891339"/>
          </a:xfrm>
          <a:prstGeom prst="wedgeRoundRectCallout">
            <a:avLst>
              <a:gd name="adj1" fmla="val -83293"/>
              <a:gd name="adj2" fmla="val 1486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operator</a:t>
            </a:r>
            <a:r>
              <a:rPr lang="de-DE" b="1">
                <a:solidFill>
                  <a:schemeClr val="bg1"/>
                </a:solidFill>
              </a:rPr>
              <a:t>()</a:t>
            </a:r>
            <a:r>
              <a:rPr lang="de-DE">
                <a:solidFill>
                  <a:schemeClr val="bg1"/>
                </a:solidFill>
              </a:rPr>
              <a:t> erlaubt, Objekte mit Funktionssyntax anzusprechen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5677641" y="5294775"/>
            <a:ext cx="3386138" cy="868362"/>
          </a:xfrm>
          <a:prstGeom prst="wedgeRoundRectCallout">
            <a:avLst>
              <a:gd name="adj1" fmla="val -70231"/>
              <a:gd name="adj2" fmla="val 2971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Jetzt kann eine Instanz der Klasse (ein Funktionsobjekt) übergeben werden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713039" y="2284417"/>
            <a:ext cx="3251449" cy="891339"/>
          </a:xfrm>
          <a:prstGeom prst="wedgeRoundRectCallout">
            <a:avLst>
              <a:gd name="adj1" fmla="val -120790"/>
              <a:gd name="adj2" fmla="val 1058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Konfigurierbares Präfix</a:t>
            </a:r>
            <a:br>
              <a:rPr lang="de-DE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(Hier ohne Setter).</a:t>
            </a:r>
          </a:p>
        </p:txBody>
      </p:sp>
    </p:spTree>
    <p:extLst>
      <p:ext uri="{BB962C8B-B14F-4D97-AF65-F5344CB8AC3E}">
        <p14:creationId xmlns:p14="http://schemas.microsoft.com/office/powerpoint/2010/main" val="2932702148"/>
      </p:ext>
    </p:extLst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Der </a:t>
            </a:r>
            <a:r>
              <a:rPr lang="de-DE" noProof="0" dirty="0"/>
              <a:t>Fluch des Most </a:t>
            </a:r>
            <a:r>
              <a:rPr lang="de-DE" noProof="0" dirty="0" err="1"/>
              <a:t>Vexing</a:t>
            </a:r>
            <a:r>
              <a:rPr lang="de-DE" noProof="0" dirty="0"/>
              <a:t> Parse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Warum</a:t>
            </a:r>
            <a:r>
              <a:rPr lang="de-DE" noProof="0" dirty="0"/>
              <a:t> funktioniert das Folgende nicht?</a:t>
            </a:r>
          </a:p>
          <a:p>
            <a:endParaRPr lang="de-DE" noProof="0" dirty="0"/>
          </a:p>
          <a:p>
            <a:endParaRPr lang="de-DE" noProof="0" dirty="0"/>
          </a:p>
          <a:p>
            <a:pPr marL="0" indent="0">
              <a:buNone/>
            </a:pPr>
            <a:endParaRPr lang="de-DE" noProof="0" dirty="0"/>
          </a:p>
          <a:p>
            <a:pPr marL="0" indent="0">
              <a:buNone/>
            </a:pPr>
            <a:endParaRPr lang="de-DE" noProof="0" dirty="0"/>
          </a:p>
          <a:p>
            <a:r>
              <a:rPr lang="de-DE" b="1" noProof="0" dirty="0"/>
              <a:t>Fehlermeldung</a:t>
            </a:r>
            <a:r>
              <a:rPr lang="de-DE" noProof="0" dirty="0"/>
              <a:t>:</a:t>
            </a:r>
            <a:br>
              <a:rPr lang="de-DE" noProof="0"/>
            </a:b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error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request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member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'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floorCount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' in 'b',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which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of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non-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type 'Building()'</a:t>
            </a:r>
            <a:endParaRPr lang="de-DE" sz="14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/>
              <a:t>Grund</a:t>
            </a:r>
            <a:r>
              <a:rPr lang="de-DE" noProof="0" dirty="0"/>
              <a:t>: Der C++-Compiler interpretiert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b</a:t>
            </a:r>
            <a:r>
              <a:rPr lang="de-DE" noProof="0" dirty="0"/>
              <a:t> als einen Funktionszeiger, der auf eine parameterlose,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Building</a:t>
            </a:r>
            <a:r>
              <a:rPr lang="de-DE" noProof="0" dirty="0"/>
              <a:t>-zurückgebende Funktion zeigt.</a:t>
            </a:r>
          </a:p>
          <a:p>
            <a:r>
              <a:rPr lang="de-DE" b="1" noProof="0" dirty="0"/>
              <a:t>Lösung:</a:t>
            </a:r>
            <a:r>
              <a:rPr lang="de-DE" noProof="0" dirty="0"/>
              <a:t> Klammern weglassen oder Initialisierungsliste (ab C++11)</a:t>
            </a:r>
            <a:br>
              <a:rPr lang="de-DE" noProof="0" dirty="0"/>
            </a:br>
            <a:br>
              <a:rPr lang="de-DE" noProof="0" dirty="0"/>
            </a:br>
            <a:endParaRPr lang="de-DE" noProof="0" dirty="0"/>
          </a:p>
        </p:txBody>
      </p:sp>
      <p:sp>
        <p:nvSpPr>
          <p:cNvPr id="5" name="Textfeld 4"/>
          <p:cNvSpPr txBox="1"/>
          <p:nvPr/>
        </p:nvSpPr>
        <p:spPr>
          <a:xfrm>
            <a:off x="5220072" y="1556792"/>
            <a:ext cx="2161169" cy="1728192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noAutofit/>
          </a:bodyPr>
          <a:lstStyle/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Building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int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floorCount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	Building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b();</a:t>
            </a:r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b.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floorCount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</p:txBody>
      </p:sp>
      <p:sp>
        <p:nvSpPr>
          <p:cNvPr id="6" name="Rechteck 7"/>
          <p:cNvSpPr>
            <a:spLocks noChangeArrowheads="1"/>
          </p:cNvSpPr>
          <p:nvPr/>
        </p:nvSpPr>
        <p:spPr bwMode="auto">
          <a:xfrm>
            <a:off x="2214563" y="6128226"/>
            <a:ext cx="6534150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https://en.wikipedia.org/wiki/Most_vexing_parse</a:t>
            </a:r>
            <a:r>
              <a:rPr lang="de-DE" altLang="de-DE" sz="1200" b="0"/>
              <a:t> 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5220072" y="5104018"/>
            <a:ext cx="2161169" cy="963293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	Building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b2;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	Building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b3{};</a:t>
            </a:r>
          </a:p>
          <a:p>
            <a:pPr algn="l"/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67116538"/>
      </p:ext>
    </p:extLst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32772" name="Textfeld 4"/>
          <p:cNvSpPr txBox="1">
            <a:spLocks noChangeArrowheads="1"/>
          </p:cNvSpPr>
          <p:nvPr/>
        </p:nvSpPr>
        <p:spPr bwMode="auto">
          <a:xfrm>
            <a:off x="395288" y="1987550"/>
            <a:ext cx="4679950" cy="16381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sind Zeiger auf Funktionen nützlich?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Gibt es auch Nachteile?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86803383"/>
      </p:ext>
    </p:extLst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Funktionszeiger und Funktoren: </a:t>
            </a:r>
            <a:r>
              <a:rPr lang="de-DE" altLang="de-DE" noProof="0" dirty="0"/>
              <a:t>Fazit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Zeiger auf Funktionen ermöglichen einen </a:t>
            </a:r>
            <a:r>
              <a:rPr lang="de-DE" noProof="0" dirty="0">
                <a:ea typeface="Lucida Sans Unicode" pitchFamily="34" charset="0"/>
                <a:cs typeface="Lucida Sans Unicode" pitchFamily="34" charset="0"/>
              </a:rPr>
              <a:t>eher </a:t>
            </a:r>
            <a:r>
              <a:rPr lang="de-DE" b="1" noProof="0" dirty="0">
                <a:ea typeface="Lucida Sans Unicode" pitchFamily="34" charset="0"/>
                <a:cs typeface="Lucida Sans Unicode" pitchFamily="34" charset="0"/>
              </a:rPr>
              <a:t>funktionalen Programmierstil </a:t>
            </a: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(ideal für generische Algorithmen).</a:t>
            </a:r>
          </a:p>
          <a:p>
            <a:pPr>
              <a:defRPr/>
            </a:pPr>
            <a:endParaRPr lang="de-DE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Mithilfe von Funktionszeigern kann man auch in C Polymorphie erreichen.</a:t>
            </a:r>
          </a:p>
          <a:p>
            <a:pPr>
              <a:defRPr/>
            </a:pP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In Verbindung mit Templates entsteht typischerweise ein </a:t>
            </a:r>
            <a:r>
              <a:rPr lang="de-DE" b="1" noProof="0" dirty="0">
                <a:ea typeface="Lucida Sans Unicode" pitchFamily="34" charset="0"/>
                <a:cs typeface="Lucida Sans Unicode" pitchFamily="34" charset="0"/>
              </a:rPr>
              <a:t>schlankeres, kompakteres Design</a:t>
            </a: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 als in Java (reine OO)</a:t>
            </a:r>
          </a:p>
          <a:p>
            <a:pPr>
              <a:defRPr/>
            </a:pP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1" noProof="0" dirty="0">
                <a:ea typeface="Lucida Sans Unicode" pitchFamily="34" charset="0"/>
                <a:cs typeface="Lucida Sans Unicode" pitchFamily="34" charset="0"/>
              </a:rPr>
              <a:t>Ideal für kleine Funktionen</a:t>
            </a: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, um einen Wildwuchs an kleinen Klassen (z.B. mit jeweils nur einer Methode und ohne Zustand) zu vermeiden</a:t>
            </a:r>
          </a:p>
          <a:p>
            <a:pPr>
              <a:defRPr/>
            </a:pP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0" noProof="0">
                <a:ea typeface="Lucida Sans Unicode" pitchFamily="34" charset="0"/>
                <a:cs typeface="Lucida Sans Unicode" pitchFamily="34" charset="0"/>
              </a:rPr>
              <a:t>Vorteil von </a:t>
            </a:r>
            <a:r>
              <a:rPr lang="de-DE" b="1" noProof="0">
                <a:ea typeface="Lucida Sans Unicode" pitchFamily="34" charset="0"/>
                <a:cs typeface="Lucida Sans Unicode" pitchFamily="34" charset="0"/>
              </a:rPr>
              <a:t>Funktoren/Funktionsobjekte </a:t>
            </a:r>
            <a:r>
              <a:rPr lang="de-DE" b="0" noProof="0">
                <a:ea typeface="Lucida Sans Unicode" pitchFamily="34" charset="0"/>
                <a:cs typeface="Lucida Sans Unicode" pitchFamily="34" charset="0"/>
              </a:rPr>
              <a:t>gegenüber Funktionszeigern: </a:t>
            </a:r>
            <a:r>
              <a:rPr lang="de-DE" noProof="0">
                <a:ea typeface="Lucida Sans Unicode" pitchFamily="34" charset="0"/>
                <a:cs typeface="Lucida Sans Unicode" pitchFamily="34" charset="0"/>
              </a:rPr>
              <a:t>Konfigurierbar über Attribute, da Funktoren Klassen sind</a:t>
            </a:r>
          </a:p>
          <a:p>
            <a:pPr>
              <a:defRPr/>
            </a:pPr>
            <a:r>
              <a:rPr lang="de-DE" noProof="0">
                <a:ea typeface="Lucida Sans Unicode" pitchFamily="34" charset="0"/>
                <a:cs typeface="Lucida Sans Unicode" pitchFamily="34" charset="0"/>
              </a:rPr>
              <a:t>Syntaktische Verwendung von Funktionszeigern und Funktoren ist gleich dank </a:t>
            </a:r>
            <a:r>
              <a:rPr lang="de-DE" noProof="0">
                <a:latin typeface="Consolas" panose="020B0609020204030204" pitchFamily="49" charset="0"/>
                <a:ea typeface="Lucida Sans Unicode" pitchFamily="34" charset="0"/>
                <a:cs typeface="Lucida Sans Unicode" pitchFamily="34" charset="0"/>
              </a:rPr>
              <a:t>operator()</a:t>
            </a:r>
            <a:r>
              <a:rPr lang="de-DE">
                <a:ea typeface="Lucida Sans Unicode" pitchFamily="34" charset="0"/>
                <a:cs typeface="Lucida Sans Unicode" pitchFamily="34" charset="0"/>
              </a:rPr>
              <a:t>, wenn </a:t>
            </a:r>
            <a:r>
              <a:rPr lang="de-DE" noProof="0">
                <a:ea typeface="Lucida Sans Unicode" pitchFamily="34" charset="0"/>
                <a:cs typeface="Lucida Sans Unicode" pitchFamily="34" charset="0"/>
              </a:rPr>
              <a:t>Templateparameter genutzt werden (s. </a:t>
            </a:r>
            <a:r>
              <a:rPr lang="en-US" altLang="de-DE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en-US" altLang="de-DE"/>
              <a:t>).</a:t>
            </a: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019506"/>
      </p:ext>
    </p:extLst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23528" y="4406900"/>
            <a:ext cx="8603233" cy="1362075"/>
          </a:xfrm>
        </p:spPr>
        <p:txBody>
          <a:bodyPr/>
          <a:lstStyle/>
          <a:p>
            <a:r>
              <a:rPr lang="de-DE" noProof="0" dirty="0"/>
              <a:t>Standard Template Library (STL)</a:t>
            </a:r>
          </a:p>
        </p:txBody>
      </p:sp>
    </p:spTree>
    <p:extLst>
      <p:ext uri="{BB962C8B-B14F-4D97-AF65-F5344CB8AC3E}">
        <p14:creationId xmlns:p14="http://schemas.microsoft.com/office/powerpoint/2010/main" val="3618165154"/>
      </p:ext>
    </p:extLst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Generische STL-Algorithmen: 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copy</a:t>
            </a:r>
            <a:endParaRPr lang="de-DE" alt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5843" name="Rechteck 3"/>
          <p:cNvSpPr>
            <a:spLocks noChangeArrowheads="1"/>
          </p:cNvSpPr>
          <p:nvPr/>
        </p:nvSpPr>
        <p:spPr bwMode="auto">
          <a:xfrm>
            <a:off x="3091200" y="6227910"/>
            <a:ext cx="5616575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http://www.cplusplus.com/reference/algorithm/copy/</a:t>
            </a:r>
            <a:endParaRPr lang="de-DE" altLang="de-DE" sz="1200" b="0"/>
          </a:p>
        </p:txBody>
      </p:sp>
      <p:sp>
        <p:nvSpPr>
          <p:cNvPr id="35844" name="Rectangle 4"/>
          <p:cNvSpPr>
            <a:spLocks noChangeArrowheads="1"/>
          </p:cNvSpPr>
          <p:nvPr/>
        </p:nvSpPr>
        <p:spPr bwMode="auto">
          <a:xfrm>
            <a:off x="320675" y="2754313"/>
            <a:ext cx="8177213" cy="224155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3327" bIns="66654" anchor="ctr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indent="-4572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Parameters:</a:t>
            </a:r>
          </a:p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,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last</a:t>
            </a:r>
          </a:p>
          <a:p>
            <a:pPr lvl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	Input iterators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to the initial and final positions in a sequence to be copied. The range used is [</a:t>
            </a:r>
            <a:r>
              <a:rPr lang="en-US" altLang="de-DE" sz="14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first,last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), which contains all the elements between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 and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, including the element pointed by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 but not the element pointed by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.</a:t>
            </a:r>
          </a:p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result</a:t>
            </a:r>
          </a:p>
          <a:p>
            <a:pPr lvl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	Output iterator</a:t>
            </a:r>
            <a:r>
              <a:rPr lang="en-US" altLang="de-DE" sz="1400">
                <a:solidFill>
                  <a:srgbClr val="0000A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to the initial position in the destination sequence.</a:t>
            </a:r>
            <a:b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</a:b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This shall not point to any element in the range [</a:t>
            </a:r>
            <a:r>
              <a:rPr lang="en-US" altLang="de-DE" sz="14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first,last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).</a:t>
            </a:r>
          </a:p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de-DE" sz="1400" b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5845" name="Rechteck 8"/>
          <p:cNvSpPr>
            <a:spLocks noChangeArrowheads="1"/>
          </p:cNvSpPr>
          <p:nvPr/>
        </p:nvSpPr>
        <p:spPr bwMode="auto">
          <a:xfrm>
            <a:off x="323850" y="5211763"/>
            <a:ext cx="8277225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Return Value: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An iterator to the end of the destination range where elements have been copied.</a:t>
            </a:r>
            <a:endParaRPr lang="de-DE" altLang="de-DE" sz="1400" b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5846" name="Rechteck 10"/>
          <p:cNvSpPr>
            <a:spLocks noChangeArrowheads="1"/>
          </p:cNvSpPr>
          <p:nvPr/>
        </p:nvSpPr>
        <p:spPr bwMode="auto">
          <a:xfrm>
            <a:off x="323850" y="1611313"/>
            <a:ext cx="8637588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copy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2123728" y="2765573"/>
            <a:ext cx="5544616" cy="404812"/>
          </a:xfrm>
          <a:prstGeom prst="wedgeRoundRectCallout">
            <a:avLst>
              <a:gd name="adj1" fmla="val -60740"/>
              <a:gd name="adj2" fmla="val 3235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STL-weite Konvention </a:t>
            </a:r>
            <a:r>
              <a:rPr lang="de-DE">
                <a:solidFill>
                  <a:schemeClr val="bg1"/>
                </a:solidFill>
              </a:rPr>
              <a:t>zur Nutzung von </a:t>
            </a:r>
            <a:r>
              <a:rPr lang="de-DE" err="1">
                <a:solidFill>
                  <a:schemeClr val="bg1"/>
                </a:solidFill>
              </a:rPr>
              <a:t>Iteratoren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8825566"/>
      </p:ext>
    </p:extLst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Generische STL-Algorithmen: 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copy</a:t>
            </a:r>
            <a:endParaRPr lang="de-DE" alt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7891" name="Rechteck 10"/>
          <p:cNvSpPr>
            <a:spLocks noChangeArrowheads="1"/>
          </p:cNvSpPr>
          <p:nvPr/>
        </p:nvSpPr>
        <p:spPr bwMode="auto">
          <a:xfrm>
            <a:off x="325370" y="1641966"/>
            <a:ext cx="8637588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copy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37892" name="Rechteck 4"/>
          <p:cNvSpPr>
            <a:spLocks noChangeArrowheads="1"/>
          </p:cNvSpPr>
          <p:nvPr/>
        </p:nvSpPr>
        <p:spPr bwMode="auto">
          <a:xfrm>
            <a:off x="430213" y="2247900"/>
            <a:ext cx="8135937" cy="3617327"/>
          </a:xfrm>
          <a:prstGeom prst="foldedCorner">
            <a:avLst>
              <a:gd name="adj" fmla="val 967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algorithm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iterator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br>
              <a:rPr lang="de-DE" altLang="de-DE" sz="1400" b="0">
                <a:latin typeface="Consolas" pitchFamily="49" charset="0"/>
              </a:rPr>
            </a:br>
            <a:br>
              <a:rPr lang="de-DE" altLang="de-DE" sz="1400" b="0">
                <a:latin typeface="Consolas" pitchFamily="49" charset="0"/>
              </a:rPr>
            </a:b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[] = {1,2,3,4,5};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std::copy(numbers,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+ 5, std::back_inserter(result));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std::copy(result.begin(),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result.end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(), </a:t>
            </a:r>
            <a:b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        std::</a:t>
            </a: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ostream_iterator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&gt;(std::cout,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", 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4268787" y="3698081"/>
            <a:ext cx="3903613" cy="592138"/>
          </a:xfrm>
          <a:prstGeom prst="wedgeRoundRectCallout">
            <a:avLst>
              <a:gd name="adj1" fmla="val -38141"/>
              <a:gd name="adj2" fmla="val 7800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Erzeugt einen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OutputIterator</a:t>
            </a:r>
            <a:r>
              <a:rPr lang="de-DE">
                <a:solidFill>
                  <a:schemeClr val="bg1"/>
                </a:solidFill>
              </a:rPr>
              <a:t> aus einem Behälter (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6" name="Abgerundete rechteckige Legende 15"/>
          <p:cNvSpPr/>
          <p:nvPr/>
        </p:nvSpPr>
        <p:spPr>
          <a:xfrm>
            <a:off x="3768486" y="5568364"/>
            <a:ext cx="3743920" cy="593725"/>
          </a:xfrm>
          <a:prstGeom prst="wedgeRoundRectCallout">
            <a:avLst>
              <a:gd name="adj1" fmla="val -20112"/>
              <a:gd name="adj2" fmla="val -7798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Erzeugt einen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OutputIterator</a:t>
            </a:r>
            <a:r>
              <a:rPr lang="de-DE">
                <a:solidFill>
                  <a:schemeClr val="bg1"/>
                </a:solidFill>
              </a:rPr>
              <a:t> aus einem Stream (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875981" y="5568363"/>
            <a:ext cx="2455862" cy="593725"/>
          </a:xfrm>
          <a:prstGeom prst="wedgeRoundRectCallout">
            <a:avLst>
              <a:gd name="adj1" fmla="val -5559"/>
              <a:gd name="adj2" fmla="val -13361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STL-Behälter bieten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InputIteratoren</a:t>
            </a:r>
            <a:r>
              <a:rPr lang="de-DE">
                <a:solidFill>
                  <a:schemeClr val="bg1"/>
                </a:solidFill>
              </a:rPr>
              <a:t> an</a:t>
            </a:r>
          </a:p>
        </p:txBody>
      </p:sp>
      <p:sp>
        <p:nvSpPr>
          <p:cNvPr id="37897" name="Rechteck 3"/>
          <p:cNvSpPr>
            <a:spLocks noChangeArrowheads="1"/>
          </p:cNvSpPr>
          <p:nvPr/>
        </p:nvSpPr>
        <p:spPr bwMode="auto">
          <a:xfrm>
            <a:off x="3094038" y="6182215"/>
            <a:ext cx="5616575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http://www.cplusplus.com/reference/algorithm/copy/</a:t>
            </a:r>
            <a:endParaRPr lang="de-DE" altLang="de-DE" sz="1200" b="0"/>
          </a:p>
        </p:txBody>
      </p:sp>
    </p:spTree>
    <p:extLst>
      <p:ext uri="{BB962C8B-B14F-4D97-AF65-F5344CB8AC3E}">
        <p14:creationId xmlns:p14="http://schemas.microsoft.com/office/powerpoint/2010/main" val="1548336137"/>
      </p:ext>
    </p:extLst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Generische STL-Algorithmen:</a:t>
            </a:r>
            <a:r>
              <a:rPr lang="de-DE" altLang="de-DE" b="0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b="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b="0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b="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remove_copy_if</a:t>
            </a:r>
            <a:endParaRPr lang="de-DE" noProof="0" dirty="0"/>
          </a:p>
        </p:txBody>
      </p:sp>
      <p:sp>
        <p:nvSpPr>
          <p:cNvPr id="4" name="Rechteck 10"/>
          <p:cNvSpPr>
            <a:spLocks noChangeArrowheads="1"/>
          </p:cNvSpPr>
          <p:nvPr/>
        </p:nvSpPr>
        <p:spPr bwMode="auto">
          <a:xfrm>
            <a:off x="250825" y="1527175"/>
            <a:ext cx="8421688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remove_copy_if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					 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pred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5" name="Rechteck 3"/>
          <p:cNvSpPr>
            <a:spLocks noChangeArrowheads="1"/>
          </p:cNvSpPr>
          <p:nvPr/>
        </p:nvSpPr>
        <p:spPr bwMode="auto">
          <a:xfrm>
            <a:off x="2047875" y="6092825"/>
            <a:ext cx="6624638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http://www.cplusplus.com/reference/algorithm/remove_copy_if/</a:t>
            </a:r>
            <a:endParaRPr lang="de-DE" altLang="de-DE" sz="1200" b="0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320675" y="3023109"/>
            <a:ext cx="8177213" cy="170396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3327" bIns="66654" anchor="ctr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indent="-4572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Parameters: </a:t>
            </a:r>
            <a:br>
              <a:rPr lang="en-US" altLang="de-DE" sz="1400">
                <a:latin typeface="Consolas" pitchFamily="49" charset="0"/>
                <a:cs typeface="Consolas" pitchFamily="49" charset="0"/>
              </a:rPr>
            </a:br>
            <a:r>
              <a:rPr lang="en-US" altLang="de-DE" sz="1400" err="1">
                <a:latin typeface="Consolas" pitchFamily="49" charset="0"/>
                <a:cs typeface="Consolas" pitchFamily="49" charset="0"/>
              </a:rPr>
              <a:t>first,last,result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de-DE" sz="1400" b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-&gt; [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Wie</a:t>
            </a:r>
            <a:r>
              <a:rPr lang="en-US" altLang="de-DE" sz="1400" b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 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bei</a:t>
            </a:r>
            <a:r>
              <a:rPr lang="en-US" altLang="de-DE" sz="1400" b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 copy]</a:t>
            </a:r>
            <a:endParaRPr lang="en-US" altLang="de-DE" sz="1400">
              <a:latin typeface="Consolas" pitchFamily="49" charset="0"/>
              <a:cs typeface="Consolas" pitchFamily="49" charset="0"/>
            </a:endParaRP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err="1">
                <a:latin typeface="Consolas" pitchFamily="49" charset="0"/>
                <a:cs typeface="Consolas" pitchFamily="49" charset="0"/>
              </a:rPr>
              <a:t>pred</a:t>
            </a:r>
            <a:endParaRPr lang="en-US" altLang="de-DE" sz="1400">
              <a:latin typeface="Consolas" pitchFamily="49" charset="0"/>
              <a:cs typeface="Consolas" pitchFamily="49" charset="0"/>
            </a:endParaRP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	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Unary function that accepts an element in the range as argument, and returns </a:t>
            </a: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	a value convertible to 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</a:rPr>
              <a:t>bool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. The value returned </a:t>
            </a:r>
            <a:r>
              <a:rPr lang="en-US" altLang="de-DE" sz="1400" u="sng">
                <a:latin typeface="Consolas" pitchFamily="49" charset="0"/>
                <a:cs typeface="Consolas" pitchFamily="49" charset="0"/>
              </a:rPr>
              <a:t>indicates whether the </a:t>
            </a: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u="sng">
                <a:latin typeface="Consolas" pitchFamily="49" charset="0"/>
                <a:cs typeface="Consolas" pitchFamily="49" charset="0"/>
              </a:rPr>
              <a:t>	element is to be removed from the copy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 (if true, it is not copied).</a:t>
            </a: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    	The function shall not modify its argument.</a:t>
            </a: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	This can either be a function pointer or a function object.</a:t>
            </a:r>
          </a:p>
        </p:txBody>
      </p:sp>
      <p:sp>
        <p:nvSpPr>
          <p:cNvPr id="7" name="Rechteck 8"/>
          <p:cNvSpPr>
            <a:spLocks noChangeArrowheads="1"/>
          </p:cNvSpPr>
          <p:nvPr/>
        </p:nvSpPr>
        <p:spPr bwMode="auto">
          <a:xfrm>
            <a:off x="323850" y="5211763"/>
            <a:ext cx="8277225" cy="693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Return Value: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An iterator pointing to the end of the copied range, which includes all the elements in [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</a:rPr>
              <a:t>first,last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) except those for which 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</a:rPr>
              <a:t>pred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 returns true.</a:t>
            </a:r>
            <a:endParaRPr lang="de-DE" altLang="de-DE" sz="1400" b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4139952" y="2365375"/>
            <a:ext cx="4007742" cy="592138"/>
          </a:xfrm>
          <a:prstGeom prst="wedgeRoundRectCallout">
            <a:avLst>
              <a:gd name="adj1" fmla="val -235"/>
              <a:gd name="adj2" fmla="val -8213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Wie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copy</a:t>
            </a:r>
            <a:r>
              <a:rPr lang="de-DE">
                <a:solidFill>
                  <a:schemeClr val="bg1"/>
                </a:solidFill>
              </a:rPr>
              <a:t>, aber ein Prädikat  definiert, was </a:t>
            </a:r>
            <a:r>
              <a:rPr lang="de-DE" b="1">
                <a:solidFill>
                  <a:schemeClr val="bg1"/>
                </a:solidFill>
              </a:rPr>
              <a:t>ausgelassen</a:t>
            </a:r>
            <a:r>
              <a:rPr lang="de-DE" i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wird.</a:t>
            </a:r>
            <a:r>
              <a:rPr lang="de-DE" i="1">
                <a:solidFill>
                  <a:schemeClr val="bg1"/>
                </a:solidFill>
              </a:rPr>
              <a:t> 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2141464"/>
      </p:ext>
    </p:extLst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Generische STL-Algorithmen:  </a:t>
            </a:r>
            <a:r>
              <a:rPr lang="de-DE" altLang="de-DE" b="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b="0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b="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remove_copy_if</a:t>
            </a:r>
            <a:endParaRPr lang="de-DE" altLang="de-DE" b="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8915" name="Rechteck 3"/>
          <p:cNvSpPr>
            <a:spLocks noChangeArrowheads="1"/>
          </p:cNvSpPr>
          <p:nvPr/>
        </p:nvSpPr>
        <p:spPr bwMode="auto">
          <a:xfrm>
            <a:off x="2047875" y="6237312"/>
            <a:ext cx="6624638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http://www.cplusplus.com/reference/algorithm/remove_copy_if/</a:t>
            </a:r>
            <a:endParaRPr lang="de-DE" altLang="de-DE" sz="1200" b="0"/>
          </a:p>
        </p:txBody>
      </p:sp>
      <p:sp>
        <p:nvSpPr>
          <p:cNvPr id="38916" name="Rechteck 10"/>
          <p:cNvSpPr>
            <a:spLocks noChangeArrowheads="1"/>
          </p:cNvSpPr>
          <p:nvPr/>
        </p:nvSpPr>
        <p:spPr bwMode="auto">
          <a:xfrm>
            <a:off x="250825" y="1527175"/>
            <a:ext cx="8421688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remove_copy_if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					 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pred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38919" name="Rechteck 2"/>
          <p:cNvSpPr>
            <a:spLocks noChangeArrowheads="1"/>
          </p:cNvSpPr>
          <p:nvPr/>
        </p:nvSpPr>
        <p:spPr bwMode="auto">
          <a:xfrm>
            <a:off x="216353" y="2853025"/>
            <a:ext cx="5435768" cy="3218918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bool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even(</a:t>
            </a: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% 2 == 0;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[] = {1,2,3,4,5};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+ 5);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remove_copy_if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result.begin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(),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result.end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		 </a:t>
            </a:r>
            <a:r>
              <a:rPr lang="en-US" altLang="de-DE" sz="1400" b="0" err="1">
                <a:solidFill>
                  <a:srgbClr val="005032"/>
                </a:solidFill>
                <a:latin typeface="Consolas" pitchFamily="49" charset="0"/>
              </a:rPr>
              <a:t>ostream_iterator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&gt;(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", 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),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		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even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); // 1, 3, 5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5796136" y="5194179"/>
            <a:ext cx="3148013" cy="592137"/>
          </a:xfrm>
          <a:prstGeom prst="wedgeRoundRectCallout">
            <a:avLst>
              <a:gd name="adj1" fmla="val -107161"/>
              <a:gd name="adj2" fmla="val -4959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Funktionszeiger</a:t>
            </a:r>
            <a:r>
              <a:rPr lang="de-DE">
                <a:solidFill>
                  <a:schemeClr val="bg1"/>
                </a:solidFill>
              </a:rPr>
              <a:t> oder Funktionsobjekt übergeben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796136" y="2816959"/>
            <a:ext cx="3148013" cy="593725"/>
          </a:xfrm>
          <a:prstGeom prst="wedgeRoundRectCallout">
            <a:avLst>
              <a:gd name="adj1" fmla="val -170592"/>
              <a:gd name="adj2" fmla="val -1609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Funktion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even</a:t>
            </a:r>
            <a:r>
              <a:rPr lang="de-DE">
                <a:solidFill>
                  <a:schemeClr val="bg1"/>
                </a:solidFill>
              </a:rPr>
              <a:t> entscheidet was ausgelassen wird</a:t>
            </a:r>
          </a:p>
        </p:txBody>
      </p:sp>
    </p:spTree>
    <p:extLst>
      <p:ext uri="{BB962C8B-B14F-4D97-AF65-F5344CB8AC3E}">
        <p14:creationId xmlns:p14="http://schemas.microsoft.com/office/powerpoint/2010/main" val="3530335300"/>
      </p:ext>
    </p:extLst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Generische Behälter: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priority_queue</a:t>
            </a:r>
            <a:endParaRPr lang="de-DE" altLang="de-DE" i="1" noProof="0" dirty="0"/>
          </a:p>
        </p:txBody>
      </p:sp>
      <p:sp>
        <p:nvSpPr>
          <p:cNvPr id="39939" name="Rechteck 6"/>
          <p:cNvSpPr>
            <a:spLocks noChangeArrowheads="1"/>
          </p:cNvSpPr>
          <p:nvPr/>
        </p:nvSpPr>
        <p:spPr bwMode="auto">
          <a:xfrm>
            <a:off x="323850" y="2387600"/>
            <a:ext cx="8351838" cy="2496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&lt;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b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</a:br>
            <a:b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   	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&gt;, </a:t>
            </a:r>
            <a:b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</a:br>
            <a:b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		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Compare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less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b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</a:b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			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en-US" altLang="de-DE" sz="1400" err="1">
                <a:solidFill>
                  <a:srgbClr val="005032"/>
                </a:solidFill>
                <a:latin typeface="Consolas" pitchFamily="49" charset="0"/>
              </a:rPr>
              <a:t>value_type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		 &gt;</a:t>
            </a:r>
            <a:b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</a:br>
            <a:b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</a:b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priority_queue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 </a:t>
            </a:r>
            <a:endParaRPr lang="de-DE" altLang="de-DE" sz="1400" b="0"/>
          </a:p>
        </p:txBody>
      </p:sp>
      <p:sp>
        <p:nvSpPr>
          <p:cNvPr id="39940" name="Rechteck 7"/>
          <p:cNvSpPr>
            <a:spLocks noChangeArrowheads="1"/>
          </p:cNvSpPr>
          <p:nvPr/>
        </p:nvSpPr>
        <p:spPr bwMode="auto">
          <a:xfrm>
            <a:off x="2555875" y="6140211"/>
            <a:ext cx="6119813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http://www.cplusplus.com/reference/queue/priority_queue/</a:t>
            </a:r>
            <a:endParaRPr lang="de-DE" altLang="de-DE" sz="1200" b="0"/>
          </a:p>
        </p:txBody>
      </p:sp>
      <p:sp>
        <p:nvSpPr>
          <p:cNvPr id="9" name="Abgerundete rechteckige Legende 8"/>
          <p:cNvSpPr/>
          <p:nvPr/>
        </p:nvSpPr>
        <p:spPr>
          <a:xfrm>
            <a:off x="4067944" y="1871901"/>
            <a:ext cx="2376488" cy="593725"/>
          </a:xfrm>
          <a:prstGeom prst="wedgeRoundRectCallout">
            <a:avLst>
              <a:gd name="adj1" fmla="val -127278"/>
              <a:gd name="adj2" fmla="val 5618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Typ vom Inhalt </a:t>
            </a:r>
            <a:r>
              <a:rPr lang="de-DE">
                <a:solidFill>
                  <a:schemeClr val="bg1"/>
                </a:solidFill>
              </a:rPr>
              <a:t>der Warteschlange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4860031" y="2578100"/>
            <a:ext cx="3902659" cy="744487"/>
          </a:xfrm>
          <a:prstGeom prst="wedgeRoundRectCallout">
            <a:avLst>
              <a:gd name="adj1" fmla="val -66892"/>
              <a:gd name="adj2" fmla="val 2235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des </a:t>
            </a:r>
            <a:r>
              <a:rPr lang="de-DE" b="1">
                <a:solidFill>
                  <a:schemeClr val="bg1"/>
                </a:solidFill>
              </a:rPr>
              <a:t>darunterliegenden Behälters </a:t>
            </a:r>
            <a:r>
              <a:rPr lang="de-DE">
                <a:solidFill>
                  <a:schemeClr val="bg1"/>
                </a:solidFill>
              </a:rPr>
              <a:t>(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std::vector&lt;T&gt;</a:t>
            </a:r>
            <a:r>
              <a:rPr lang="de-DE">
                <a:solidFill>
                  <a:schemeClr val="bg1"/>
                </a:solidFill>
              </a:rPr>
              <a:t> wird als Default verwendet)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5433703" y="3443237"/>
            <a:ext cx="3328987" cy="593725"/>
          </a:xfrm>
          <a:prstGeom prst="wedgeRoundRectCallout">
            <a:avLst>
              <a:gd name="adj1" fmla="val -107317"/>
              <a:gd name="adj2" fmla="val -647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Binäres Prädikat </a:t>
            </a:r>
            <a:r>
              <a:rPr lang="de-DE">
                <a:solidFill>
                  <a:schemeClr val="bg1"/>
                </a:solidFill>
              </a:rPr>
              <a:t>(</a:t>
            </a:r>
            <a:r>
              <a:rPr lang="de-DE" i="1" err="1">
                <a:solidFill>
                  <a:schemeClr val="bg1"/>
                </a:solidFill>
                <a:latin typeface="+mj-lt"/>
                <a:cs typeface="Consolas" pitchFamily="49" charset="0"/>
              </a:rPr>
              <a:t>less</a:t>
            </a:r>
            <a:r>
              <a:rPr lang="de-DE">
                <a:solidFill>
                  <a:schemeClr val="bg1"/>
                </a:solidFill>
              </a:rPr>
              <a:t> wird als Default verwendet)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3491880" y="5104444"/>
            <a:ext cx="5357813" cy="868362"/>
          </a:xfrm>
          <a:prstGeom prst="wedgeRoundRectCallout">
            <a:avLst>
              <a:gd name="adj1" fmla="val -19957"/>
              <a:gd name="adj2" fmla="val -7782"/>
              <a:gd name="adj3" fmla="val 16667"/>
            </a:avLst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Default Template-Parameter erlauben </a:t>
            </a:r>
            <a:r>
              <a:rPr lang="de-DE" b="1">
                <a:solidFill>
                  <a:schemeClr val="bg1"/>
                </a:solidFill>
              </a:rPr>
              <a:t>einfache</a:t>
            </a:r>
            <a:r>
              <a:rPr lang="de-DE">
                <a:solidFill>
                  <a:schemeClr val="bg1"/>
                </a:solidFill>
              </a:rPr>
              <a:t>, aber bei Bedarf </a:t>
            </a:r>
            <a:r>
              <a:rPr lang="de-DE" b="1">
                <a:solidFill>
                  <a:schemeClr val="bg1"/>
                </a:solidFill>
              </a:rPr>
              <a:t>konfigurierbare</a:t>
            </a:r>
            <a:r>
              <a:rPr lang="de-DE">
                <a:solidFill>
                  <a:schemeClr val="bg1"/>
                </a:solidFill>
              </a:rPr>
              <a:t> Verwendung! 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433703" y="4149436"/>
            <a:ext cx="3328987" cy="539750"/>
          </a:xfrm>
          <a:prstGeom prst="wedgeRoundRectCallout">
            <a:avLst>
              <a:gd name="adj1" fmla="val -66705"/>
              <a:gd name="adj2" fmla="val -5205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Damit Compiler weiß, dass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value_type</a:t>
            </a:r>
            <a:r>
              <a:rPr lang="de-DE">
                <a:solidFill>
                  <a:schemeClr val="bg1"/>
                </a:solidFill>
              </a:rPr>
              <a:t> ein Typ ist</a:t>
            </a:r>
          </a:p>
        </p:txBody>
      </p:sp>
    </p:spTree>
    <p:extLst>
      <p:ext uri="{BB962C8B-B14F-4D97-AF65-F5344CB8AC3E}">
        <p14:creationId xmlns:p14="http://schemas.microsoft.com/office/powerpoint/2010/main" val="10685130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C++ online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/>
              <a:t>Man kann C++-Code auch online testen:</a:t>
            </a:r>
          </a:p>
          <a:p>
            <a:pPr marL="514350" lvl="1" indent="-342900"/>
            <a:r>
              <a:rPr lang="de-DE" dirty="0">
                <a:hlinkClick r:id="rId2"/>
              </a:rPr>
              <a:t>https://www.onlinegdb.com/</a:t>
            </a:r>
            <a:endParaRPr lang="de-DE" dirty="0">
              <a:hlinkClick r:id="rId3"/>
            </a:endParaRPr>
          </a:p>
          <a:p>
            <a:pPr marL="520700" indent="-342900"/>
            <a:r>
              <a:rPr lang="de-DE" noProof="0" dirty="0">
                <a:hlinkClick r:id="rId3"/>
              </a:rPr>
              <a:t>http://cpp.sh</a:t>
            </a:r>
            <a:endParaRPr lang="de-DE" noProof="0" dirty="0"/>
          </a:p>
          <a:p>
            <a:pPr marL="520700" indent="-342900"/>
            <a:r>
              <a:rPr lang="de-DE" noProof="0" dirty="0">
                <a:hlinkClick r:id="rId4"/>
              </a:rPr>
              <a:t>https://www.tutorialspoint.com/compile_cpp11_online.php</a:t>
            </a:r>
            <a:endParaRPr lang="de-DE" noProof="0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5616" y="3140968"/>
            <a:ext cx="6912768" cy="3196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709205"/>
      </p:ext>
    </p:extLst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Generische Behälter: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priority_queue</a:t>
            </a:r>
            <a:endParaRPr lang="de-DE" alt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0963" name="Rechteck 6"/>
          <p:cNvSpPr>
            <a:spLocks noChangeArrowheads="1"/>
          </p:cNvSpPr>
          <p:nvPr/>
        </p:nvSpPr>
        <p:spPr bwMode="auto">
          <a:xfrm>
            <a:off x="252413" y="1535113"/>
            <a:ext cx="8351837" cy="893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&lt;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   	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&gt;,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		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Compare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less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en-US" altLang="de-DE" sz="1400" err="1">
                <a:solidFill>
                  <a:srgbClr val="005032"/>
                </a:solidFill>
                <a:latin typeface="Consolas" pitchFamily="49" charset="0"/>
              </a:rPr>
              <a:t>value_type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priority_queue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 </a:t>
            </a:r>
            <a:endParaRPr lang="de-DE" altLang="de-DE" sz="1400" b="0"/>
          </a:p>
        </p:txBody>
      </p:sp>
      <p:sp>
        <p:nvSpPr>
          <p:cNvPr id="40964" name="Rechteck 7"/>
          <p:cNvSpPr>
            <a:spLocks noChangeArrowheads="1"/>
          </p:cNvSpPr>
          <p:nvPr/>
        </p:nvSpPr>
        <p:spPr bwMode="auto">
          <a:xfrm>
            <a:off x="2214563" y="6128226"/>
            <a:ext cx="6534150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3"/>
              </a:rPr>
              <a:t>http://www.cplusplus.com/reference/queue/priority_queue/</a:t>
            </a:r>
            <a:endParaRPr lang="de-DE" altLang="de-DE" sz="1200" b="0"/>
          </a:p>
        </p:txBody>
      </p:sp>
      <p:sp>
        <p:nvSpPr>
          <p:cNvPr id="40966" name="Rechteck 2"/>
          <p:cNvSpPr>
            <a:spLocks noChangeArrowheads="1"/>
          </p:cNvSpPr>
          <p:nvPr/>
        </p:nvSpPr>
        <p:spPr bwMode="auto">
          <a:xfrm>
            <a:off x="388072" y="2636838"/>
            <a:ext cx="3706813" cy="3458050"/>
          </a:xfrm>
          <a:prstGeom prst="foldedCorner">
            <a:avLst>
              <a:gd name="adj" fmla="val 932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queue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functional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process_queue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T&amp;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while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(!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queue.empty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queue.top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	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","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queue.pop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40968" name="Rechteck 4"/>
          <p:cNvSpPr>
            <a:spLocks noChangeArrowheads="1"/>
          </p:cNvSpPr>
          <p:nvPr/>
        </p:nvSpPr>
        <p:spPr bwMode="auto">
          <a:xfrm>
            <a:off x="4287116" y="2619375"/>
            <a:ext cx="4461597" cy="3458050"/>
          </a:xfrm>
          <a:prstGeom prst="foldedCorner">
            <a:avLst>
              <a:gd name="adj" fmla="val 9616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[] = {3,2,1,5,4};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	std::priority_queue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 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descending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+ 5);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process_queue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descending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				// 5,4,3,2,1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std::</a:t>
            </a:r>
            <a:r>
              <a:rPr lang="en-US" altLang="de-DE" sz="1400" b="0">
                <a:solidFill>
                  <a:srgbClr val="005032"/>
                </a:solidFill>
                <a:latin typeface="Consolas" pitchFamily="49" charset="0"/>
              </a:rPr>
              <a:t>priority_queue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		  </a:t>
            </a:r>
            <a:r>
              <a:rPr lang="en-US" altLang="de-DE" sz="1400" b="0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&gt;,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		 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greater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&gt; 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   ascending(numbers, numbers + 5);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process_queue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ascending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				// 1,2,3,4,5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913607" y="5373216"/>
            <a:ext cx="2601912" cy="593725"/>
          </a:xfrm>
          <a:prstGeom prst="wedgeRoundRectCallout">
            <a:avLst>
              <a:gd name="adj1" fmla="val -31407"/>
              <a:gd name="adj2" fmla="val -8857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Einfache Hilfsfunktion für die Ausgabe</a:t>
            </a:r>
          </a:p>
        </p:txBody>
      </p:sp>
    </p:spTree>
    <p:extLst>
      <p:ext uri="{BB962C8B-B14F-4D97-AF65-F5344CB8AC3E}">
        <p14:creationId xmlns:p14="http://schemas.microsoft.com/office/powerpoint/2010/main" val="3454658527"/>
      </p:ext>
    </p:extLst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41988" name="Textfeld 4"/>
          <p:cNvSpPr txBox="1">
            <a:spLocks noChangeArrowheads="1"/>
          </p:cNvSpPr>
          <p:nvPr/>
        </p:nvSpPr>
        <p:spPr bwMode="auto">
          <a:xfrm>
            <a:off x="251520" y="1556792"/>
            <a:ext cx="8640960" cy="2095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/>
              <a:t>Was ist "schöner"? Was ist fehleranfälliger? Was ist kompakter?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/>
              <a:t>vs </a:t>
            </a:r>
          </a:p>
        </p:txBody>
      </p:sp>
      <p:sp>
        <p:nvSpPr>
          <p:cNvPr id="2" name="Gefaltete Ecke 1"/>
          <p:cNvSpPr/>
          <p:nvPr/>
        </p:nvSpPr>
        <p:spPr bwMode="auto">
          <a:xfrm>
            <a:off x="251518" y="2212590"/>
            <a:ext cx="8352929" cy="1080120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lvl="0" algn="l">
              <a:buSzTx/>
            </a:pP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std::remove_copy_if(	result.begin(), 						// first</a:t>
            </a:r>
          </a:p>
          <a:p>
            <a:pPr lvl="0" algn="l">
              <a:buSzTx/>
            </a:pP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			  	    result.end(), 						// last</a:t>
            </a:r>
          </a:p>
          <a:p>
            <a:pPr lvl="0" algn="l">
              <a:buSzTx/>
            </a:pPr>
            <a:r>
              <a:rPr lang="en-US" altLang="de-DE" sz="1600">
                <a:solidFill>
                  <a:srgbClr val="005032"/>
                </a:solidFill>
                <a:latin typeface="Consolas" pitchFamily="49" charset="0"/>
              </a:rPr>
              <a:t>				    ostream_iterator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&gt;(cout, </a:t>
            </a:r>
            <a:r>
              <a:rPr lang="en-US" altLang="de-DE" sz="1600">
                <a:solidFill>
                  <a:srgbClr val="2A00FF"/>
                </a:solidFill>
                <a:latin typeface="Consolas" pitchFamily="49" charset="0"/>
              </a:rPr>
              <a:t>", "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),	// result</a:t>
            </a:r>
          </a:p>
          <a:p>
            <a:pPr lvl="0" algn="l">
              <a:buSzTx/>
            </a:pP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				    even	);							 	// predicate</a:t>
            </a:r>
          </a:p>
        </p:txBody>
      </p:sp>
      <p:sp>
        <p:nvSpPr>
          <p:cNvPr id="3" name="Gefaltete Ecke 2"/>
          <p:cNvSpPr/>
          <p:nvPr/>
        </p:nvSpPr>
        <p:spPr bwMode="auto">
          <a:xfrm>
            <a:off x="251520" y="3652750"/>
            <a:ext cx="6696744" cy="2800586"/>
          </a:xfrm>
          <a:prstGeom prst="foldedCorner">
            <a:avLst>
              <a:gd name="adj" fmla="val 10375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lvl="0" algn="l">
              <a:buSzTx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InputIterator,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OutputIterator&gt;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myCopyRemoveIf(</a:t>
            </a:r>
            <a:b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first,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last, </a:t>
            </a:r>
            <a:b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result) {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for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(T iter = first; iter != last; ++iter) 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{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if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(!P(*iter)) {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(*result) = *iter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  ++result;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de-DE" altLang="de-DE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7749788"/>
      </p:ext>
    </p:extLst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Standard Template Library: Fazit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1" noProof="0" dirty="0"/>
              <a:t>Mächtig</a:t>
            </a:r>
            <a:r>
              <a:rPr lang="de-DE" altLang="de-DE" b="0" noProof="0" dirty="0"/>
              <a:t>, </a:t>
            </a:r>
            <a:r>
              <a:rPr lang="de-DE" altLang="de-DE" b="1" noProof="0" dirty="0"/>
              <a:t>effizient</a:t>
            </a:r>
            <a:r>
              <a:rPr lang="de-DE" altLang="de-DE" b="0" noProof="0" dirty="0"/>
              <a:t>, </a:t>
            </a:r>
            <a:r>
              <a:rPr lang="de-DE" altLang="de-DE" b="1" noProof="0" dirty="0"/>
              <a:t>ausgereift</a:t>
            </a:r>
            <a:r>
              <a:rPr lang="de-DE" altLang="de-DE" b="0" noProof="0" dirty="0"/>
              <a:t> und </a:t>
            </a:r>
            <a:r>
              <a:rPr lang="de-DE" altLang="de-DE" b="1" noProof="0" dirty="0"/>
              <a:t>gut dokumentiert </a:t>
            </a:r>
          </a:p>
          <a:p>
            <a:endParaRPr lang="de-DE" altLang="de-DE" b="0" noProof="0" dirty="0"/>
          </a:p>
          <a:p>
            <a:r>
              <a:rPr lang="de-DE" altLang="de-DE" b="0" noProof="0" dirty="0"/>
              <a:t>Anspruchsvoll </a:t>
            </a:r>
            <a:r>
              <a:rPr lang="de-DE" altLang="de-DE" b="0" noProof="0"/>
              <a:t>zu erlernen </a:t>
            </a:r>
            <a:r>
              <a:rPr lang="de-DE" altLang="de-DE" b="0" noProof="0" dirty="0"/>
              <a:t>(erfordert Wissen über Templates, Funktoren</a:t>
            </a:r>
            <a:r>
              <a:rPr lang="de-DE" altLang="de-DE" b="0" noProof="0"/>
              <a:t>, Iteratoren, </a:t>
            </a:r>
            <a:r>
              <a:rPr lang="de-DE" altLang="de-DE" b="0" noProof="0" dirty="0"/>
              <a:t>…)</a:t>
            </a:r>
          </a:p>
          <a:p>
            <a:endParaRPr lang="de-DE" altLang="de-DE" b="0" noProof="0" dirty="0"/>
          </a:p>
          <a:p>
            <a:r>
              <a:rPr lang="de-DE" altLang="de-DE" b="1" noProof="0" dirty="0" err="1"/>
              <a:t>Boost</a:t>
            </a:r>
            <a:r>
              <a:rPr lang="de-DE" altLang="de-DE" noProof="0" dirty="0"/>
              <a:t> </a:t>
            </a:r>
            <a:r>
              <a:rPr lang="de-DE" altLang="de-DE" b="0" noProof="0" dirty="0"/>
              <a:t>als "Brutkasten" für die nächsten Standards</a:t>
            </a:r>
          </a:p>
          <a:p>
            <a:endParaRPr lang="de-DE" altLang="de-DE" b="0" noProof="0" dirty="0"/>
          </a:p>
          <a:p>
            <a:r>
              <a:rPr lang="de-DE" altLang="de-DE" b="0" noProof="0" dirty="0"/>
              <a:t>Vielleicht sogar als </a:t>
            </a:r>
            <a:r>
              <a:rPr lang="de-DE" altLang="de-DE" b="1" noProof="0" dirty="0"/>
              <a:t>der Vorteil</a:t>
            </a:r>
            <a:r>
              <a:rPr lang="de-DE" altLang="de-DE" noProof="0" dirty="0"/>
              <a:t> </a:t>
            </a:r>
            <a:r>
              <a:rPr lang="de-DE" altLang="de-DE" b="0" noProof="0" dirty="0"/>
              <a:t>von C++ zu betrachten!</a:t>
            </a:r>
          </a:p>
          <a:p>
            <a:endParaRPr lang="de-DE" b="0" noProof="0" dirty="0"/>
          </a:p>
        </p:txBody>
      </p:sp>
    </p:spTree>
    <p:extLst>
      <p:ext uri="{BB962C8B-B14F-4D97-AF65-F5344CB8AC3E}">
        <p14:creationId xmlns:p14="http://schemas.microsoft.com/office/powerpoint/2010/main" val="2137773591"/>
      </p:ext>
    </p:extLst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/>
              <a:t>Einführung in (Embedded) C</a:t>
            </a:r>
            <a:br>
              <a:rPr lang="de-DE" altLang="de-DE"/>
            </a:br>
            <a:br>
              <a:rPr lang="de-DE" altLang="de-DE"/>
            </a:br>
            <a:r>
              <a:rPr lang="de-DE" altLang="de-DE"/>
              <a:t>(Übungsblatt: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[C]</a:t>
            </a:r>
            <a:r>
              <a:rPr lang="de-DE"/>
              <a:t>)</a:t>
            </a:r>
            <a:endParaRPr lang="de-DE" altLang="de-DE" noProof="0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2573338"/>
            <a:ext cx="3888432" cy="3226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84804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Ziele des C-Teils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/>
              <a:t>Die Eigenheiten von (Embedded) C </a:t>
            </a:r>
            <a:r>
              <a:rPr lang="de-DE" b="1" noProof="0"/>
              <a:t>kennenlernen.</a:t>
            </a:r>
          </a:p>
          <a:p>
            <a:pPr marL="0" indent="0">
              <a:buNone/>
            </a:pPr>
            <a:endParaRPr lang="de-DE" b="1" noProof="0" dirty="0"/>
          </a:p>
          <a:p>
            <a:r>
              <a:rPr lang="de-DE" b="1" noProof="0" dirty="0"/>
              <a:t>Unterschiede zu C++</a:t>
            </a:r>
            <a:r>
              <a:rPr lang="de-DE" noProof="0" dirty="0"/>
              <a:t>: Was macht C anders als </a:t>
            </a:r>
            <a:r>
              <a:rPr lang="de-DE" noProof="0"/>
              <a:t>C++?</a:t>
            </a:r>
          </a:p>
          <a:p>
            <a:endParaRPr lang="de-DE" noProof="0" dirty="0"/>
          </a:p>
          <a:p>
            <a:r>
              <a:rPr lang="de-DE" b="1" noProof="0" dirty="0"/>
              <a:t>Bitoperationen</a:t>
            </a:r>
            <a:r>
              <a:rPr lang="de-DE" noProof="0" dirty="0"/>
              <a:t>: Bits setzen, löschen, "kippen", "</a:t>
            </a:r>
            <a:r>
              <a:rPr lang="de-DE" noProof="0"/>
              <a:t>verschieben" (auch für C++)</a:t>
            </a:r>
          </a:p>
          <a:p>
            <a:endParaRPr lang="de-DE" noProof="0" dirty="0"/>
          </a:p>
          <a:p>
            <a:r>
              <a:rPr lang="de-DE" b="1" noProof="0"/>
              <a:t>Peripherie und Speicher</a:t>
            </a:r>
            <a:r>
              <a:rPr lang="de-DE" noProof="0"/>
              <a:t>: </a:t>
            </a:r>
            <a:r>
              <a:rPr lang="de-DE" noProof="0" dirty="0"/>
              <a:t>lesen/schreiben, </a:t>
            </a:r>
            <a:r>
              <a:rPr lang="de-DE" noProof="0"/>
              <a:t>Memory-</a:t>
            </a:r>
            <a:r>
              <a:rPr lang="de-DE" noProof="0" err="1"/>
              <a:t>mapped</a:t>
            </a:r>
            <a:r>
              <a:rPr lang="de-DE" noProof="0"/>
              <a:t> I/O,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 noProof="0"/>
              <a:t> </a:t>
            </a:r>
            <a:r>
              <a:rPr lang="de-DE" noProof="0" dirty="0"/>
              <a:t>Variablen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782813800"/>
      </p:ext>
    </p:extLst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Unterschiede von C und C++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DE" b="1" noProof="0"/>
              <a:t>C-Standardbibliothek </a:t>
            </a:r>
            <a:r>
              <a:rPr lang="de-DE" b="1" noProof="0" dirty="0"/>
              <a:t>ist eingebettet in C++-Standardbibliothek </a:t>
            </a:r>
          </a:p>
          <a:p>
            <a:pPr lvl="1"/>
            <a:r>
              <a:rPr lang="de-DE" noProof="0" dirty="0"/>
              <a:t>Relativ umfangreich (</a:t>
            </a:r>
            <a:r>
              <a:rPr lang="de-DE" noProof="0" dirty="0" err="1"/>
              <a:t>Stringmanipulation</a:t>
            </a:r>
            <a:r>
              <a:rPr lang="de-DE" noProof="0" dirty="0"/>
              <a:t>, </a:t>
            </a:r>
            <a:r>
              <a:rPr lang="de-DE" noProof="0" dirty="0" err="1"/>
              <a:t>printf</a:t>
            </a:r>
            <a:r>
              <a:rPr lang="de-DE" noProof="0" dirty="0"/>
              <a:t>,…)</a:t>
            </a:r>
          </a:p>
          <a:p>
            <a:pPr lvl="1"/>
            <a:r>
              <a:rPr lang="de-DE" noProof="0" dirty="0"/>
              <a:t>z.B.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&lt;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cstdlib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de-DE" noProof="0" dirty="0"/>
              <a:t> oder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&lt;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stdlib.h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pPr lvl="1"/>
            <a:endParaRPr lang="de-DE" noProof="0" dirty="0"/>
          </a:p>
          <a:p>
            <a:r>
              <a:rPr lang="de-DE" b="1" noProof="0" dirty="0"/>
              <a:t>Limitierungen</a:t>
            </a:r>
          </a:p>
          <a:p>
            <a:pPr lvl="1" defTabSz="747713"/>
            <a:r>
              <a:rPr lang="de-DE" noProof="0" dirty="0"/>
              <a:t>Keine Objektorientierung (Vererbung, Klassen,…) </a:t>
            </a:r>
            <a:r>
              <a:rPr lang="de-DE" noProof="0" dirty="0">
                <a:sym typeface="Wingdings" panose="05000000000000000000" pitchFamily="2" charset="2"/>
              </a:rPr>
              <a:t> Nur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structs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 defTabSz="747713"/>
            <a:r>
              <a:rPr lang="de-DE" noProof="0" dirty="0"/>
              <a:t>Keine </a:t>
            </a:r>
            <a:r>
              <a:rPr lang="de-DE" noProof="0"/>
              <a:t>Namensräume 	</a:t>
            </a:r>
            <a:r>
              <a:rPr lang="de-DE" noProof="0">
                <a:sym typeface="Wingdings" panose="05000000000000000000" pitchFamily="2" charset="2"/>
              </a:rPr>
              <a:t> </a:t>
            </a:r>
            <a:r>
              <a:rPr lang="de-DE" noProof="0" dirty="0"/>
              <a:t>Sichtbarkeit über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de-DE" noProof="0" dirty="0"/>
              <a:t>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extern</a:t>
            </a:r>
            <a:endParaRPr lang="de-DE" noProof="0" dirty="0"/>
          </a:p>
          <a:p>
            <a:pPr lvl="1" defTabSz="747713"/>
            <a:r>
              <a:rPr lang="de-DE" noProof="0"/>
              <a:t>Keine String-Klasse 	</a:t>
            </a:r>
            <a:r>
              <a:rPr lang="de-DE" noProof="0">
                <a:sym typeface="Wingdings" panose="05000000000000000000" pitchFamily="2" charset="2"/>
              </a:rPr>
              <a:t></a:t>
            </a:r>
            <a:r>
              <a:rPr lang="de-DE" noProof="0"/>
              <a:t> </a:t>
            </a:r>
            <a:r>
              <a:rPr lang="de-DE" noProof="0" dirty="0"/>
              <a:t>nur nullterminierte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/>
              <a:t>-Arrays (vgl. Parameterübergabe von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noProof="0" dirty="0"/>
              <a:t>)</a:t>
            </a:r>
          </a:p>
          <a:p>
            <a:pPr lvl="1" defTabSz="747713"/>
            <a:r>
              <a:rPr lang="de-DE" noProof="0"/>
              <a:t>Keine Templates 	</a:t>
            </a:r>
            <a:r>
              <a:rPr lang="de-DE" noProof="0">
                <a:sym typeface="Wingdings" panose="05000000000000000000" pitchFamily="2" charset="2"/>
              </a:rPr>
              <a:t> Ausweichen über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void*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 defTabSz="747713"/>
            <a:r>
              <a:rPr lang="de-DE" noProof="0"/>
              <a:t>Keine Referenzen 	</a:t>
            </a:r>
            <a:r>
              <a:rPr lang="de-DE" noProof="0">
                <a:sym typeface="Wingdings" panose="05000000000000000000" pitchFamily="2" charset="2"/>
              </a:rPr>
              <a:t> nur Pointer und Werte</a:t>
            </a:r>
            <a:endParaRPr lang="de-DE" noProof="0" dirty="0"/>
          </a:p>
          <a:p>
            <a:pPr lvl="1" defTabSz="747713"/>
            <a:r>
              <a:rPr lang="de-DE" noProof="0"/>
              <a:t>Keine Exceptions 	</a:t>
            </a:r>
            <a:r>
              <a:rPr lang="de-DE" noProof="0">
                <a:sym typeface="Wingdings" panose="05000000000000000000" pitchFamily="2" charset="2"/>
              </a:rPr>
              <a:t> Error Codes (int)</a:t>
            </a:r>
            <a:endParaRPr lang="de-DE" noProof="0" dirty="0"/>
          </a:p>
          <a:p>
            <a:pPr lvl="1"/>
            <a:endParaRPr lang="de-DE" noProof="0" dirty="0"/>
          </a:p>
          <a:p>
            <a:r>
              <a:rPr lang="de-DE" b="1" noProof="0" dirty="0"/>
              <a:t>Unterschiede</a:t>
            </a:r>
          </a:p>
          <a:p>
            <a:pPr lvl="1"/>
            <a:r>
              <a:rPr lang="de-DE" b="1" noProof="0" dirty="0"/>
              <a:t>Konstanten</a:t>
            </a:r>
            <a:r>
              <a:rPr lang="de-DE" noProof="0" dirty="0"/>
              <a:t> wurden </a:t>
            </a:r>
            <a:r>
              <a:rPr lang="de-DE" b="1" noProof="0" dirty="0"/>
              <a:t>früher</a:t>
            </a:r>
            <a:r>
              <a:rPr lang="de-DE" noProof="0" dirty="0"/>
              <a:t> mittels Präprozessor-Direktiven abgelegt</a:t>
            </a:r>
          </a:p>
          <a:p>
            <a:pPr lvl="2"/>
            <a:r>
              <a:rPr lang="de-DE" noProof="0" dirty="0">
                <a:latin typeface="+mj-lt"/>
                <a:cs typeface="Consolas" panose="020B0609020204030204" pitchFamily="49" charset="0"/>
              </a:rPr>
              <a:t>z.B.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define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ID "123abc"</a:t>
            </a:r>
            <a:r>
              <a:rPr lang="de-DE" noProof="0" dirty="0"/>
              <a:t> – gleiche Benennungskonvention ist kein Zufall.</a:t>
            </a:r>
          </a:p>
          <a:p>
            <a:pPr lvl="1"/>
            <a:r>
              <a:rPr lang="de-DE" b="1" noProof="0" dirty="0"/>
              <a:t>Leere Parameterliste</a:t>
            </a:r>
            <a:r>
              <a:rPr lang="de-DE" noProof="0" dirty="0"/>
              <a:t>: "</a:t>
            </a:r>
            <a:r>
              <a:rPr lang="de-DE" noProof="0" dirty="0" err="1"/>
              <a:t>don't</a:t>
            </a:r>
            <a:r>
              <a:rPr lang="de-DE" noProof="0" dirty="0"/>
              <a:t> care" </a:t>
            </a:r>
            <a:r>
              <a:rPr lang="de-DE" noProof="0" dirty="0">
                <a:sym typeface="Wingdings" panose="05000000000000000000" pitchFamily="2" charset="2"/>
              </a:rPr>
              <a:t>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</a:t>
            </a:r>
            <a:r>
              <a:rPr lang="de-DE" noProof="0" dirty="0">
                <a:sym typeface="Wingdings" panose="05000000000000000000" pitchFamily="2" charset="2"/>
              </a:rPr>
              <a:t> signalisiert eine leere Parameterliste.</a:t>
            </a:r>
          </a:p>
          <a:p>
            <a:pPr lvl="2"/>
            <a:r>
              <a:rPr lang="de-DE" noProof="0" dirty="0">
                <a:sym typeface="Wingdings" panose="05000000000000000000" pitchFamily="2" charset="2"/>
              </a:rPr>
              <a:t>z.B.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int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getHour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();</a:t>
            </a:r>
            <a:r>
              <a:rPr lang="de-DE" noProof="0" dirty="0">
                <a:sym typeface="Wingdings" panose="05000000000000000000" pitchFamily="2" charset="2"/>
              </a:rPr>
              <a:t> 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int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getHour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);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b="1" noProof="0" dirty="0"/>
              <a:t>Konventionen</a:t>
            </a:r>
            <a:r>
              <a:rPr lang="de-DE" noProof="0" dirty="0"/>
              <a:t> für Dateiendungen: .c/.h statt .</a:t>
            </a:r>
            <a:r>
              <a:rPr lang="de-DE" noProof="0" dirty="0" err="1"/>
              <a:t>cpp</a:t>
            </a:r>
            <a:r>
              <a:rPr lang="de-DE" noProof="0" dirty="0"/>
              <a:t>/.</a:t>
            </a:r>
            <a:r>
              <a:rPr lang="de-DE" noProof="0" dirty="0" err="1"/>
              <a:t>hpp</a:t>
            </a:r>
            <a:endParaRPr lang="de-DE" noProof="0" dirty="0"/>
          </a:p>
          <a:p>
            <a:pPr lvl="1"/>
            <a:r>
              <a:rPr lang="de-DE" b="1" noProof="0" dirty="0"/>
              <a:t>Speicherverwaltung</a:t>
            </a:r>
            <a:r>
              <a:rPr lang="de-DE" noProof="0" dirty="0"/>
              <a:t>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malloc</a:t>
            </a:r>
            <a:r>
              <a:rPr lang="de-DE" noProof="0" dirty="0"/>
              <a:t> und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free</a:t>
            </a:r>
            <a:r>
              <a:rPr lang="de-DE" noProof="0" dirty="0"/>
              <a:t> statt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noProof="0" dirty="0"/>
              <a:t> und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delete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271562410"/>
      </p:ext>
    </p:extLst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Bits und Bytes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753223" cy="4968875"/>
          </a:xfrm>
        </p:spPr>
        <p:txBody>
          <a:bodyPr/>
          <a:lstStyle/>
          <a:p>
            <a:r>
              <a:rPr lang="de-DE" noProof="0" dirty="0"/>
              <a:t>In Embedded C wird oft </a:t>
            </a:r>
            <a:r>
              <a:rPr lang="de-DE" b="1" noProof="0" dirty="0"/>
              <a:t>auf einzelnen Bits von (ganzzahligen) </a:t>
            </a:r>
            <a:r>
              <a:rPr lang="de-DE" b="1" noProof="0"/>
              <a:t>Variablen </a:t>
            </a:r>
            <a:r>
              <a:rPr lang="de-DE" noProof="0"/>
              <a:t>operiert (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/>
              <a:t>,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short</a:t>
            </a:r>
            <a:r>
              <a:rPr lang="de-DE"/>
              <a:t>,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/>
              <a:t>,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de-DE" noProof="0"/>
              <a:t>)</a:t>
            </a:r>
            <a:endParaRPr lang="de-DE" noProof="0" dirty="0"/>
          </a:p>
          <a:p>
            <a:endParaRPr lang="de-DE" noProof="0" dirty="0"/>
          </a:p>
          <a:p>
            <a:r>
              <a:rPr lang="de-DE" b="1" noProof="0" dirty="0" err="1"/>
              <a:t>Basistyp</a:t>
            </a:r>
            <a:r>
              <a:rPr lang="de-DE" noProof="0" dirty="0"/>
              <a:t>: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unsigned </a:t>
            </a:r>
            <a:r>
              <a:rPr lang="de-DE" noProof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/>
              <a:t> = 1 </a:t>
            </a:r>
            <a:r>
              <a:rPr lang="de-DE" noProof="0"/>
              <a:t>Byte</a:t>
            </a:r>
            <a:endParaRPr lang="de-DE" noProof="0" dirty="0"/>
          </a:p>
          <a:p>
            <a:pPr lvl="1"/>
            <a:r>
              <a:rPr lang="de-DE" noProof="0" dirty="0"/>
              <a:t>Plattformunabhängig!</a:t>
            </a:r>
          </a:p>
          <a:p>
            <a:pPr lvl="1"/>
            <a:endParaRPr lang="de-DE" noProof="0" dirty="0"/>
          </a:p>
          <a:p>
            <a:r>
              <a:rPr lang="de-DE" b="1" noProof="0" dirty="0"/>
              <a:t>Hexadezimalnotation in C/C++</a:t>
            </a:r>
            <a:r>
              <a:rPr lang="de-DE" noProof="0" dirty="0"/>
              <a:t>: </a:t>
            </a:r>
            <a:br>
              <a:rPr lang="de-DE" noProof="0" dirty="0"/>
            </a:br>
            <a:r>
              <a:rPr lang="de-DE" noProof="0" dirty="0"/>
              <a:t>Aufteilung in zwei Halb-Bytes</a:t>
            </a:r>
          </a:p>
          <a:p>
            <a:endParaRPr lang="de-DE" noProof="0" dirty="0"/>
          </a:p>
          <a:p>
            <a:r>
              <a:rPr lang="de-DE" b="1" noProof="0" dirty="0"/>
              <a:t>Beispiele</a:t>
            </a:r>
            <a:r>
              <a:rPr lang="de-DE" noProof="0" dirty="0"/>
              <a:t>: </a:t>
            </a:r>
          </a:p>
          <a:p>
            <a:pPr lvl="1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unsigned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x = 0xA4;  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// Bit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pattern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 1010 1000</a:t>
            </a:r>
          </a:p>
          <a:p>
            <a:pPr lvl="1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unsigned int x = 0xF1BC;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// Bit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pattern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 1111 0001 1011 1100</a:t>
            </a: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/>
          </p:nvPr>
        </p:nvGraphicFramePr>
        <p:xfrm>
          <a:off x="4932040" y="1556792"/>
          <a:ext cx="3960440" cy="29565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901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901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9011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9011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Hex. Halbbyte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Bits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Hex. Halbbyte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Bits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0010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1010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0011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1011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1101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0110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1110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0111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1111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39785444"/>
      </p:ext>
    </p:extLst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Bitoperationen – Überblick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6" y="1484313"/>
            <a:ext cx="6985000" cy="4968875"/>
          </a:xfrm>
        </p:spPr>
        <p:txBody>
          <a:bodyPr/>
          <a:lstStyle/>
          <a:p>
            <a:r>
              <a:rPr lang="de-DE" noProof="0" dirty="0"/>
              <a:t>Bitoperationen sind nur für </a:t>
            </a:r>
            <a:r>
              <a:rPr lang="de-DE" b="1" noProof="0" dirty="0"/>
              <a:t>ganzzahlige Datentypen </a:t>
            </a:r>
            <a:r>
              <a:rPr lang="de-DE" noProof="0" dirty="0"/>
              <a:t>definiert 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 err="1"/>
              <a:t>,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short</a:t>
            </a:r>
            <a:r>
              <a:rPr lang="de-DE" noProof="0" dirty="0" err="1"/>
              <a:t>,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 err="1"/>
              <a:t>,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de-DE" noProof="0" dirty="0" err="1"/>
              <a:t>,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longlong</a:t>
            </a:r>
            <a:r>
              <a:rPr lang="de-DE" noProof="0" dirty="0"/>
              <a:t>)</a:t>
            </a:r>
          </a:p>
          <a:p>
            <a:r>
              <a:rPr lang="de-DE" b="1" noProof="0" dirty="0"/>
              <a:t>"</a:t>
            </a:r>
            <a:r>
              <a:rPr lang="de-DE" b="1" noProof="0" dirty="0" err="1"/>
              <a:t>outplace</a:t>
            </a:r>
            <a:r>
              <a:rPr lang="de-DE" b="1" noProof="0" dirty="0"/>
              <a:t>"- </a:t>
            </a:r>
            <a:r>
              <a:rPr lang="de-DE" noProof="0" dirty="0"/>
              <a:t>und </a:t>
            </a:r>
            <a:r>
              <a:rPr lang="de-DE" b="1" noProof="0" dirty="0"/>
              <a:t>"</a:t>
            </a:r>
            <a:r>
              <a:rPr lang="de-DE" b="1" noProof="0" dirty="0" err="1"/>
              <a:t>inplace</a:t>
            </a:r>
            <a:r>
              <a:rPr lang="de-DE" b="1" noProof="0" dirty="0"/>
              <a:t>"-</a:t>
            </a:r>
            <a:r>
              <a:rPr lang="de-DE" noProof="0" dirty="0"/>
              <a:t>Variante (z.B.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noProof="0" dirty="0"/>
              <a:t> und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&amp;=</a:t>
            </a:r>
            <a:r>
              <a:rPr lang="de-DE" noProof="0" dirty="0"/>
              <a:t>)</a:t>
            </a:r>
          </a:p>
          <a:p>
            <a:r>
              <a:rPr lang="de-DE" b="1" noProof="0" dirty="0"/>
              <a:t>Logische Operatoren </a:t>
            </a:r>
            <a:r>
              <a:rPr lang="de-DE" noProof="0" dirty="0"/>
              <a:t>(||, &amp;&amp;, !) </a:t>
            </a:r>
            <a:r>
              <a:rPr lang="de-DE" noProof="0" dirty="0">
                <a:sym typeface="Wingdings" panose="05000000000000000000" pitchFamily="2" charset="2"/>
              </a:rPr>
              <a:t>behandeln </a:t>
            </a:r>
            <a:r>
              <a:rPr lang="de-DE" b="1" noProof="0" dirty="0">
                <a:sym typeface="Wingdings" panose="05000000000000000000" pitchFamily="2" charset="2"/>
              </a:rPr>
              <a:t>ganzen Wert</a:t>
            </a:r>
            <a:endParaRPr lang="de-DE" b="1" noProof="0" dirty="0"/>
          </a:p>
          <a:p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150812" y="6149493"/>
            <a:ext cx="8639176" cy="407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050">
                <a:hlinkClick r:id="rId3"/>
              </a:rPr>
              <a:t>http://cpp.sh/76cw6</a:t>
            </a:r>
          </a:p>
          <a:p>
            <a:pPr algn="r"/>
            <a:r>
              <a:rPr lang="en-US" sz="1050">
                <a:hlinkClick r:id="rId3"/>
              </a:rPr>
              <a:t>http://openbook.rheinwerk-verlag.de/c_von_a_bis_z/006_c_operatoren_005.htm</a:t>
            </a:r>
            <a:r>
              <a:rPr lang="en-US" sz="1050"/>
              <a:t> </a:t>
            </a:r>
          </a:p>
        </p:txBody>
      </p:sp>
      <p:graphicFrame>
        <p:nvGraphicFramePr>
          <p:cNvPr id="5" name="Tabel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6284696"/>
              </p:ext>
            </p:extLst>
          </p:nvPr>
        </p:nvGraphicFramePr>
        <p:xfrm>
          <a:off x="261542" y="2780928"/>
          <a:ext cx="8749728" cy="33426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980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47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4417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8269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Op.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Symbol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Beschreibung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Beispiel</a:t>
                      </a:r>
                      <a:br>
                        <a:rPr lang="en-US" b="0"/>
                      </a:br>
                      <a:r>
                        <a:rPr lang="en-US" sz="1400" b="0"/>
                        <a:t>(mit</a:t>
                      </a:r>
                      <a:r>
                        <a:rPr lang="en-US" sz="1400" b="0" baseline="0"/>
                        <a:t> unsigned</a:t>
                      </a:r>
                      <a:r>
                        <a:rPr lang="en-US" sz="1400" b="0"/>
                        <a:t> Halbbytes)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&amp;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Bitweises Und (Logisch: &amp;&amp;)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aseline="0"/>
                        <a:t>0111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&amp; 0101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= 0101</a:t>
                      </a:r>
                      <a:r>
                        <a:rPr lang="en-US" sz="1600" baseline="-25000"/>
                        <a:t>2</a:t>
                      </a:r>
                      <a:endParaRPr 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|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Bitweises </a:t>
                      </a:r>
                      <a:r>
                        <a:rPr lang="en-US" baseline="0"/>
                        <a:t>Oder (Logisch: |)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aseline="0"/>
                        <a:t>1000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| 0001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= 1001</a:t>
                      </a:r>
                      <a:r>
                        <a:rPr lang="en-US" sz="1600" baseline="-25000"/>
                        <a:t>2</a:t>
                      </a:r>
                      <a:endParaRPr 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XOR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^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Bitweises</a:t>
                      </a:r>
                      <a:r>
                        <a:rPr lang="en-US" baseline="0"/>
                        <a:t> exkl. Oder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aseline="0"/>
                        <a:t>1000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| 1011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= 0011</a:t>
                      </a:r>
                      <a:r>
                        <a:rPr lang="en-US" sz="1600" baseline="-25000"/>
                        <a:t>2</a:t>
                      </a:r>
                      <a:endParaRPr 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NOT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~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Bitweise Negation (Logisch: !)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~</a:t>
                      </a:r>
                      <a:r>
                        <a:rPr lang="en-US" sz="1600" baseline="0"/>
                        <a:t>1000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= 0111</a:t>
                      </a:r>
                      <a:r>
                        <a:rPr lang="en-US" sz="1600" baseline="-25000"/>
                        <a:t>2</a:t>
                      </a:r>
                      <a:endParaRPr lang="en-US" sz="1600" baseline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Right</a:t>
                      </a:r>
                      <a:r>
                        <a:rPr lang="en-US" baseline="0"/>
                        <a:t> shift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&gt;&gt;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Verschiebung aller Stellen nach</a:t>
                      </a:r>
                      <a:r>
                        <a:rPr lang="en-US" baseline="0"/>
                        <a:t> rechts</a:t>
                      </a:r>
                      <a:br>
                        <a:rPr lang="en-US" baseline="0"/>
                      </a:br>
                      <a:r>
                        <a:rPr lang="en-US" baseline="0"/>
                        <a:t>(Füllen mit '0'/'1' von links)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aseline="0"/>
                        <a:t>0100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&gt;&gt; 2 = 0001</a:t>
                      </a:r>
                      <a:r>
                        <a:rPr lang="en-US" sz="1600" baseline="-25000"/>
                        <a:t>2</a:t>
                      </a:r>
                      <a:endParaRPr 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Left shift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&lt;&lt;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Verschiebung aller Stellen nach links</a:t>
                      </a:r>
                      <a:br>
                        <a:rPr lang="en-US"/>
                      </a:br>
                      <a:r>
                        <a:rPr lang="en-US" baseline="0"/>
                        <a:t>(Füllen mit '0'/'1' von rechts)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aseline="0"/>
                        <a:t>0001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&lt;&lt; 3 = 1000</a:t>
                      </a:r>
                      <a:r>
                        <a:rPr lang="en-US" sz="1600" baseline="-25000"/>
                        <a:t>2</a:t>
                      </a:r>
                      <a:endParaRPr 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6" name="Abgerundetes Rechteck 5"/>
          <p:cNvSpPr/>
          <p:nvPr/>
        </p:nvSpPr>
        <p:spPr bwMode="auto">
          <a:xfrm>
            <a:off x="7235824" y="1526852"/>
            <a:ext cx="1655763" cy="533996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>
                <a:solidFill>
                  <a:schemeClr val="bg1"/>
                </a:solidFill>
                <a:latin typeface="+mj-lt"/>
              </a:rPr>
              <a:t>Auch in C++ verfügbar!</a:t>
            </a:r>
            <a:endParaRPr lang="en-US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68395636"/>
      </p:ext>
    </p:extLst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Bitoperationen </a:t>
            </a:r>
            <a:r>
              <a:rPr lang="de-DE" noProof="0"/>
              <a:t>– Bytes </a:t>
            </a:r>
            <a:r>
              <a:rPr lang="de-DE" noProof="0" dirty="0"/>
              <a:t>manipulieren</a:t>
            </a:r>
          </a:p>
        </p:txBody>
      </p:sp>
      <p:sp>
        <p:nvSpPr>
          <p:cNvPr id="4" name="Rechteck 3"/>
          <p:cNvSpPr/>
          <p:nvPr/>
        </p:nvSpPr>
        <p:spPr>
          <a:xfrm>
            <a:off x="179512" y="1772816"/>
            <a:ext cx="6336704" cy="52304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iostream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main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 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unsigned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char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16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// b = 0x10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Set 5th bit of b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|= 32 , or b |= 0x20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48 = 0x30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Unset 2nd bit of b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= 4+2+1 = 0x07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&amp;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(~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&amp;= ~4 , or b &amp;= 0xFB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3 = 0x03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Determine status of 6th bit of b</a:t>
            </a: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192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= 128+64 = 0xC0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char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isBitSet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&amp;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&amp; 64 , or: b &amp; 0x40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6th bit set: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isBitSet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//64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Flip 3rd bit of b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9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= 8+1 = 0x09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^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^= 8 , or: b ^= 0x08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1 = 0x01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^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^= 8 , or: b ^= 0x08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9 = 0x09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2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6516216" y="2132856"/>
            <a:ext cx="2431129" cy="865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00010000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	00100000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00110000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6516216" y="3083148"/>
            <a:ext cx="2431129" cy="865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00000111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 11111011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00000011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6543629" y="4118281"/>
            <a:ext cx="2431129" cy="865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11000000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 01000000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01000000</a:t>
            </a:r>
          </a:p>
        </p:txBody>
      </p:sp>
      <p:sp>
        <p:nvSpPr>
          <p:cNvPr id="8" name="Textfeld 7"/>
          <p:cNvSpPr txBox="1"/>
          <p:nvPr/>
        </p:nvSpPr>
        <p:spPr>
          <a:xfrm>
            <a:off x="6543630" y="5157192"/>
            <a:ext cx="2431129" cy="1122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00001001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 00001000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00000001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b''	00001001</a:t>
            </a:r>
          </a:p>
        </p:txBody>
      </p:sp>
      <p:cxnSp>
        <p:nvCxnSpPr>
          <p:cNvPr id="10" name="Gerader Verbinder 9"/>
          <p:cNvCxnSpPr/>
          <p:nvPr/>
        </p:nvCxnSpPr>
        <p:spPr bwMode="auto">
          <a:xfrm>
            <a:off x="179512" y="3039081"/>
            <a:ext cx="864096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Gerader Verbinder 10"/>
          <p:cNvCxnSpPr/>
          <p:nvPr/>
        </p:nvCxnSpPr>
        <p:spPr bwMode="auto">
          <a:xfrm>
            <a:off x="179512" y="4041616"/>
            <a:ext cx="864096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Gerader Verbinder 11"/>
          <p:cNvCxnSpPr/>
          <p:nvPr/>
        </p:nvCxnSpPr>
        <p:spPr bwMode="auto">
          <a:xfrm>
            <a:off x="179512" y="5044151"/>
            <a:ext cx="864096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" name="Abgerundete rechteckige Legende 2"/>
          <p:cNvSpPr/>
          <p:nvPr/>
        </p:nvSpPr>
        <p:spPr bwMode="auto">
          <a:xfrm>
            <a:off x="4078920" y="1889049"/>
            <a:ext cx="2376264" cy="435645"/>
          </a:xfrm>
          <a:prstGeom prst="wedgeRoundRectCallout">
            <a:avLst>
              <a:gd name="adj1" fmla="val 54224"/>
              <a:gd name="adj2" fmla="val 108434"/>
              <a:gd name="adj3" fmla="val 16667"/>
            </a:avLst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>
                <a:solidFill>
                  <a:schemeClr val="bg1"/>
                </a:solidFill>
                <a:latin typeface="+mj-lt"/>
              </a:rPr>
              <a:t>Wir zählen </a:t>
            </a:r>
            <a:r>
              <a:rPr lang="en-US" sz="1400" b="1">
                <a:solidFill>
                  <a:schemeClr val="bg1"/>
                </a:solidFill>
                <a:latin typeface="+mj-lt"/>
              </a:rPr>
              <a:t>Bits von 0 </a:t>
            </a:r>
            <a:r>
              <a:rPr lang="en-US" sz="1400">
                <a:solidFill>
                  <a:schemeClr val="bg1"/>
                </a:solidFill>
                <a:latin typeface="+mj-lt"/>
              </a:rPr>
              <a:t>an: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>
                <a:solidFill>
                  <a:schemeClr val="bg1"/>
                </a:solidFill>
                <a:latin typeface="+mj-lt"/>
              </a:rPr>
              <a:t>0.Bit, …, 7.Bit</a:t>
            </a:r>
            <a:endParaRPr lang="en-US" sz="1400" dirty="0" err="1">
              <a:solidFill>
                <a:schemeClr val="bg1"/>
              </a:solidFill>
              <a:latin typeface="+mj-lt"/>
            </a:endParaRPr>
          </a:p>
        </p:txBody>
      </p:sp>
      <p:sp>
        <p:nvSpPr>
          <p:cNvPr id="13" name="Abgerundetes Rechteck 12"/>
          <p:cNvSpPr/>
          <p:nvPr/>
        </p:nvSpPr>
        <p:spPr bwMode="auto">
          <a:xfrm>
            <a:off x="251520" y="1478281"/>
            <a:ext cx="8255024" cy="350136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b="1">
                <a:solidFill>
                  <a:schemeClr val="bg1"/>
                </a:solidFill>
                <a:latin typeface="+mj-lt"/>
              </a:rPr>
              <a:t>Grundidee</a:t>
            </a:r>
            <a:r>
              <a:rPr lang="en-US" sz="1400">
                <a:solidFill>
                  <a:schemeClr val="bg1"/>
                </a:solidFill>
                <a:latin typeface="+mj-lt"/>
              </a:rPr>
              <a:t>: Erzeuge eine </a:t>
            </a:r>
            <a:r>
              <a:rPr lang="en-US" sz="1400" b="1">
                <a:solidFill>
                  <a:schemeClr val="bg1"/>
                </a:solidFill>
                <a:latin typeface="+mj-lt"/>
              </a:rPr>
              <a:t>Maske</a:t>
            </a:r>
            <a:r>
              <a:rPr lang="en-US" sz="1400">
                <a:solidFill>
                  <a:schemeClr val="bg1"/>
                </a:solidFill>
                <a:latin typeface="+mj-lt"/>
              </a:rPr>
              <a:t>, die </a:t>
            </a:r>
            <a:r>
              <a:rPr lang="en-US" sz="1400" b="1">
                <a:solidFill>
                  <a:schemeClr val="bg1"/>
                </a:solidFill>
                <a:latin typeface="+mj-lt"/>
              </a:rPr>
              <a:t>nur</a:t>
            </a:r>
            <a:r>
              <a:rPr lang="en-US" sz="1400">
                <a:solidFill>
                  <a:schemeClr val="bg1"/>
                </a:solidFill>
                <a:latin typeface="+mj-lt"/>
              </a:rPr>
              <a:t> an den </a:t>
            </a:r>
            <a:r>
              <a:rPr lang="en-US" sz="1400" b="1">
                <a:solidFill>
                  <a:schemeClr val="bg1"/>
                </a:solidFill>
                <a:latin typeface="+mj-lt"/>
              </a:rPr>
              <a:t>gewünschten Stellen </a:t>
            </a:r>
            <a:r>
              <a:rPr lang="en-US" sz="1400">
                <a:solidFill>
                  <a:schemeClr val="bg1"/>
                </a:solidFill>
                <a:latin typeface="+mj-lt"/>
              </a:rPr>
              <a:t>ein '0' bzw. '1' hat.</a:t>
            </a:r>
            <a:endParaRPr lang="en-US" sz="1400" dirty="0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20915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Bitoperationen – Rechnen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Positive Zahlen</a:t>
            </a:r>
          </a:p>
          <a:p>
            <a:pPr lvl="1"/>
            <a:r>
              <a:rPr lang="de-DE" b="1" noProof="0" dirty="0" err="1"/>
              <a:t>Left</a:t>
            </a:r>
            <a:r>
              <a:rPr lang="de-DE" b="1" noProof="0" dirty="0"/>
              <a:t> </a:t>
            </a:r>
            <a:r>
              <a:rPr lang="de-DE" b="1" noProof="0" dirty="0" err="1"/>
              <a:t>shift</a:t>
            </a:r>
            <a:r>
              <a:rPr lang="de-DE" noProof="0" dirty="0"/>
              <a:t> entspricht Multiplikation mit 2</a:t>
            </a:r>
          </a:p>
          <a:p>
            <a:pPr lvl="1"/>
            <a:r>
              <a:rPr lang="de-DE" b="1" noProof="0" dirty="0" err="1"/>
              <a:t>Right</a:t>
            </a:r>
            <a:r>
              <a:rPr lang="de-DE" b="1" noProof="0" dirty="0"/>
              <a:t> </a:t>
            </a:r>
            <a:r>
              <a:rPr lang="de-DE" b="1" noProof="0" dirty="0" err="1"/>
              <a:t>shift</a:t>
            </a:r>
            <a:r>
              <a:rPr lang="de-DE" noProof="0" dirty="0"/>
              <a:t> entspricht Division durch 2</a:t>
            </a:r>
          </a:p>
          <a:p>
            <a:r>
              <a:rPr lang="de-DE" noProof="0" dirty="0"/>
              <a:t>Verhalten bei </a:t>
            </a:r>
            <a:r>
              <a:rPr lang="de-DE" b="1" noProof="0" dirty="0"/>
              <a:t>negativen Zahlen</a:t>
            </a:r>
            <a:r>
              <a:rPr lang="de-DE" noProof="0" dirty="0"/>
              <a:t> abhängig von Zahlendarstellung </a:t>
            </a:r>
            <a:br>
              <a:rPr lang="de-DE" noProof="0" dirty="0"/>
            </a:br>
            <a:r>
              <a:rPr lang="de-DE" noProof="0" dirty="0"/>
              <a:t>(z.B. Zweierkomplement)</a:t>
            </a:r>
          </a:p>
          <a:p>
            <a:pPr marL="266700" indent="-266700">
              <a:buFont typeface="Arial" panose="020B0604020202020204" pitchFamily="34" charset="0"/>
              <a:buChar char="─"/>
            </a:pPr>
            <a:endParaRPr lang="de-DE" noProof="0" dirty="0"/>
          </a:p>
        </p:txBody>
      </p:sp>
      <p:sp>
        <p:nvSpPr>
          <p:cNvPr id="5" name="Gefaltete Ecke 4"/>
          <p:cNvSpPr/>
          <p:nvPr/>
        </p:nvSpPr>
        <p:spPr>
          <a:xfrm>
            <a:off x="250824" y="3109884"/>
            <a:ext cx="7417519" cy="2952328"/>
          </a:xfrm>
          <a:prstGeom prst="foldedCorner">
            <a:avLst>
              <a:gd name="adj" fmla="val 8186"/>
            </a:avLst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lvl="0" algn="l">
              <a:buSzTx/>
            </a:pPr>
            <a:r>
              <a:rPr lang="de-DE" altLang="de-DE" sz="120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#include</a:t>
            </a:r>
            <a:r>
              <a:rPr lang="de-DE" altLang="de-DE" sz="12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&lt;iostream&gt;</a:t>
            </a:r>
          </a:p>
          <a:p>
            <a:pPr lvl="0" algn="l">
              <a:buSzTx/>
            </a:pPr>
            <a:r>
              <a:rPr lang="de-DE" altLang="de-DE" sz="120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altLang="de-DE" sz="120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namespace</a:t>
            </a:r>
            <a:r>
              <a:rPr lang="de-DE" altLang="de-DE" sz="12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std;</a:t>
            </a:r>
          </a:p>
          <a:p>
            <a:pPr lvl="0" algn="l">
              <a:buSzTx/>
            </a:pPr>
            <a:r>
              <a:rPr lang="de-DE" altLang="de-DE" sz="120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main() </a:t>
            </a:r>
            <a:r>
              <a:rPr lang="de-DE" altLang="de-DE" sz="1200" b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lvl="0" algn="l">
              <a:buSzTx/>
            </a:pPr>
            <a:r>
              <a:rPr lang="de-DE" altLang="de-DE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// Shifting positive numbers</a:t>
            </a:r>
          </a:p>
          <a:p>
            <a:pPr lvl="0" algn="l">
              <a:buSzTx/>
            </a:pP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1 &lt;&lt; 1 = " 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&lt;&lt;  (1 &lt;&lt;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1 &lt;&lt; 1 = 2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1 &lt;&lt; 2 = "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&lt;&lt;  (1 &lt;&lt;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1 &lt;&lt; 2 = 4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1 &gt;&gt; 1 = " 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&lt;&lt;  (1 &gt;&gt;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1 &gt;&gt; 1 = 0 (=  1 div 2)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"16 &gt;&gt; 2 = " 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&lt;&lt; (16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16 &gt;&gt; 2 = 4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"17 &gt;&gt; 2 = " 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&lt;&lt; (17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17 &gt;&gt; 2 = 4 (= 17 div 4)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</a:p>
          <a:p>
            <a:pPr lvl="0" algn="l">
              <a:buSzTx/>
            </a:pPr>
            <a:r>
              <a:rPr lang="de-DE" altLang="de-DE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// Shifting negative numbers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-1 &lt;&lt; 1 = " 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&lt;&lt;  (-1 &lt;&lt;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-1 &lt;&lt; 1 = -2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-1 &lt;&lt; 2 = " 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&lt;&lt;  (-1 &lt;&lt;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-1 &lt;&lt; 2 = -4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-1 &gt;&gt; 1 = " 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&lt;&lt;  (-1 &gt;&gt;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-1 &gt;&gt; 1 = -1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"-16 &gt;&gt; 2 = " 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&lt;&lt; (-16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-16 &gt;&gt; 2 = -4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"-17 &gt;&gt; 2 = "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&lt;&lt; (-17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-17 &gt;&gt; 2 = -5</a:t>
            </a:r>
          </a:p>
          <a:p>
            <a:pPr algn="l"/>
            <a:r>
              <a:rPr lang="en-US" sz="1200" b="1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6" name="Rechteck 5"/>
          <p:cNvSpPr/>
          <p:nvPr/>
        </p:nvSpPr>
        <p:spPr>
          <a:xfrm>
            <a:off x="7380312" y="6214488"/>
            <a:ext cx="1435008" cy="2497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>
                <a:hlinkClick r:id="rId2"/>
              </a:rPr>
              <a:t>http://cpp.sh/75wgv</a:t>
            </a:r>
            <a:r>
              <a:rPr lang="en-US" sz="1100"/>
              <a:t> 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1547664" y="6093296"/>
            <a:ext cx="4861486" cy="370940"/>
          </a:xfrm>
          <a:prstGeom prst="wedgeRoundRectCallout">
            <a:avLst>
              <a:gd name="adj1" fmla="val -9299"/>
              <a:gd name="adj2" fmla="val -10449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>
                <a:solidFill>
                  <a:schemeClr val="bg1"/>
                </a:solidFill>
              </a:rPr>
              <a:t>Übrigens: Undefined Behavior </a:t>
            </a:r>
            <a:r>
              <a:rPr lang="de-DE" sz="1400">
                <a:solidFill>
                  <a:schemeClr val="bg1"/>
                </a:solidFill>
              </a:rPr>
              <a:t>falls Shift-Weite negativ</a:t>
            </a:r>
          </a:p>
        </p:txBody>
      </p:sp>
    </p:spTree>
    <p:extLst>
      <p:ext uri="{BB962C8B-B14F-4D97-AF65-F5344CB8AC3E}">
        <p14:creationId xmlns:p14="http://schemas.microsoft.com/office/powerpoint/2010/main" val="8703613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dirty="0"/>
              <a:t>Organisatorisches</a:t>
            </a:r>
          </a:p>
        </p:txBody>
      </p:sp>
      <p:pic>
        <p:nvPicPr>
          <p:cNvPr id="37890" name="Picture 2" descr="https://upload.wikimedia.org/wikipedia/commons/e/e5/Stack_of_Copy_Paper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061"/>
          <a:stretch/>
        </p:blipFill>
        <p:spPr bwMode="auto">
          <a:xfrm>
            <a:off x="251520" y="2573338"/>
            <a:ext cx="5668727" cy="2946486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10914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763688" y="3212976"/>
            <a:ext cx="6877050" cy="838200"/>
          </a:xfrm>
        </p:spPr>
        <p:txBody>
          <a:bodyPr/>
          <a:lstStyle/>
          <a:p>
            <a:r>
              <a:rPr lang="de-DE" sz="7200" noProof="0" dirty="0"/>
              <a:t>Fragen?</a:t>
            </a:r>
          </a:p>
        </p:txBody>
      </p:sp>
    </p:spTree>
    <p:extLst>
      <p:ext uri="{BB962C8B-B14F-4D97-AF65-F5344CB8AC3E}">
        <p14:creationId xmlns:p14="http://schemas.microsoft.com/office/powerpoint/2010/main" val="2010602321"/>
      </p:ext>
    </p:extLst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feld 32"/>
          <p:cNvSpPr txBox="1"/>
          <p:nvPr/>
        </p:nvSpPr>
        <p:spPr>
          <a:xfrm>
            <a:off x="7510028" y="4673681"/>
            <a:ext cx="582211" cy="6934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load</a:t>
            </a:r>
          </a:p>
          <a:p>
            <a:endParaRPr lang="en-US" sz="1400"/>
          </a:p>
          <a:p>
            <a:r>
              <a:rPr lang="en-US" sz="1400"/>
              <a:t>store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Memory-</a:t>
            </a:r>
            <a:r>
              <a:rPr lang="de-DE" noProof="0" dirty="0" err="1"/>
              <a:t>mapped</a:t>
            </a:r>
            <a:r>
              <a:rPr lang="de-DE" noProof="0" dirty="0"/>
              <a:t> I/O – Motivation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6337399" cy="49688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b="1" noProof="0" dirty="0"/>
              <a:t>Wie greife ich auf die Peripherie eines Prozessors zu?</a:t>
            </a:r>
            <a:br>
              <a:rPr lang="de-DE" b="1" noProof="0" dirty="0"/>
            </a:br>
            <a:endParaRPr lang="de-DE" b="1" noProof="0" dirty="0"/>
          </a:p>
          <a:p>
            <a:pPr marL="0" indent="0">
              <a:buNone/>
            </a:pPr>
            <a:r>
              <a:rPr lang="de-DE" b="1" noProof="0" dirty="0"/>
              <a:t>Port-</a:t>
            </a:r>
            <a:r>
              <a:rPr lang="de-DE" b="1" noProof="0" dirty="0" err="1"/>
              <a:t>mapped</a:t>
            </a:r>
            <a:r>
              <a:rPr lang="de-DE" b="1" noProof="0" dirty="0"/>
              <a:t> I/O</a:t>
            </a:r>
          </a:p>
          <a:p>
            <a:pPr lvl="1"/>
            <a:r>
              <a:rPr lang="de-DE" noProof="0" dirty="0"/>
              <a:t>Der Prozessor besitzt </a:t>
            </a:r>
            <a:r>
              <a:rPr lang="de-DE" b="1" noProof="0" dirty="0"/>
              <a:t>spezielle Befehle</a:t>
            </a:r>
            <a:r>
              <a:rPr lang="de-DE" noProof="0" dirty="0"/>
              <a:t> und einen </a:t>
            </a:r>
            <a:r>
              <a:rPr lang="de-DE" b="1" noProof="0" dirty="0"/>
              <a:t>eigenen Adressraum</a:t>
            </a:r>
            <a:r>
              <a:rPr lang="de-DE" noProof="0" dirty="0"/>
              <a:t>, um auf Peripherie zuzugreifen.</a:t>
            </a:r>
          </a:p>
          <a:p>
            <a:pPr lvl="1"/>
            <a:r>
              <a:rPr lang="de-DE" noProof="0" dirty="0"/>
              <a:t>(+) </a:t>
            </a:r>
            <a:r>
              <a:rPr lang="de-DE" b="1" noProof="0"/>
              <a:t>Vollständiger Adressraum </a:t>
            </a:r>
            <a:r>
              <a:rPr lang="de-DE" noProof="0"/>
              <a:t>für </a:t>
            </a:r>
            <a:r>
              <a:rPr lang="de-DE" noProof="0" dirty="0"/>
              <a:t>Applikation verfügbar</a:t>
            </a:r>
          </a:p>
          <a:p>
            <a:pPr lvl="1"/>
            <a:r>
              <a:rPr lang="de-DE" noProof="0" dirty="0"/>
              <a:t>(-) </a:t>
            </a:r>
            <a:r>
              <a:rPr lang="de-DE" b="1" noProof="0" dirty="0"/>
              <a:t>Größerer Befehlssatz</a:t>
            </a:r>
            <a:r>
              <a:rPr lang="de-DE" noProof="0" dirty="0"/>
              <a:t> (Software, Hardware, Lernkurve)</a:t>
            </a:r>
            <a:br>
              <a:rPr lang="de-DE" noProof="0" dirty="0"/>
            </a:br>
            <a:endParaRPr lang="de-DE" noProof="0" dirty="0"/>
          </a:p>
          <a:p>
            <a:pPr marL="0" indent="0">
              <a:buNone/>
            </a:pPr>
            <a:r>
              <a:rPr lang="de-DE" b="1" noProof="0" dirty="0"/>
              <a:t>Memory-</a:t>
            </a:r>
            <a:r>
              <a:rPr lang="de-DE" b="1" noProof="0" dirty="0" err="1"/>
              <a:t>mapped</a:t>
            </a:r>
            <a:r>
              <a:rPr lang="de-DE" b="1" noProof="0" dirty="0"/>
              <a:t> I/O</a:t>
            </a:r>
            <a:endParaRPr lang="de-DE" noProof="0" dirty="0"/>
          </a:p>
          <a:p>
            <a:pPr lvl="1"/>
            <a:r>
              <a:rPr lang="de-DE" noProof="0" dirty="0"/>
              <a:t>Ein </a:t>
            </a:r>
            <a:r>
              <a:rPr lang="de-DE" b="1" noProof="0" dirty="0"/>
              <a:t>Teil des Arbeitsspeichers ist "virtuell"</a:t>
            </a:r>
            <a:r>
              <a:rPr lang="de-DE" noProof="0" dirty="0"/>
              <a:t> für die Peripherie reserviert. </a:t>
            </a:r>
          </a:p>
          <a:p>
            <a:pPr lvl="1"/>
            <a:r>
              <a:rPr lang="de-DE" noProof="0" dirty="0"/>
              <a:t>(+) </a:t>
            </a:r>
            <a:r>
              <a:rPr lang="de-DE" b="1" noProof="0" dirty="0"/>
              <a:t>Einheitlicher Zugriff </a:t>
            </a:r>
            <a:r>
              <a:rPr lang="de-DE" noProof="0" dirty="0"/>
              <a:t>auf "normalen" Speicher und Peripherie-Daten</a:t>
            </a:r>
          </a:p>
          <a:p>
            <a:pPr lvl="1"/>
            <a:r>
              <a:rPr lang="de-DE" noProof="0" dirty="0"/>
              <a:t>(-) Verlust eines Teils </a:t>
            </a:r>
            <a:r>
              <a:rPr lang="de-DE" noProof="0"/>
              <a:t>des Adressraums</a:t>
            </a:r>
            <a:endParaRPr lang="de-DE" noProof="0" dirty="0"/>
          </a:p>
          <a:p>
            <a:pPr lvl="1"/>
            <a:r>
              <a:rPr lang="de-DE" b="1" noProof="0" dirty="0"/>
              <a:t>Variablen, die auf den </a:t>
            </a:r>
            <a:r>
              <a:rPr lang="de-DE" b="1" noProof="0" dirty="0" err="1"/>
              <a:t>gemappten</a:t>
            </a:r>
            <a:r>
              <a:rPr lang="de-DE" b="1" noProof="0" dirty="0"/>
              <a:t> Adressraum zugreifen, müssen </a:t>
            </a:r>
            <a:r>
              <a:rPr lang="de-DE" b="1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volatile</a:t>
            </a:r>
            <a:r>
              <a:rPr lang="de-DE" b="1" noProof="0" dirty="0"/>
              <a:t> sein, da sich die Werte der Peripherie jederzeit ändern können!</a:t>
            </a:r>
          </a:p>
          <a:p>
            <a:pPr lvl="1"/>
            <a:endParaRPr lang="de-DE" noProof="0" dirty="0"/>
          </a:p>
        </p:txBody>
      </p:sp>
      <p:sp>
        <p:nvSpPr>
          <p:cNvPr id="5" name="Rechteck 4"/>
          <p:cNvSpPr/>
          <p:nvPr/>
        </p:nvSpPr>
        <p:spPr bwMode="auto">
          <a:xfrm>
            <a:off x="7835170" y="2714591"/>
            <a:ext cx="720080" cy="288032"/>
          </a:xfrm>
          <a:prstGeom prst="rect">
            <a:avLst/>
          </a:prstGeom>
          <a:solidFill>
            <a:srgbClr val="003366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grpSp>
        <p:nvGrpSpPr>
          <p:cNvPr id="18" name="Gruppieren 17"/>
          <p:cNvGrpSpPr/>
          <p:nvPr/>
        </p:nvGrpSpPr>
        <p:grpSpPr>
          <a:xfrm>
            <a:off x="6789792" y="1671183"/>
            <a:ext cx="720080" cy="1726776"/>
            <a:chOff x="6789792" y="2229768"/>
            <a:chExt cx="720080" cy="1726776"/>
          </a:xfrm>
        </p:grpSpPr>
        <p:sp>
          <p:nvSpPr>
            <p:cNvPr id="12" name="Rechteck 11"/>
            <p:cNvSpPr/>
            <p:nvPr/>
          </p:nvSpPr>
          <p:spPr bwMode="auto">
            <a:xfrm>
              <a:off x="6789792" y="3345184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>
                  <a:latin typeface="+mj-lt"/>
                </a:rPr>
                <a:t>Code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3" name="Rechteck 12"/>
            <p:cNvSpPr/>
            <p:nvPr/>
          </p:nvSpPr>
          <p:spPr bwMode="auto">
            <a:xfrm>
              <a:off x="6789792" y="3129160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>
                  <a:latin typeface="+mj-lt"/>
                </a:rPr>
                <a:t>Data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4" name="Rechteck 13"/>
            <p:cNvSpPr/>
            <p:nvPr/>
          </p:nvSpPr>
          <p:spPr bwMode="auto">
            <a:xfrm>
              <a:off x="6789792" y="2517800"/>
              <a:ext cx="720080" cy="61136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>
                  <a:latin typeface="+mj-lt"/>
                </a:rPr>
                <a:t>Heap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5" name="Rechteck 14"/>
            <p:cNvSpPr/>
            <p:nvPr/>
          </p:nvSpPr>
          <p:spPr bwMode="auto">
            <a:xfrm>
              <a:off x="6789792" y="2229768"/>
              <a:ext cx="720080" cy="2880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>
                  <a:latin typeface="+mj-lt"/>
                </a:rPr>
                <a:t>Stack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7" name="Textfeld 16"/>
            <p:cNvSpPr txBox="1"/>
            <p:nvPr/>
          </p:nvSpPr>
          <p:spPr>
            <a:xfrm>
              <a:off x="6801018" y="3606576"/>
              <a:ext cx="697627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RAM</a:t>
              </a:r>
            </a:p>
          </p:txBody>
        </p:sp>
      </p:grpSp>
      <p:sp>
        <p:nvSpPr>
          <p:cNvPr id="19" name="Textfeld 18"/>
          <p:cNvSpPr txBox="1"/>
          <p:nvPr/>
        </p:nvSpPr>
        <p:spPr>
          <a:xfrm>
            <a:off x="7948988" y="3047991"/>
            <a:ext cx="492444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I/O</a:t>
            </a:r>
          </a:p>
        </p:txBody>
      </p:sp>
      <p:sp>
        <p:nvSpPr>
          <p:cNvPr id="20" name="Rechteck 19"/>
          <p:cNvSpPr/>
          <p:nvPr/>
        </p:nvSpPr>
        <p:spPr bwMode="auto">
          <a:xfrm>
            <a:off x="6790709" y="4904456"/>
            <a:ext cx="720080" cy="288032"/>
          </a:xfrm>
          <a:prstGeom prst="rect">
            <a:avLst/>
          </a:prstGeom>
          <a:solidFill>
            <a:srgbClr val="003366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>
                <a:solidFill>
                  <a:schemeClr val="bg1"/>
                </a:solidFill>
                <a:latin typeface="+mj-lt"/>
              </a:rPr>
              <a:t>I/O</a:t>
            </a:r>
            <a:endParaRPr lang="en-US" sz="1400" err="1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21" name="Gruppieren 20"/>
          <p:cNvGrpSpPr/>
          <p:nvPr/>
        </p:nvGrpSpPr>
        <p:grpSpPr>
          <a:xfrm>
            <a:off x="6515684" y="4293096"/>
            <a:ext cx="1268297" cy="1726776"/>
            <a:chOff x="6515684" y="2229768"/>
            <a:chExt cx="1268297" cy="1726776"/>
          </a:xfrm>
        </p:grpSpPr>
        <p:sp>
          <p:nvSpPr>
            <p:cNvPr id="22" name="Rechteck 21"/>
            <p:cNvSpPr/>
            <p:nvPr/>
          </p:nvSpPr>
          <p:spPr bwMode="auto">
            <a:xfrm>
              <a:off x="6789792" y="3345184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>
                  <a:latin typeface="+mj-lt"/>
                </a:rPr>
                <a:t>Code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3" name="Rechteck 22"/>
            <p:cNvSpPr/>
            <p:nvPr/>
          </p:nvSpPr>
          <p:spPr bwMode="auto">
            <a:xfrm>
              <a:off x="6789792" y="3129160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>
                  <a:latin typeface="+mj-lt"/>
                </a:rPr>
                <a:t>Data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4" name="Rechteck 23"/>
            <p:cNvSpPr/>
            <p:nvPr/>
          </p:nvSpPr>
          <p:spPr bwMode="auto">
            <a:xfrm>
              <a:off x="6789792" y="2517800"/>
              <a:ext cx="720080" cy="323328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>
                  <a:latin typeface="+mj-lt"/>
                </a:rPr>
                <a:t>Heap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5" name="Rechteck 24"/>
            <p:cNvSpPr/>
            <p:nvPr/>
          </p:nvSpPr>
          <p:spPr bwMode="auto">
            <a:xfrm>
              <a:off x="6789792" y="2229768"/>
              <a:ext cx="720080" cy="2880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>
                  <a:latin typeface="+mj-lt"/>
                </a:rPr>
                <a:t>Stack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6" name="Textfeld 25"/>
            <p:cNvSpPr txBox="1"/>
            <p:nvPr/>
          </p:nvSpPr>
          <p:spPr>
            <a:xfrm>
              <a:off x="6515684" y="3606576"/>
              <a:ext cx="1268297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RAM + I/O</a:t>
              </a:r>
            </a:p>
          </p:txBody>
        </p:sp>
      </p:grpSp>
      <p:pic>
        <p:nvPicPr>
          <p:cNvPr id="28" name="Grafik 2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3584136"/>
            <a:ext cx="627248" cy="627248"/>
          </a:xfrm>
          <a:prstGeom prst="rect">
            <a:avLst/>
          </a:prstGeom>
        </p:spPr>
      </p:pic>
      <p:pic>
        <p:nvPicPr>
          <p:cNvPr id="29" name="Grafik 2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2990" y="4742792"/>
            <a:ext cx="627248" cy="627248"/>
          </a:xfrm>
          <a:prstGeom prst="rect">
            <a:avLst/>
          </a:prstGeom>
        </p:spPr>
      </p:pic>
      <p:cxnSp>
        <p:nvCxnSpPr>
          <p:cNvPr id="31" name="Gerade Verbindung mit Pfeil 30"/>
          <p:cNvCxnSpPr/>
          <p:nvPr/>
        </p:nvCxnSpPr>
        <p:spPr bwMode="auto">
          <a:xfrm flipH="1" flipV="1">
            <a:off x="7527512" y="4941168"/>
            <a:ext cx="425680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2" name="Gerade Verbindung mit Pfeil 31"/>
          <p:cNvCxnSpPr/>
          <p:nvPr/>
        </p:nvCxnSpPr>
        <p:spPr bwMode="auto">
          <a:xfrm flipH="1" flipV="1">
            <a:off x="7541184" y="5093568"/>
            <a:ext cx="425680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arrow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36" name="Gruppieren 35"/>
          <p:cNvGrpSpPr/>
          <p:nvPr/>
        </p:nvGrpSpPr>
        <p:grpSpPr>
          <a:xfrm rot="3600000">
            <a:off x="6936991" y="3525240"/>
            <a:ext cx="439352" cy="152400"/>
            <a:chOff x="6936991" y="3525240"/>
            <a:chExt cx="439352" cy="152400"/>
          </a:xfrm>
        </p:grpSpPr>
        <p:cxnSp>
          <p:nvCxnSpPr>
            <p:cNvPr id="34" name="Gerade Verbindung mit Pfeil 33"/>
            <p:cNvCxnSpPr/>
            <p:nvPr/>
          </p:nvCxnSpPr>
          <p:spPr bwMode="auto">
            <a:xfrm flipH="1">
              <a:off x="6936991" y="35252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5" name="Gerade Verbindung mit Pfeil 34"/>
            <p:cNvCxnSpPr/>
            <p:nvPr/>
          </p:nvCxnSpPr>
          <p:spPr bwMode="auto">
            <a:xfrm flipH="1">
              <a:off x="6950663" y="36776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arrow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37" name="Gruppieren 36"/>
          <p:cNvGrpSpPr/>
          <p:nvPr/>
        </p:nvGrpSpPr>
        <p:grpSpPr>
          <a:xfrm rot="18000000">
            <a:off x="7849124" y="3537484"/>
            <a:ext cx="439352" cy="152400"/>
            <a:chOff x="6936991" y="3525240"/>
            <a:chExt cx="439352" cy="152400"/>
          </a:xfrm>
        </p:grpSpPr>
        <p:cxnSp>
          <p:nvCxnSpPr>
            <p:cNvPr id="38" name="Gerade Verbindung mit Pfeil 37"/>
            <p:cNvCxnSpPr/>
            <p:nvPr/>
          </p:nvCxnSpPr>
          <p:spPr bwMode="auto">
            <a:xfrm flipH="1">
              <a:off x="6936991" y="35252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9" name="Gerade Verbindung mit Pfeil 38"/>
            <p:cNvCxnSpPr/>
            <p:nvPr/>
          </p:nvCxnSpPr>
          <p:spPr bwMode="auto">
            <a:xfrm flipH="1">
              <a:off x="6950663" y="36776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arrow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40" name="Textfeld 39"/>
          <p:cNvSpPr txBox="1"/>
          <p:nvPr/>
        </p:nvSpPr>
        <p:spPr>
          <a:xfrm>
            <a:off x="6457337" y="3571614"/>
            <a:ext cx="692818" cy="4930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load &amp;</a:t>
            </a:r>
          </a:p>
          <a:p>
            <a:r>
              <a:rPr lang="en-US" sz="1400"/>
              <a:t>store</a:t>
            </a:r>
          </a:p>
        </p:txBody>
      </p:sp>
      <p:sp>
        <p:nvSpPr>
          <p:cNvPr id="41" name="Textfeld 40"/>
          <p:cNvSpPr txBox="1"/>
          <p:nvPr/>
        </p:nvSpPr>
        <p:spPr>
          <a:xfrm>
            <a:off x="8074370" y="3571614"/>
            <a:ext cx="881973" cy="4930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loadIO &amp;</a:t>
            </a:r>
          </a:p>
          <a:p>
            <a:r>
              <a:rPr lang="en-US" sz="1400"/>
              <a:t>storeIO</a:t>
            </a:r>
          </a:p>
        </p:txBody>
      </p:sp>
    </p:spTree>
    <p:extLst>
      <p:ext uri="{BB962C8B-B14F-4D97-AF65-F5344CB8AC3E}">
        <p14:creationId xmlns:p14="http://schemas.microsoft.com/office/powerpoint/2010/main" val="2912145490"/>
      </p:ext>
    </p:extLst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Schlüsselwort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825231" cy="4752999"/>
          </a:xfrm>
        </p:spPr>
        <p:txBody>
          <a:bodyPr/>
          <a:lstStyle/>
          <a:p>
            <a:r>
              <a:rPr lang="de-DE" b="1" noProof="0"/>
              <a:t>Beispiel</a:t>
            </a:r>
            <a:r>
              <a:rPr lang="de-DE" noProof="0"/>
              <a:t>: Warten auf einen Tastendruck mittels Polling/Busy Waiting</a:t>
            </a:r>
          </a:p>
          <a:p>
            <a:pPr lvl="1"/>
            <a:endParaRPr lang="de-DE" noProof="0" dirty="0"/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DDRX</a:t>
            </a:r>
            <a:r>
              <a:rPr lang="de-DE" noProof="0"/>
              <a:t>: Data Direction Register </a:t>
            </a:r>
            <a:r>
              <a:rPr lang="de-DE"/>
              <a:t>von Port X</a:t>
            </a:r>
            <a:endParaRPr lang="de-DE" noProof="0"/>
          </a:p>
          <a:p>
            <a:pPr lvl="1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de-DE"/>
              <a:t>0: Output, 1: Input</a:t>
            </a: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PDIRX</a:t>
            </a:r>
            <a:r>
              <a:rPr lang="de-DE"/>
              <a:t>: Data Input Register von Port X</a:t>
            </a:r>
          </a:p>
          <a:p>
            <a:pPr lvl="1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de-DE" noProof="0"/>
              <a:t>Hier: 0: Button gedrückt, 1: Button frei</a:t>
            </a: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b="1">
                <a:latin typeface="Consolas" panose="020B0609020204030204" pitchFamily="49" charset="0"/>
                <a:cs typeface="Consolas" panose="020B0609020204030204" pitchFamily="49" charset="0"/>
              </a:rPr>
              <a:t>PDIR2_f.P0: </a:t>
            </a:r>
          </a:p>
          <a:p>
            <a:pPr lvl="1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/>
              <a:t>Pin 0 des Port 2 (Direktzugriff </a:t>
            </a:r>
            <a:r>
              <a:rPr lang="de-DE"/>
              <a:t>über struct</a:t>
            </a:r>
            <a:r>
              <a:rPr lang="en-US"/>
              <a:t>)</a:t>
            </a:r>
          </a:p>
          <a:p>
            <a:pPr lvl="1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de-DE"/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de-DE" b="1" noProof="0"/>
              <a:t>Ohne volatile</a:t>
            </a:r>
            <a:r>
              <a:rPr lang="de-DE" noProof="0"/>
              <a:t>: Compiler kann Endlosschleife erzeugen (</a:t>
            </a:r>
            <a:r>
              <a:rPr lang="de-DE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while</a:t>
            </a:r>
            <a:r>
              <a:rPr lang="de-DE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de-DE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true</a:t>
            </a:r>
            <a:r>
              <a:rPr lang="de-DE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de-DE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r>
              <a:rPr lang="de-DE"/>
              <a:t>)</a:t>
            </a:r>
            <a:r>
              <a:rPr lang="de-DE" noProof="0"/>
              <a:t>, da </a:t>
            </a:r>
            <a:r>
              <a:rPr lang="en-US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FM4_GPIO-&gt;PDIR2_f.P0</a:t>
            </a:r>
            <a:r>
              <a:rPr lang="en-US"/>
              <a:t> nie gesetzt wird.</a:t>
            </a:r>
            <a:endParaRPr lang="de-DE" sz="1800" noProof="0" dirty="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endParaRPr lang="de-DE" noProof="0" dirty="0"/>
          </a:p>
        </p:txBody>
      </p:sp>
      <p:sp>
        <p:nvSpPr>
          <p:cNvPr id="5" name="Gefaltete Ecke 4"/>
          <p:cNvSpPr/>
          <p:nvPr/>
        </p:nvSpPr>
        <p:spPr>
          <a:xfrm>
            <a:off x="4932040" y="1556792"/>
            <a:ext cx="4067944" cy="3685526"/>
          </a:xfrm>
          <a:prstGeom prst="foldedCorner">
            <a:avLst>
              <a:gd name="adj" fmla="val 6544"/>
            </a:avLst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#include "s6e2ccxl.h"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1200" b="1">
              <a:solidFill>
                <a:srgbClr val="800000"/>
              </a:solidFill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#define FM_GPIO_DDR2                              //   *((</a:t>
            </a:r>
            <a:r>
              <a:rPr lang="en-US" sz="1200" b="1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volatile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uint32_t*)(0x4006F208UL))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#define FM4_GPIO_PDIR2                            //   *((</a:t>
            </a:r>
            <a:r>
              <a:rPr lang="en-US" sz="1200" b="1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volatile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uint32_t*)(0x4006F308UL))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1200" b="1">
              <a:solidFill>
                <a:srgbClr val="800000"/>
              </a:solidFill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main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FM4_GPIO-&gt;DDR2_f.P0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//Set to output   </a:t>
            </a:r>
            <a:endParaRPr lang="en-US" sz="1200">
              <a:solidFill>
                <a:srgbClr val="000000"/>
              </a:solidFill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while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FM4_GPIO-&gt;PDIR2_f.P0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1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{</a:t>
            </a:r>
            <a:b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Polling loop...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}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// Button has been pressed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 </a:t>
            </a:r>
            <a:endParaRPr lang="en-US" sz="1200">
              <a:effectLst/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3949207"/>
      </p:ext>
    </p:extLst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Schlüsselwort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 noProof="0" dirty="0"/>
              <a:t> – Überblick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/>
              <a:t>Mithilfe des Schlüsselworts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 noProof="0" dirty="0"/>
              <a:t> deklariert man </a:t>
            </a:r>
            <a:br>
              <a:rPr lang="de-DE" noProof="0" dirty="0"/>
            </a:br>
            <a:r>
              <a:rPr lang="de-DE" noProof="0" dirty="0"/>
              <a:t>Variablen, </a:t>
            </a:r>
            <a:r>
              <a:rPr lang="de-DE" b="1" noProof="0" dirty="0"/>
              <a:t>deren Wert sich jederzeit unerwartet</a:t>
            </a:r>
            <a:br>
              <a:rPr lang="de-DE" b="1" noProof="0" dirty="0"/>
            </a:br>
            <a:r>
              <a:rPr lang="de-DE" b="1" noProof="0" dirty="0"/>
              <a:t>(aus Compiler-Sicht) ändern </a:t>
            </a:r>
            <a:r>
              <a:rPr lang="de-DE" b="1" noProof="0"/>
              <a:t>kann</a:t>
            </a:r>
            <a:r>
              <a:rPr lang="de-DE" noProof="0"/>
              <a:t>.</a:t>
            </a:r>
          </a:p>
          <a:p>
            <a:r>
              <a:rPr lang="de-DE"/>
              <a:t>Ähnlich wie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/>
              <a:t> ist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/>
              <a:t> Teil des Typs einer Variablen (</a:t>
            </a:r>
            <a:r>
              <a:rPr lang="de-DE" i="1"/>
              <a:t>qualifier</a:t>
            </a:r>
            <a:r>
              <a:rPr lang="de-DE"/>
              <a:t>)</a:t>
            </a:r>
            <a:endParaRPr lang="de-DE" noProof="0" dirty="0"/>
          </a:p>
          <a:p>
            <a:endParaRPr lang="de-DE" noProof="0" dirty="0"/>
          </a:p>
          <a:p>
            <a:r>
              <a:rPr lang="de-DE" b="1" noProof="0" dirty="0"/>
              <a:t>Syntax</a:t>
            </a:r>
          </a:p>
          <a:p>
            <a:pPr lvl="1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volatile int i;</a:t>
            </a:r>
            <a:r>
              <a:rPr lang="de-DE" noProof="0" dirty="0"/>
              <a:t>		</a:t>
            </a:r>
            <a:r>
              <a:rPr lang="de-DE" noProof="0" dirty="0">
                <a:sym typeface="Wingdings" panose="05000000000000000000" pitchFamily="2" charset="2"/>
              </a:rPr>
              <a:t> Der Wert von i kann sich ändern</a:t>
            </a:r>
            <a:endParaRPr lang="de-DE" noProof="0" dirty="0"/>
          </a:p>
          <a:p>
            <a:pPr lvl="2"/>
            <a:r>
              <a:rPr lang="de-DE" noProof="0" dirty="0"/>
              <a:t>(äquivalent zu)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volatile i;</a:t>
            </a:r>
          </a:p>
          <a:p>
            <a:pPr lvl="1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volatile int *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iP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r>
              <a:rPr lang="de-DE" noProof="0" dirty="0"/>
              <a:t>		</a:t>
            </a:r>
            <a:r>
              <a:rPr lang="de-DE" noProof="0">
                <a:sym typeface="Wingdings" panose="05000000000000000000" pitchFamily="2" charset="2"/>
              </a:rPr>
              <a:t> Der referenzierte Speicher kann sich </a:t>
            </a:r>
            <a:r>
              <a:rPr lang="de-DE" noProof="0" dirty="0">
                <a:sym typeface="Wingdings" panose="05000000000000000000" pitchFamily="2" charset="2"/>
              </a:rPr>
              <a:t>ändern.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volatile int *volatile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iP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r>
              <a:rPr lang="de-DE" noProof="0" dirty="0"/>
              <a:t> 	</a:t>
            </a:r>
            <a:r>
              <a:rPr lang="de-DE" noProof="0" dirty="0">
                <a:sym typeface="Wingdings" panose="05000000000000000000" pitchFamily="2" charset="2"/>
              </a:rPr>
              <a:t> Adresse und Wert können sich ändern</a:t>
            </a:r>
          </a:p>
          <a:p>
            <a:pPr lvl="1"/>
            <a:endParaRPr lang="de-DE" noProof="0" dirty="0"/>
          </a:p>
          <a:p>
            <a:r>
              <a:rPr lang="de-DE" b="1" noProof="0" dirty="0"/>
              <a:t>Einsatzgebiete</a:t>
            </a:r>
          </a:p>
          <a:p>
            <a:pPr lvl="1"/>
            <a:r>
              <a:rPr lang="de-DE" noProof="0"/>
              <a:t>Hardwarezugriff bei Memory-Mapped I/O</a:t>
            </a:r>
          </a:p>
          <a:p>
            <a:pPr lvl="1"/>
            <a:r>
              <a:rPr lang="de-DE"/>
              <a:t>Signal Handling (</a:t>
            </a:r>
            <a:r>
              <a:rPr lang="de-DE">
                <a:sym typeface="Wingdings" panose="05000000000000000000" pitchFamily="2" charset="2"/>
              </a:rPr>
              <a:t>nicht gezeigt)</a:t>
            </a:r>
            <a:endParaRPr lang="de-DE"/>
          </a:p>
          <a:p>
            <a:pPr lvl="1"/>
            <a:r>
              <a:rPr lang="de-DE"/>
              <a:t>Manipulation </a:t>
            </a:r>
            <a:r>
              <a:rPr lang="de-DE" dirty="0"/>
              <a:t>von globalen Variablen durch Interrupt Service </a:t>
            </a:r>
            <a:r>
              <a:rPr lang="de-DE"/>
              <a:t>Routinen (</a:t>
            </a:r>
            <a:r>
              <a:rPr lang="de-DE">
                <a:sym typeface="Wingdings" panose="05000000000000000000" pitchFamily="2" charset="2"/>
              </a:rPr>
              <a:t>nicht gezeigt)</a:t>
            </a:r>
            <a:endParaRPr lang="de-DE" dirty="0"/>
          </a:p>
          <a:p>
            <a:pPr lvl="1"/>
            <a:endParaRPr lang="de-DE" noProof="0" dirty="0"/>
          </a:p>
        </p:txBody>
      </p:sp>
      <p:sp>
        <p:nvSpPr>
          <p:cNvPr id="5" name="Rechteck 4"/>
          <p:cNvSpPr/>
          <p:nvPr/>
        </p:nvSpPr>
        <p:spPr>
          <a:xfrm>
            <a:off x="4139952" y="6178254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>
                <a:hlinkClick r:id="rId2"/>
              </a:rPr>
              <a:t>https://barrgroup.com/Embedded-Systems/How-To/C-Volatile-Keyword</a:t>
            </a:r>
            <a:r>
              <a:rPr lang="en-US" sz="1100"/>
              <a:t> </a:t>
            </a:r>
          </a:p>
        </p:txBody>
      </p:sp>
      <p:sp>
        <p:nvSpPr>
          <p:cNvPr id="7" name="Abgerundetes Rechteck 6"/>
          <p:cNvSpPr/>
          <p:nvPr/>
        </p:nvSpPr>
        <p:spPr bwMode="auto">
          <a:xfrm>
            <a:off x="7235824" y="1526852"/>
            <a:ext cx="1655763" cy="533996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>
                <a:solidFill>
                  <a:schemeClr val="bg1"/>
                </a:solidFill>
                <a:latin typeface="+mj-lt"/>
              </a:rPr>
              <a:t>Auch in C++ verfügbar!</a:t>
            </a:r>
            <a:endParaRPr lang="en-US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53217088"/>
      </p:ext>
    </p:extLst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Experimentierboard - Eckdaten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752999"/>
          </a:xfrm>
        </p:spPr>
        <p:txBody>
          <a:bodyPr>
            <a:normAutofit fontScale="92500" lnSpcReduction="20000"/>
          </a:bodyPr>
          <a:lstStyle/>
          <a:p>
            <a:r>
              <a:rPr lang="de-DE" b="1" noProof="0" dirty="0"/>
              <a:t>Evaluationsboard FM4-176L-S6E2CC-ETH</a:t>
            </a:r>
          </a:p>
          <a:p>
            <a:pPr lvl="1"/>
            <a:r>
              <a:rPr lang="de-DE" noProof="0" dirty="0"/>
              <a:t>200MHz ARM® Cortex®-M4 von </a:t>
            </a:r>
            <a:r>
              <a:rPr lang="de-DE" noProof="0" dirty="0" err="1"/>
              <a:t>Cypress</a:t>
            </a:r>
            <a:endParaRPr lang="de-DE" noProof="0" dirty="0"/>
          </a:p>
          <a:p>
            <a:pPr lvl="1"/>
            <a:r>
              <a:rPr lang="de-DE" noProof="0" dirty="0"/>
              <a:t>2MB Flash, 256KB SRAM, 190 GPIOs</a:t>
            </a:r>
          </a:p>
          <a:p>
            <a:pPr lvl="1"/>
            <a:r>
              <a:rPr lang="de-DE" noProof="0" dirty="0"/>
              <a:t>Schnittstellen: Ethernet, USB </a:t>
            </a:r>
            <a:r>
              <a:rPr lang="de-DE" noProof="0" dirty="0" err="1"/>
              <a:t>host+device</a:t>
            </a:r>
            <a:r>
              <a:rPr lang="de-DE" noProof="0" dirty="0"/>
              <a:t>,</a:t>
            </a:r>
            <a:br>
              <a:rPr lang="de-DE" noProof="0" dirty="0"/>
            </a:br>
            <a:r>
              <a:rPr lang="de-DE" noProof="0" dirty="0"/>
              <a:t>CAN, LIN, SPI, I2S, I2C, UART, Taster,</a:t>
            </a:r>
            <a:br>
              <a:rPr lang="de-DE" noProof="0" dirty="0"/>
            </a:br>
            <a:r>
              <a:rPr lang="de-DE" noProof="0" dirty="0"/>
              <a:t>digital und analog, JTAG-Debugging</a:t>
            </a:r>
          </a:p>
          <a:p>
            <a:pPr lvl="1"/>
            <a:r>
              <a:rPr lang="de-DE" noProof="0" dirty="0" err="1"/>
              <a:t>Arduino</a:t>
            </a:r>
            <a:r>
              <a:rPr lang="de-DE" noProof="0" dirty="0"/>
              <a:t>-Uno-kompatibel</a:t>
            </a:r>
          </a:p>
          <a:p>
            <a:pPr lvl="1"/>
            <a:r>
              <a:rPr lang="de-DE" noProof="0" dirty="0"/>
              <a:t>Sensoren: Beschleunigung, Licht</a:t>
            </a:r>
          </a:p>
          <a:p>
            <a:r>
              <a:rPr lang="de-DE" b="1" noProof="0" dirty="0" err="1"/>
              <a:t>Touchdisplay</a:t>
            </a:r>
            <a:r>
              <a:rPr lang="de-DE" b="1" noProof="0" dirty="0"/>
              <a:t> </a:t>
            </a:r>
            <a:r>
              <a:rPr lang="de-DE" b="1" noProof="0" dirty="0" err="1"/>
              <a:t>Adafruit</a:t>
            </a:r>
            <a:r>
              <a:rPr lang="de-DE" b="1" noProof="0" dirty="0"/>
              <a:t> HXD8357D</a:t>
            </a:r>
          </a:p>
          <a:p>
            <a:pPr lvl="1"/>
            <a:r>
              <a:rPr lang="de-DE" noProof="0" dirty="0"/>
              <a:t>3.5'', 320x480px </a:t>
            </a:r>
          </a:p>
          <a:p>
            <a:pPr lvl="1"/>
            <a:r>
              <a:rPr lang="de-DE" noProof="0" dirty="0" err="1"/>
              <a:t>Resistives</a:t>
            </a:r>
            <a:r>
              <a:rPr lang="de-DE" noProof="0" dirty="0"/>
              <a:t> Touch</a:t>
            </a:r>
          </a:p>
          <a:p>
            <a:pPr lvl="1"/>
            <a:r>
              <a:rPr lang="de-DE" noProof="0" dirty="0"/>
              <a:t>SD-Kartenleser</a:t>
            </a:r>
          </a:p>
          <a:p>
            <a:r>
              <a:rPr lang="de-DE" b="1" noProof="0" dirty="0"/>
              <a:t>2-Achsen Analog-Joystick</a:t>
            </a:r>
          </a:p>
          <a:p>
            <a:pPr lvl="1"/>
            <a:r>
              <a:rPr lang="de-DE" noProof="0" dirty="0"/>
              <a:t>X,Y und Drucktaster</a:t>
            </a:r>
          </a:p>
          <a:p>
            <a:pPr lvl="1"/>
            <a:r>
              <a:rPr lang="de-DE" noProof="0" dirty="0"/>
              <a:t>PS2 Look-and-</a:t>
            </a:r>
            <a:r>
              <a:rPr lang="de-DE" noProof="0" dirty="0" err="1"/>
              <a:t>Feel</a:t>
            </a:r>
            <a:endParaRPr lang="de-DE" noProof="0" dirty="0"/>
          </a:p>
          <a:p>
            <a:r>
              <a:rPr lang="de-DE" b="1" noProof="0" dirty="0" err="1"/>
              <a:t>Breadboard</a:t>
            </a:r>
            <a:endParaRPr lang="de-DE" b="1" noProof="0" dirty="0"/>
          </a:p>
          <a:p>
            <a:pPr lvl="1"/>
            <a:r>
              <a:rPr lang="de-DE" noProof="0" dirty="0"/>
              <a:t>400 Kontakte</a:t>
            </a:r>
          </a:p>
          <a:p>
            <a:pPr lvl="1"/>
            <a:r>
              <a:rPr lang="de-DE" noProof="0" dirty="0"/>
              <a:t>Zum </a:t>
            </a:r>
            <a:r>
              <a:rPr lang="de-DE" noProof="0"/>
              <a:t>freien Experimentieren</a:t>
            </a:r>
          </a:p>
          <a:p>
            <a:r>
              <a:rPr lang="de-DE" b="1"/>
              <a:t>Boardmaße</a:t>
            </a:r>
            <a:r>
              <a:rPr lang="de-DE"/>
              <a:t>: 235mm x 172mm</a:t>
            </a:r>
          </a:p>
          <a:p>
            <a:r>
              <a:rPr lang="de-DE" noProof="0"/>
              <a:t>Boards können gerne bei uns </a:t>
            </a:r>
            <a:r>
              <a:rPr lang="de-DE" b="1" noProof="0"/>
              <a:t>ausgeliehen </a:t>
            </a:r>
            <a:r>
              <a:rPr lang="de-DE" noProof="0"/>
              <a:t>werden!</a:t>
            </a:r>
            <a:endParaRPr lang="de-DE" noProof="0" dirty="0"/>
          </a:p>
          <a:p>
            <a:pPr lvl="1"/>
            <a:endParaRPr lang="de-DE" noProof="0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5298" y="1498551"/>
            <a:ext cx="3888432" cy="3226375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1288686" y="5896162"/>
            <a:ext cx="7830616" cy="5645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100"/>
          </a:p>
          <a:p>
            <a:pPr algn="r"/>
            <a:r>
              <a:rPr lang="en-US" sz="1100">
                <a:hlinkClick r:id="rId3"/>
              </a:rPr>
              <a:t>https://www.adafruit.com/product/2050</a:t>
            </a:r>
            <a:r>
              <a:rPr lang="en-US" sz="1100"/>
              <a:t> </a:t>
            </a:r>
            <a:endParaRPr lang="en-US" sz="1100">
              <a:hlinkClick r:id="rId4"/>
            </a:endParaRPr>
          </a:p>
          <a:p>
            <a:pPr algn="r"/>
            <a:r>
              <a:rPr lang="en-US" sz="1100">
                <a:hlinkClick r:id="rId4"/>
              </a:rPr>
              <a:t>http://www.cypress.com/documentation/development-kitsboards/sk-fm4-176l-s6e2cc-fm4-family-quick-start-guide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2081316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1"/>
          <p:cNvSpPr>
            <a:spLocks noGrp="1" noChangeArrowheads="1"/>
          </p:cNvSpPr>
          <p:nvPr>
            <p:ph type="title"/>
          </p:nvPr>
        </p:nvSpPr>
        <p:spPr>
          <a:xfrm>
            <a:off x="358775" y="488950"/>
            <a:ext cx="6877050" cy="838200"/>
          </a:xfrm>
        </p:spPr>
        <p:txBody>
          <a:bodyPr/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de-DE" altLang="de-DE" noProof="0" dirty="0"/>
              <a:t>Viel Spaß!</a:t>
            </a:r>
          </a:p>
        </p:txBody>
      </p:sp>
      <p:sp>
        <p:nvSpPr>
          <p:cNvPr id="2" name="Rechteck 1"/>
          <p:cNvSpPr/>
          <p:nvPr/>
        </p:nvSpPr>
        <p:spPr>
          <a:xfrm>
            <a:off x="539552" y="6247768"/>
            <a:ext cx="8406680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solidFill>
                  <a:schemeClr val="bg1">
                    <a:lumMod val="50000"/>
                  </a:schemeClr>
                </a:solidFill>
              </a:rPr>
              <a:t>Quelle:Real-Time Systems Lab</a:t>
            </a: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0012" y="1700808"/>
            <a:ext cx="5184576" cy="4301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62941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/>
              <a:t>Epilog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295349716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feil nach unten 2"/>
          <p:cNvSpPr/>
          <p:nvPr/>
        </p:nvSpPr>
        <p:spPr bwMode="auto">
          <a:xfrm>
            <a:off x="1835696" y="4725144"/>
            <a:ext cx="6048672" cy="1656184"/>
          </a:xfrm>
          <a:prstGeom prst="downArrow">
            <a:avLst>
              <a:gd name="adj1" fmla="val 50000"/>
              <a:gd name="adj2" fmla="val 55896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lang="en-US" sz="1000">
              <a:solidFill>
                <a:schemeClr val="bg1"/>
              </a:solidFill>
            </a:endParaRPr>
          </a:p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lang="en-US">
                <a:solidFill>
                  <a:schemeClr val="bg1"/>
                </a:solidFill>
              </a:rPr>
              <a:t>Nützliche </a:t>
            </a:r>
            <a:r>
              <a:rPr lang="en-US" err="1">
                <a:solidFill>
                  <a:schemeClr val="bg1"/>
                </a:solidFill>
              </a:rPr>
              <a:t>Kommentare</a:t>
            </a:r>
            <a:r>
              <a:rPr lang="en-US">
                <a:solidFill>
                  <a:schemeClr val="bg1"/>
                </a:solidFill>
              </a:rPr>
              <a:t> </a:t>
            </a:r>
            <a:br>
              <a:rPr lang="en-US">
                <a:solidFill>
                  <a:schemeClr val="bg1"/>
                </a:solidFill>
              </a:rPr>
            </a:br>
            <a:r>
              <a:rPr lang="en-US" err="1">
                <a:solidFill>
                  <a:schemeClr val="bg1"/>
                </a:solidFill>
              </a:rPr>
              <a:t>finden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sich</a:t>
            </a:r>
            <a:r>
              <a:rPr lang="en-US">
                <a:solidFill>
                  <a:schemeClr val="bg1"/>
                </a:solidFill>
              </a:rPr>
              <a:t> </a:t>
            </a:r>
            <a:br>
              <a:rPr lang="en-US">
                <a:solidFill>
                  <a:schemeClr val="bg1"/>
                </a:solidFill>
              </a:rPr>
            </a:br>
            <a:r>
              <a:rPr lang="en-US" err="1">
                <a:solidFill>
                  <a:schemeClr val="bg1"/>
                </a:solidFill>
              </a:rPr>
              <a:t>auch</a:t>
            </a:r>
            <a:r>
              <a:rPr lang="en-US">
                <a:solidFill>
                  <a:schemeClr val="bg1"/>
                </a:solidFill>
              </a:rPr>
              <a:t> in den PowerPoint-</a:t>
            </a:r>
            <a:r>
              <a:rPr lang="en-US" err="1">
                <a:solidFill>
                  <a:schemeClr val="bg1"/>
                </a:solidFill>
              </a:rPr>
              <a:t>Notizen</a:t>
            </a:r>
            <a:r>
              <a:rPr lang="en-US">
                <a:solidFill>
                  <a:schemeClr val="bg1"/>
                </a:solidFill>
              </a:rPr>
              <a:t>!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071499989"/>
      </p:ext>
    </p:extLst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Das war noch lange nicht das Ende… </a:t>
            </a:r>
            <a:r>
              <a:rPr lang="de-DE" noProof="0">
                <a:sym typeface="Wingdings" panose="05000000000000000000" pitchFamily="2" charset="2"/>
              </a:rPr>
              <a:t>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/>
              <a:t>Weitere Lehrveranstaltungen an der TU Darmstadt</a:t>
            </a:r>
          </a:p>
          <a:p>
            <a:pPr lvl="1"/>
            <a:r>
              <a:rPr lang="de-DE" b="1"/>
              <a:t>Multithreading in C++</a:t>
            </a:r>
            <a:br>
              <a:rPr lang="de-DE" b="1"/>
            </a:br>
            <a:r>
              <a:rPr lang="en-US"/>
              <a:t>(</a:t>
            </a:r>
            <a:r>
              <a:rPr lang="en-US">
                <a:hlinkClick r:id="rId2"/>
              </a:rPr>
              <a:t>https://www.informatik.tu-darmstadt.de/parallel/teaching_parallel_1/index.en.jsp</a:t>
            </a:r>
            <a:r>
              <a:rPr lang="en-US"/>
              <a:t> )</a:t>
            </a:r>
            <a:endParaRPr lang="de-DE" noProof="0"/>
          </a:p>
          <a:p>
            <a:endParaRPr lang="de-DE" b="1"/>
          </a:p>
          <a:p>
            <a:r>
              <a:rPr lang="de-DE" b="1" noProof="0"/>
              <a:t>Wissenswertes (ein paar Ideen)</a:t>
            </a:r>
          </a:p>
          <a:p>
            <a:pPr lvl="1"/>
            <a:r>
              <a:rPr lang="de-DE" b="1" noProof="0"/>
              <a:t>C</a:t>
            </a:r>
            <a:r>
              <a:rPr lang="de-DE" b="1" noProof="0" dirty="0"/>
              <a:t>++ </a:t>
            </a:r>
            <a:r>
              <a:rPr lang="de-DE" b="1" noProof="0" dirty="0" err="1"/>
              <a:t>Rvalue</a:t>
            </a:r>
            <a:r>
              <a:rPr lang="de-DE" b="1" noProof="0" dirty="0"/>
              <a:t> References </a:t>
            </a:r>
            <a:r>
              <a:rPr lang="de-DE" b="1" noProof="0" dirty="0" err="1"/>
              <a:t>Explained</a:t>
            </a:r>
            <a:endParaRPr lang="de-DE" b="1" noProof="0" dirty="0"/>
          </a:p>
          <a:p>
            <a:pPr lvl="2"/>
            <a:r>
              <a:rPr lang="de-DE" noProof="0" dirty="0"/>
              <a:t>Seit C++11 unterstützt C++ die sogenannte Move-Semantik, die z.B. beim Zuweisen von Objekten einen Speicher-/Laufzeit-effizienten Transfer von Objekten ermöglicht</a:t>
            </a:r>
          </a:p>
          <a:p>
            <a:pPr lvl="2"/>
            <a:r>
              <a:rPr lang="de-DE" noProof="0" dirty="0"/>
              <a:t>Siehe </a:t>
            </a:r>
            <a:r>
              <a:rPr lang="de-DE" noProof="0" dirty="0">
                <a:hlinkClick r:id="rId3"/>
              </a:rPr>
              <a:t>http://</a:t>
            </a:r>
            <a:r>
              <a:rPr lang="de-DE" noProof="0">
                <a:hlinkClick r:id="rId3"/>
              </a:rPr>
              <a:t>thbecker.net/articles/rvalue_references/section_01.html</a:t>
            </a:r>
            <a:r>
              <a:rPr lang="de-DE" noProof="0"/>
              <a:t> </a:t>
            </a:r>
          </a:p>
          <a:p>
            <a:pPr lvl="1"/>
            <a:r>
              <a:rPr lang="de-DE" b="1" noProof="0"/>
              <a:t>Tipps zum Überladen von Operatoren</a:t>
            </a:r>
          </a:p>
          <a:p>
            <a:pPr lvl="2"/>
            <a:r>
              <a:rPr lang="de-DE"/>
              <a:t>"Wie überlade ich Operatoren für meine Klasse, sodass niemand überrascht wird."</a:t>
            </a:r>
            <a:endParaRPr lang="de-DE" noProof="0"/>
          </a:p>
          <a:p>
            <a:pPr lvl="2"/>
            <a:r>
              <a:rPr lang="de-DE">
                <a:hlinkClick r:id="rId4"/>
              </a:rPr>
              <a:t>http://courses.cms.caltech.edu/cs11/material/cpp/donnie/cpp-ops.html</a:t>
            </a:r>
            <a:r>
              <a:rPr lang="de-DE"/>
              <a:t> 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445338499"/>
      </p:ext>
    </p:extLst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/>
              <a:t>[Exkurs] Zusätzliche Materialien</a:t>
            </a:r>
          </a:p>
          <a:p>
            <a:r>
              <a:rPr lang="de-DE" altLang="de-DE"/>
              <a:t>(allesamt nicht prüfungsrelevant)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16175549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Rule of Three</a:t>
            </a:r>
          </a:p>
        </p:txBody>
      </p:sp>
    </p:spTree>
    <p:extLst>
      <p:ext uri="{BB962C8B-B14F-4D97-AF65-F5344CB8AC3E}">
        <p14:creationId xmlns:p14="http://schemas.microsoft.com/office/powerpoint/2010/main" val="7448470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/>
              <a:t>Grundlagen</a:t>
            </a:r>
            <a:br>
              <a:rPr lang="de-DE" altLang="de-DE" noProof="0"/>
            </a:br>
            <a:br>
              <a:rPr lang="de-DE" altLang="de-DE" noProof="0"/>
            </a:br>
            <a:r>
              <a:rPr lang="de-DE" altLang="de-DE" noProof="0"/>
              <a:t>(Übungsblatt: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[G]</a:t>
            </a:r>
            <a:r>
              <a:rPr lang="de-DE"/>
              <a:t>)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1078743987"/>
      </p:ext>
    </p:extLst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[Exkurs] Rule </a:t>
            </a:r>
            <a:r>
              <a:rPr lang="de-DE" altLang="de-DE" noProof="0" dirty="0" err="1"/>
              <a:t>of</a:t>
            </a:r>
            <a:r>
              <a:rPr lang="de-DE" altLang="de-DE" noProof="0" dirty="0"/>
              <a:t> </a:t>
            </a:r>
            <a:r>
              <a:rPr lang="de-DE" altLang="de-DE" noProof="0" dirty="0" err="1"/>
              <a:t>Three</a:t>
            </a:r>
            <a:r>
              <a:rPr lang="de-DE" altLang="de-DE" noProof="0" dirty="0"/>
              <a:t> (I)</a:t>
            </a:r>
          </a:p>
        </p:txBody>
      </p:sp>
      <p:sp>
        <p:nvSpPr>
          <p:cNvPr id="15" name="Inhaltsplatzhalter 1"/>
          <p:cNvSpPr txBox="1">
            <a:spLocks/>
          </p:cNvSpPr>
          <p:nvPr/>
        </p:nvSpPr>
        <p:spPr bwMode="auto">
          <a:xfrm>
            <a:off x="274638" y="2968697"/>
            <a:ext cx="5467953" cy="3296869"/>
          </a:xfrm>
          <a:prstGeom prst="foldedCorner">
            <a:avLst/>
          </a:prstGeom>
          <a:solidFill>
            <a:schemeClr val="bg1">
              <a:alpha val="94000"/>
            </a:schemeClr>
          </a:solidFill>
          <a:ln>
            <a:solidFill>
              <a:schemeClr val="tx1"/>
            </a:solidFill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Floor::Floor(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    </a:t>
            </a:r>
            <a:r>
              <a:rPr lang="de-DE" altLang="de-DE" sz="1200" b="0" kern="0">
                <a:solidFill>
                  <a:srgbClr val="7F0055"/>
                </a:solidFill>
                <a:latin typeface="Consolas" pitchFamily="49" charset="0"/>
              </a:rPr>
              <a:t>std::string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label, </a:t>
            </a:r>
            <a:r>
              <a:rPr lang="de-DE" altLang="de-DE" sz="1200" b="0" ker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number):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    label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(label), </a:t>
            </a:r>
            <a:b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(number) {</a:t>
            </a:r>
            <a:b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cout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"Creating floor" 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ker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endParaRPr lang="de-DE" altLang="de-DE" sz="1200" b="0" kern="0">
              <a:solidFill>
                <a:srgbClr val="000000"/>
              </a:solidFill>
              <a:latin typeface="Consolas" pitchFamily="49" charset="0"/>
            </a:endParaRP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Floor::Floor(</a:t>
            </a:r>
            <a:r>
              <a:rPr lang="de-DE" altLang="de-DE" sz="1200" b="0" ker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ker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&amp;floor):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    label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(floor.label), </a:t>
            </a:r>
            <a:b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(floor.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number+1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) {</a:t>
            </a:r>
            <a:b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cout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"Copying floor" 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floor.number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ker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endParaRPr lang="de-DE" altLang="de-DE" sz="1200" b="0" kern="0">
              <a:solidFill>
                <a:srgbClr val="000000"/>
              </a:solidFill>
              <a:latin typeface="Consolas" pitchFamily="49" charset="0"/>
            </a:endParaRP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Floor::~Floor() {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cout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"Destroying floor [" 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ker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5819706" y="3717032"/>
            <a:ext cx="3085697" cy="900099"/>
          </a:xfrm>
          <a:prstGeom prst="wedgeRoundRectCallout">
            <a:avLst>
              <a:gd name="adj1" fmla="val -145407"/>
              <a:gd name="adj2" fmla="val 4568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/>
              <a:t>Inkonsistentes Verhalten mit Compiler</a:t>
            </a:r>
            <a:r>
              <a:rPr lang="en-US"/>
              <a:t>-generiertem </a:t>
            </a:r>
            <a:r>
              <a:rPr lang="de-DE"/>
              <a:t>operator=</a:t>
            </a:r>
          </a:p>
        </p:txBody>
      </p:sp>
      <p:sp>
        <p:nvSpPr>
          <p:cNvPr id="7" name="Rechteck 6"/>
          <p:cNvSpPr/>
          <p:nvPr/>
        </p:nvSpPr>
        <p:spPr bwMode="auto">
          <a:xfrm>
            <a:off x="5742591" y="63555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  <p:sp>
        <p:nvSpPr>
          <p:cNvPr id="9" name="Inhaltsplatzhalter 12"/>
          <p:cNvSpPr txBox="1">
            <a:spLocks/>
          </p:cNvSpPr>
          <p:nvPr/>
        </p:nvSpPr>
        <p:spPr bwMode="auto">
          <a:xfrm>
            <a:off x="683568" y="1556792"/>
            <a:ext cx="7812806" cy="1327741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 w="25400" cap="flat" cmpd="sng" algn="ctr">
            <a:solidFill>
              <a:schemeClr val="tx1"/>
            </a:solidFill>
            <a:prstDash val="solid"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177800" indent="-177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800" b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defRPr/>
            </a:pPr>
            <a:r>
              <a:rPr lang="de-DE" kern="0">
                <a:solidFill>
                  <a:schemeClr val="bg1"/>
                </a:solidFill>
              </a:rPr>
              <a:t>Implementiert man </a:t>
            </a:r>
            <a:r>
              <a:rPr lang="de-DE" b="1" kern="0">
                <a:solidFill>
                  <a:schemeClr val="bg1"/>
                </a:solidFill>
              </a:rPr>
              <a:t>Copy-Konstruktor</a:t>
            </a:r>
            <a:r>
              <a:rPr lang="de-DE" kern="0">
                <a:solidFill>
                  <a:schemeClr val="bg1"/>
                </a:solidFill>
              </a:rPr>
              <a:t>, </a:t>
            </a:r>
            <a:r>
              <a:rPr lang="de-DE" b="1" kern="0">
                <a:solidFill>
                  <a:schemeClr val="bg1"/>
                </a:solidFill>
              </a:rPr>
              <a:t>Assignment-Operator</a:t>
            </a:r>
            <a:r>
              <a:rPr lang="de-DE" kern="0">
                <a:solidFill>
                  <a:schemeClr val="bg1"/>
                </a:solidFill>
              </a:rPr>
              <a:t> oder </a:t>
            </a:r>
            <a:r>
              <a:rPr lang="de-DE" b="1" kern="0">
                <a:solidFill>
                  <a:schemeClr val="bg1"/>
                </a:solidFill>
              </a:rPr>
              <a:t>Destruktor</a:t>
            </a:r>
            <a:r>
              <a:rPr lang="de-DE" kern="0">
                <a:solidFill>
                  <a:schemeClr val="bg1"/>
                </a:solidFill>
              </a:rPr>
              <a:t>, muss man vermutlich auch die anderen Beiden implementieren.</a:t>
            </a:r>
            <a:endParaRPr lang="de-DE" kern="0" dirty="0">
              <a:solidFill>
                <a:schemeClr val="bg1"/>
              </a:solidFill>
            </a:endParaRPr>
          </a:p>
        </p:txBody>
      </p:sp>
      <p:sp>
        <p:nvSpPr>
          <p:cNvPr id="10" name="Abgerundetes Rechteck 9"/>
          <p:cNvSpPr/>
          <p:nvPr/>
        </p:nvSpPr>
        <p:spPr>
          <a:xfrm>
            <a:off x="5819707" y="4789504"/>
            <a:ext cx="3008580" cy="144016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>
                <a:solidFill>
                  <a:schemeClr val="bg1"/>
                </a:solidFill>
              </a:rPr>
              <a:t>Vergleiche:</a:t>
            </a:r>
            <a:br>
              <a:rPr lang="de-DE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 f1("f1", 1);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 f2 = f1;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 f3("f3", 3);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f3 = f1;</a:t>
            </a:r>
          </a:p>
        </p:txBody>
      </p:sp>
    </p:spTree>
    <p:extLst>
      <p:ext uri="{BB962C8B-B14F-4D97-AF65-F5344CB8AC3E}">
        <p14:creationId xmlns:p14="http://schemas.microsoft.com/office/powerpoint/2010/main" val="2931175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6" grpId="0" animBg="1"/>
      <p:bldP spid="10" grpId="0" animBg="1"/>
    </p:bldLst>
  </p:timing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Rule </a:t>
            </a:r>
            <a:r>
              <a:rPr lang="de-DE" altLang="de-DE" noProof="0" dirty="0" err="1"/>
              <a:t>of</a:t>
            </a:r>
            <a:r>
              <a:rPr lang="de-DE" altLang="de-DE" noProof="0" dirty="0"/>
              <a:t> </a:t>
            </a:r>
            <a:r>
              <a:rPr lang="de-DE" altLang="de-DE" noProof="0" dirty="0" err="1"/>
              <a:t>Three</a:t>
            </a:r>
            <a:r>
              <a:rPr lang="de-DE" altLang="de-DE" noProof="0" dirty="0"/>
              <a:t> (II)</a:t>
            </a:r>
          </a:p>
        </p:txBody>
      </p:sp>
      <p:sp>
        <p:nvSpPr>
          <p:cNvPr id="13" name="Inhaltsplatzhalter 12"/>
          <p:cNvSpPr>
            <a:spLocks noGrp="1"/>
          </p:cNvSpPr>
          <p:nvPr>
            <p:ph idx="1"/>
          </p:nvPr>
        </p:nvSpPr>
        <p:spPr>
          <a:xfrm>
            <a:off x="683568" y="1556792"/>
            <a:ext cx="7812806" cy="1327741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indent="0">
              <a:buNone/>
              <a:defRPr/>
            </a:pPr>
            <a:r>
              <a:rPr lang="de-DE" b="0" noProof="0" dirty="0">
                <a:solidFill>
                  <a:schemeClr val="bg1"/>
                </a:solidFill>
              </a:rPr>
              <a:t>Implementiert man </a:t>
            </a:r>
            <a:r>
              <a:rPr lang="de-DE" b="1" noProof="0" dirty="0" err="1">
                <a:solidFill>
                  <a:schemeClr val="bg1"/>
                </a:solidFill>
              </a:rPr>
              <a:t>Copy</a:t>
            </a:r>
            <a:r>
              <a:rPr lang="de-DE" b="1" noProof="0" dirty="0">
                <a:solidFill>
                  <a:schemeClr val="bg1"/>
                </a:solidFill>
              </a:rPr>
              <a:t>-Konstruktor</a:t>
            </a:r>
            <a:r>
              <a:rPr lang="de-DE" b="0" noProof="0" dirty="0">
                <a:solidFill>
                  <a:schemeClr val="bg1"/>
                </a:solidFill>
              </a:rPr>
              <a:t>, </a:t>
            </a:r>
            <a:r>
              <a:rPr lang="de-DE" b="1" noProof="0" dirty="0" err="1">
                <a:solidFill>
                  <a:schemeClr val="bg1"/>
                </a:solidFill>
              </a:rPr>
              <a:t>Assignment</a:t>
            </a:r>
            <a:r>
              <a:rPr lang="de-DE" b="1" noProof="0" dirty="0">
                <a:solidFill>
                  <a:schemeClr val="bg1"/>
                </a:solidFill>
              </a:rPr>
              <a:t>-Operator</a:t>
            </a:r>
            <a:r>
              <a:rPr lang="de-DE" b="0" noProof="0" dirty="0">
                <a:solidFill>
                  <a:schemeClr val="bg1"/>
                </a:solidFill>
              </a:rPr>
              <a:t> oder </a:t>
            </a:r>
            <a:r>
              <a:rPr lang="de-DE" b="1" noProof="0" dirty="0" err="1">
                <a:solidFill>
                  <a:schemeClr val="bg1"/>
                </a:solidFill>
              </a:rPr>
              <a:t>Destruktor</a:t>
            </a:r>
            <a:r>
              <a:rPr lang="de-DE" b="0" noProof="0" dirty="0">
                <a:solidFill>
                  <a:schemeClr val="bg1"/>
                </a:solidFill>
              </a:rPr>
              <a:t>, muss man vermutlich auch die anderen Beiden implementieren.</a:t>
            </a:r>
            <a:endParaRPr lang="de-DE" noProof="0" dirty="0">
              <a:solidFill>
                <a:schemeClr val="bg1"/>
              </a:solidFill>
            </a:endParaRPr>
          </a:p>
        </p:txBody>
      </p:sp>
      <p:sp>
        <p:nvSpPr>
          <p:cNvPr id="15" name="Inhaltsplatzhalter 1"/>
          <p:cNvSpPr txBox="1">
            <a:spLocks/>
          </p:cNvSpPr>
          <p:nvPr/>
        </p:nvSpPr>
        <p:spPr bwMode="auto">
          <a:xfrm>
            <a:off x="250825" y="3081315"/>
            <a:ext cx="8640763" cy="28801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/>
              <a:t>Der Compiler generiert einen der Drei bei Bedarf automatisch, indem Felder kopiert werden (evtl. mittels "rekursivem" </a:t>
            </a:r>
            <a:r>
              <a:rPr lang="de-DE" b="0" kern="0" err="1"/>
              <a:t>Copy</a:t>
            </a:r>
            <a:r>
              <a:rPr lang="de-DE" b="0" kern="0"/>
              <a:t>-Konstruktor).</a:t>
            </a:r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/>
              <a:t>Wenn ich </a:t>
            </a:r>
            <a:r>
              <a:rPr lang="de-DE" kern="0"/>
              <a:t>Resourcen</a:t>
            </a:r>
            <a:r>
              <a:rPr lang="de-DE" b="0" kern="0"/>
              <a:t> (Speicher, File Handle,…) in einem </a:t>
            </a:r>
            <a:r>
              <a:rPr lang="de-DE" kern="0"/>
              <a:t>Konstruktor</a:t>
            </a:r>
            <a:r>
              <a:rPr lang="de-DE" b="0" kern="0"/>
              <a:t> akquiriere, möchte ich sie auch im </a:t>
            </a:r>
            <a:r>
              <a:rPr lang="de-DE" kern="0"/>
              <a:t>Destruktor</a:t>
            </a:r>
            <a:r>
              <a:rPr lang="de-DE" b="0" kern="0"/>
              <a:t> freigeben.</a:t>
            </a:r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/>
              <a:t>Wenn ich im Konstruktor Heap-Speicher alloziere, dann muss ich diesen im Destruktor per delete freigeben. Was passiert aber wenn ich das notwendige Pointer-Attribut im Kopierkonstruktor einfach kopiere? (</a:t>
            </a:r>
            <a:r>
              <a:rPr lang="de-DE" b="0" kern="0">
                <a:sym typeface="Wingdings" panose="05000000000000000000" pitchFamily="2" charset="2"/>
              </a:rPr>
              <a:t>Double Delete!)</a:t>
            </a:r>
            <a:endParaRPr lang="en-US" b="0" kern="0"/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/>
              <a:t>Verwende ich einen </a:t>
            </a:r>
            <a:r>
              <a:rPr lang="de-DE" kern="0"/>
              <a:t>eigenen </a:t>
            </a:r>
            <a:r>
              <a:rPr lang="de-DE" kern="0" err="1"/>
              <a:t>Copy</a:t>
            </a:r>
            <a:r>
              <a:rPr lang="de-DE" kern="0"/>
              <a:t>-Konstruktor</a:t>
            </a:r>
            <a:r>
              <a:rPr lang="de-DE" b="0" kern="0"/>
              <a:t> und einen </a:t>
            </a:r>
            <a:r>
              <a:rPr lang="de-DE" kern="0"/>
              <a:t>generierten </a:t>
            </a:r>
            <a:r>
              <a:rPr lang="de-DE" kern="0" err="1"/>
              <a:t>Assignment</a:t>
            </a:r>
            <a:r>
              <a:rPr lang="de-DE" kern="0"/>
              <a:t>-Operator</a:t>
            </a:r>
            <a:r>
              <a:rPr lang="de-DE" b="0" kern="0"/>
              <a:t>, kann es zu </a:t>
            </a:r>
            <a:r>
              <a:rPr lang="de-DE" kern="0"/>
              <a:t>inkonsistentem Verhalten</a:t>
            </a:r>
            <a:r>
              <a:rPr lang="de-DE" b="0" kern="0"/>
              <a:t> kommen.</a:t>
            </a:r>
            <a:br>
              <a:rPr lang="de-DE" b="0" kern="0"/>
            </a:br>
            <a:endParaRPr lang="de-DE" b="0" kern="0"/>
          </a:p>
        </p:txBody>
      </p:sp>
      <p:sp>
        <p:nvSpPr>
          <p:cNvPr id="5" name="Rechteck 4"/>
          <p:cNvSpPr/>
          <p:nvPr/>
        </p:nvSpPr>
        <p:spPr bwMode="auto">
          <a:xfrm>
            <a:off x="5742591" y="63555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2422566"/>
      </p:ext>
    </p:extLst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Immutable Datentypen</a:t>
            </a:r>
          </a:p>
        </p:txBody>
      </p:sp>
    </p:spTree>
    <p:extLst>
      <p:ext uri="{BB962C8B-B14F-4D97-AF65-F5344CB8AC3E}">
        <p14:creationId xmlns:p14="http://schemas.microsoft.com/office/powerpoint/2010/main" val="567648216"/>
      </p:ext>
    </p:extLst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4"/>
          <p:cNvSpPr>
            <a:spLocks noChangeArrowheads="1"/>
          </p:cNvSpPr>
          <p:nvPr/>
        </p:nvSpPr>
        <p:spPr bwMode="auto">
          <a:xfrm>
            <a:off x="1476375" y="3428588"/>
            <a:ext cx="7127875" cy="18732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endParaRPr lang="de-DE" altLang="de-DE" b="0"/>
          </a:p>
        </p:txBody>
      </p:sp>
      <p:pic>
        <p:nvPicPr>
          <p:cNvPr id="43011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588" y="4038188"/>
            <a:ext cx="696912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012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738" y="4004850"/>
            <a:ext cx="638175" cy="79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de-DE" noProof="0"/>
              <a:t>[Exkurs] </a:t>
            </a:r>
            <a:r>
              <a:rPr lang="de-DE" altLang="de-DE" noProof="0"/>
              <a:t>Weak </a:t>
            </a:r>
            <a:r>
              <a:rPr lang="de-DE" altLang="de-DE" noProof="0" dirty="0" err="1"/>
              <a:t>SmartPointer</a:t>
            </a:r>
            <a:r>
              <a:rPr lang="de-DE" altLang="de-DE" noProof="0" dirty="0"/>
              <a:t>: Motivation</a:t>
            </a:r>
          </a:p>
        </p:txBody>
      </p:sp>
      <p:sp>
        <p:nvSpPr>
          <p:cNvPr id="43014" name="Textfeld 3"/>
          <p:cNvSpPr txBox="1">
            <a:spLocks noChangeArrowheads="1"/>
          </p:cNvSpPr>
          <p:nvPr/>
        </p:nvSpPr>
        <p:spPr bwMode="auto">
          <a:xfrm>
            <a:off x="280987" y="1412875"/>
            <a:ext cx="7085594" cy="20202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20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sz="1800">
                <a:latin typeface="Consolas" panose="020B0609020204030204" pitchFamily="49" charset="0"/>
                <a:cs typeface="Consolas" panose="020B0609020204030204" pitchFamily="49" charset="0"/>
              </a:rPr>
              <a:t>::shared_ptr&lt;&gt; </a:t>
            </a:r>
            <a:r>
              <a:rPr lang="de-DE" altLang="de-DE" sz="1800"/>
              <a:t>ist nicht perfekt: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 b="1"/>
              <a:t>Etwas langsamer </a:t>
            </a:r>
            <a:r>
              <a:rPr lang="de-DE" altLang="de-DE"/>
              <a:t>als Rohzeiger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/>
              <a:t>Erkennt </a:t>
            </a:r>
            <a:r>
              <a:rPr lang="de-DE" altLang="de-DE" b="1"/>
              <a:t>zirkuläre</a:t>
            </a:r>
            <a:r>
              <a:rPr lang="de-DE" altLang="de-DE"/>
              <a:t> </a:t>
            </a:r>
            <a:r>
              <a:rPr lang="de-DE" altLang="de-DE" b="1"/>
              <a:t>Abhängigkeiten</a:t>
            </a:r>
            <a:r>
              <a:rPr lang="de-DE" altLang="de-DE"/>
              <a:t> nicht:	</a:t>
            </a:r>
          </a:p>
          <a:p>
            <a:pPr indent="-285750" eaLnBrk="1" hangingPunct="1">
              <a:spcBef>
                <a:spcPct val="0"/>
              </a:spcBef>
              <a:buSzTx/>
              <a:buNone/>
            </a:pPr>
            <a:r>
              <a:rPr lang="de-DE" altLang="de-DE"/>
              <a:t>Ablauf: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/>
              <a:t>Objekt </a:t>
            </a:r>
            <a:r>
              <a:rPr lang="de-DE" altLang="de-DE" b="0">
                <a:latin typeface="Courier New" panose="02070309020205020404" pitchFamily="49" charset="0"/>
                <a:cs typeface="Courier New" panose="02070309020205020404" pitchFamily="49" charset="0"/>
              </a:rPr>
              <a:t>Floor[0]</a:t>
            </a:r>
            <a:r>
              <a:rPr lang="de-DE" altLang="de-DE" b="0"/>
              <a:t> wird zerstört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/>
              <a:t>Fertig – Eve und Bob halten sich gegenseitig am Leben.</a:t>
            </a:r>
            <a:r>
              <a:rPr lang="de-DE" altLang="de-DE"/>
              <a:t> </a:t>
            </a:r>
          </a:p>
        </p:txBody>
      </p:sp>
      <p:sp>
        <p:nvSpPr>
          <p:cNvPr id="6" name="Text Box 26"/>
          <p:cNvSpPr txBox="1">
            <a:spLocks noChangeArrowheads="1"/>
          </p:cNvSpPr>
          <p:nvPr/>
        </p:nvSpPr>
        <p:spPr bwMode="auto">
          <a:xfrm>
            <a:off x="5580063" y="3428588"/>
            <a:ext cx="2908300" cy="338137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20000"/>
              </a:spcBef>
              <a:buClrTx/>
              <a:buSzTx/>
              <a:buFontTx/>
              <a:buNone/>
              <a:defRPr/>
            </a:pPr>
            <a:r>
              <a:rPr lang="de-DE" sz="1600" i="1">
                <a:solidFill>
                  <a:schemeClr val="bg1">
                    <a:lumMod val="50000"/>
                  </a:schemeClr>
                </a:solidFill>
              </a:rPr>
              <a:t>Dynamischer Speicher / Heap</a:t>
            </a:r>
          </a:p>
        </p:txBody>
      </p:sp>
      <p:sp>
        <p:nvSpPr>
          <p:cNvPr id="43016" name="Line 11"/>
          <p:cNvSpPr>
            <a:spLocks noChangeShapeType="1"/>
          </p:cNvSpPr>
          <p:nvPr/>
        </p:nvSpPr>
        <p:spPr bwMode="auto">
          <a:xfrm flipV="1">
            <a:off x="4779963" y="4509675"/>
            <a:ext cx="19526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3017" name="Oval 12"/>
          <p:cNvSpPr>
            <a:spLocks noChangeArrowheads="1"/>
          </p:cNvSpPr>
          <p:nvPr/>
        </p:nvSpPr>
        <p:spPr bwMode="auto">
          <a:xfrm>
            <a:off x="463550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3018" name="Oval 18"/>
          <p:cNvSpPr>
            <a:spLocks noChangeArrowheads="1"/>
          </p:cNvSpPr>
          <p:nvPr/>
        </p:nvSpPr>
        <p:spPr bwMode="auto">
          <a:xfrm>
            <a:off x="7011988" y="4798600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43019" name="Straight Connector 31"/>
          <p:cNvCxnSpPr>
            <a:cxnSpLocks noChangeShapeType="1"/>
            <a:stCxn id="43018" idx="4"/>
          </p:cNvCxnSpPr>
          <p:nvPr/>
        </p:nvCxnSpPr>
        <p:spPr bwMode="auto">
          <a:xfrm>
            <a:off x="7083425" y="4941475"/>
            <a:ext cx="0" cy="215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0" name="Straight Connector 32"/>
          <p:cNvCxnSpPr>
            <a:cxnSpLocks noChangeShapeType="1"/>
          </p:cNvCxnSpPr>
          <p:nvPr/>
        </p:nvCxnSpPr>
        <p:spPr bwMode="auto">
          <a:xfrm>
            <a:off x="4305300" y="5157375"/>
            <a:ext cx="27781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1" name="Straight Arrow Connector 47"/>
          <p:cNvCxnSpPr>
            <a:cxnSpLocks noChangeShapeType="1"/>
          </p:cNvCxnSpPr>
          <p:nvPr/>
        </p:nvCxnSpPr>
        <p:spPr bwMode="auto">
          <a:xfrm flipV="1">
            <a:off x="4305300" y="4836700"/>
            <a:ext cx="0" cy="32067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" name="Abgerundete rechteckige Legende 31"/>
          <p:cNvSpPr/>
          <p:nvPr/>
        </p:nvSpPr>
        <p:spPr>
          <a:xfrm>
            <a:off x="5148263" y="5574888"/>
            <a:ext cx="3527425" cy="806450"/>
          </a:xfrm>
          <a:prstGeom prst="wedgeRoundRectCallout">
            <a:avLst>
              <a:gd name="adj1" fmla="val -35374"/>
              <a:gd name="adj2" fmla="val -10177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ist mit Bob befreundet, und (natürlich) auch Bob mit Eve …</a:t>
            </a:r>
          </a:p>
        </p:txBody>
      </p:sp>
      <p:sp>
        <p:nvSpPr>
          <p:cNvPr id="33" name="Abgerundete rechteckige Legende 32"/>
          <p:cNvSpPr/>
          <p:nvPr/>
        </p:nvSpPr>
        <p:spPr>
          <a:xfrm>
            <a:off x="900113" y="5589175"/>
            <a:ext cx="3529012" cy="806450"/>
          </a:xfrm>
          <a:prstGeom prst="wedgeRoundRectCallout">
            <a:avLst>
              <a:gd name="adj1" fmla="val 42321"/>
              <a:gd name="adj2" fmla="val -13794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wird nicht zerstört, weil Bob auf Eve zeigt, und umgekehrt!</a:t>
            </a:r>
          </a:p>
        </p:txBody>
      </p:sp>
      <p:sp>
        <p:nvSpPr>
          <p:cNvPr id="37904" name="Line 11"/>
          <p:cNvSpPr>
            <a:spLocks noChangeShapeType="1"/>
          </p:cNvSpPr>
          <p:nvPr/>
        </p:nvSpPr>
        <p:spPr bwMode="auto">
          <a:xfrm flipV="1">
            <a:off x="3084513" y="4509675"/>
            <a:ext cx="9112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7905" name="Oval 12"/>
          <p:cNvSpPr>
            <a:spLocks noChangeArrowheads="1"/>
          </p:cNvSpPr>
          <p:nvPr/>
        </p:nvSpPr>
        <p:spPr bwMode="auto">
          <a:xfrm>
            <a:off x="294005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6" name="Rechteck 1"/>
          <p:cNvSpPr>
            <a:spLocks noChangeArrowheads="1"/>
          </p:cNvSpPr>
          <p:nvPr/>
        </p:nvSpPr>
        <p:spPr bwMode="auto">
          <a:xfrm>
            <a:off x="1870075" y="4328700"/>
            <a:ext cx="1031875" cy="3492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Floor [0]</a:t>
            </a:r>
          </a:p>
        </p:txBody>
      </p:sp>
      <p:sp>
        <p:nvSpPr>
          <p:cNvPr id="19" name="Abgerundete rechteckige Legende 18"/>
          <p:cNvSpPr/>
          <p:nvPr/>
        </p:nvSpPr>
        <p:spPr>
          <a:xfrm>
            <a:off x="1481138" y="3669888"/>
            <a:ext cx="1809750" cy="550862"/>
          </a:xfrm>
          <a:prstGeom prst="wedgeRoundRectCallout">
            <a:avLst>
              <a:gd name="adj1" fmla="val 2975"/>
              <a:gd name="adj2" fmla="val 751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Floor</a:t>
            </a:r>
            <a:r>
              <a:rPr lang="de-DE">
                <a:solidFill>
                  <a:schemeClr val="bg1"/>
                </a:solidFill>
              </a:rPr>
              <a:t> wird jetzt zerstört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3996506" y="3669888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Eve</a:t>
            </a:r>
          </a:p>
        </p:txBody>
      </p:sp>
      <p:sp>
        <p:nvSpPr>
          <p:cNvPr id="21" name="Textfeld 20"/>
          <p:cNvSpPr txBox="1"/>
          <p:nvPr/>
        </p:nvSpPr>
        <p:spPr>
          <a:xfrm>
            <a:off x="6756401" y="3683150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Bob</a:t>
            </a:r>
          </a:p>
        </p:txBody>
      </p:sp>
      <p:sp>
        <p:nvSpPr>
          <p:cNvPr id="22" name="Textfeld 21"/>
          <p:cNvSpPr txBox="1"/>
          <p:nvPr/>
        </p:nvSpPr>
        <p:spPr>
          <a:xfrm>
            <a:off x="4653596" y="416800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ist befreundet mit</a:t>
            </a:r>
          </a:p>
        </p:txBody>
      </p:sp>
      <p:sp>
        <p:nvSpPr>
          <p:cNvPr id="23" name="Textfeld 22"/>
          <p:cNvSpPr txBox="1"/>
          <p:nvPr/>
        </p:nvSpPr>
        <p:spPr>
          <a:xfrm>
            <a:off x="4651057" y="485964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ist befreundet mit</a:t>
            </a:r>
          </a:p>
        </p:txBody>
      </p:sp>
    </p:spTree>
    <p:extLst>
      <p:ext uri="{BB962C8B-B14F-4D97-AF65-F5344CB8AC3E}">
        <p14:creationId xmlns:p14="http://schemas.microsoft.com/office/powerpoint/2010/main" val="3412842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379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379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379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7904" grpId="0" animBg="1"/>
      <p:bldP spid="37905" grpId="0" animBg="1"/>
      <p:bldP spid="37906" grpId="0" animBg="1"/>
      <p:bldP spid="19" grpId="0" animBg="1"/>
      <p:bldP spid="19" grpId="1" animBg="1"/>
    </p:bldLst>
  </p:timing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[Exkurs] Lösung</a:t>
            </a:r>
            <a:r>
              <a:rPr lang="de-DE" noProof="0" dirty="0"/>
              <a:t>: Verzicht auf Zeiger (I)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283949" y="2171354"/>
            <a:ext cx="3745111" cy="2023025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b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6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friends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endParaRPr lang="en-US" sz="16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9" name="Textfeld 28"/>
          <p:cNvSpPr txBox="1"/>
          <p:nvPr/>
        </p:nvSpPr>
        <p:spPr>
          <a:xfrm>
            <a:off x="4222044" y="2175946"/>
            <a:ext cx="4827008" cy="2023025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Elevator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b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600" err="1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containedPersons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endParaRPr lang="en-US" sz="16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0" name="Textfeld 29"/>
          <p:cNvSpPr txBox="1"/>
          <p:nvPr/>
        </p:nvSpPr>
        <p:spPr>
          <a:xfrm>
            <a:off x="274638" y="4333715"/>
            <a:ext cx="4957342" cy="2023025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 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b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600" err="1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containedPersons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endParaRPr lang="en-US" sz="16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1" name="Abgerundete rechteckige Legende 30"/>
          <p:cNvSpPr/>
          <p:nvPr/>
        </p:nvSpPr>
        <p:spPr>
          <a:xfrm>
            <a:off x="5868144" y="4419326"/>
            <a:ext cx="3180909" cy="806450"/>
          </a:xfrm>
          <a:prstGeom prst="wedgeRoundRectCallout">
            <a:avLst>
              <a:gd name="adj1" fmla="val -55200"/>
              <a:gd name="adj2" fmla="val -9741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Welches neue Problem handeln wir uns damit ein?</a:t>
            </a:r>
          </a:p>
        </p:txBody>
      </p:sp>
      <p:sp>
        <p:nvSpPr>
          <p:cNvPr id="32" name="Textfeld 31"/>
          <p:cNvSpPr txBox="1">
            <a:spLocks noChangeArrowheads="1"/>
          </p:cNvSpPr>
          <p:nvPr/>
        </p:nvSpPr>
        <p:spPr bwMode="auto">
          <a:xfrm>
            <a:off x="5482995" y="4365879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>
                <a:solidFill>
                  <a:srgbClr val="005AA9"/>
                </a:solidFill>
              </a:rPr>
              <a:t>?</a:t>
            </a:r>
          </a:p>
        </p:txBody>
      </p:sp>
      <p:sp>
        <p:nvSpPr>
          <p:cNvPr id="33" name="Abgerundete rechteckige Legende 32"/>
          <p:cNvSpPr/>
          <p:nvPr/>
        </p:nvSpPr>
        <p:spPr>
          <a:xfrm>
            <a:off x="5868143" y="5373216"/>
            <a:ext cx="3180909" cy="806450"/>
          </a:xfrm>
          <a:prstGeom prst="wedgeRoundRectCallout">
            <a:avLst>
              <a:gd name="adj1" fmla="val -22920"/>
              <a:gd name="adj2" fmla="val -7125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Eine Person existiert jetzt </a:t>
            </a:r>
            <a:r>
              <a:rPr lang="de-DE" b="1">
                <a:solidFill>
                  <a:schemeClr val="bg1"/>
                </a:solidFill>
              </a:rPr>
              <a:t>mehrfach</a:t>
            </a:r>
            <a:r>
              <a:rPr lang="de-DE">
                <a:solidFill>
                  <a:schemeClr val="bg1"/>
                </a:solidFill>
              </a:rPr>
              <a:t>! (s. nächste Folie)</a:t>
            </a:r>
          </a:p>
        </p:txBody>
      </p:sp>
      <p:sp>
        <p:nvSpPr>
          <p:cNvPr id="34" name="Textfeld 33"/>
          <p:cNvSpPr txBox="1">
            <a:spLocks noChangeArrowheads="1"/>
          </p:cNvSpPr>
          <p:nvPr/>
        </p:nvSpPr>
        <p:spPr bwMode="auto">
          <a:xfrm>
            <a:off x="5508104" y="5316792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>
                <a:solidFill>
                  <a:srgbClr val="005AA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985392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/>
      <p:bldP spid="33" grpId="0" animBg="1"/>
      <p:bldP spid="34" grpId="0"/>
    </p:bldLst>
  </p:timing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[Exkurs] Lösung</a:t>
            </a:r>
            <a:r>
              <a:rPr lang="de-DE" noProof="0" dirty="0"/>
              <a:t>: Verzicht auf Zeiger (II)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250825" y="1556797"/>
            <a:ext cx="8532813" cy="3501724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</a:t>
            </a:r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**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algn="l"/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eve(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"Eve"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55.0); </a:t>
            </a:r>
            <a:r>
              <a:rPr lang="en-US" sz="140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initial weight: 55kg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bob(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"Bob"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80.0); </a:t>
            </a:r>
            <a:r>
              <a:rPr lang="en-US" sz="140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initial weight: 80kg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has weight 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bob.getWeight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i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makeFriends</a:t>
            </a:r>
            <a:r>
              <a:rPr lang="en-US" sz="1400" i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(eve, bob);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&amp;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eve.getFriends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().at(0);</a:t>
            </a:r>
          </a:p>
          <a:p>
            <a:pPr algn="l"/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bobAsEvesFriend.setWeight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(95);</a:t>
            </a:r>
          </a:p>
          <a:p>
            <a:pPr lvl="0" algn="l"/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bobAsEvesFriend.getName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[as Eve's friend] has weight 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 </a:t>
            </a:r>
            <a:b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bobAsEvesFriend.getWeight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has weight 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bob.getWeight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250825" y="5308068"/>
            <a:ext cx="5653386" cy="1122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err="1">
                <a:solidFill>
                  <a:srgbClr val="000000"/>
                </a:solidFill>
                <a:latin typeface="+mj-lt"/>
              </a:rPr>
              <a:t>Ausgabe</a:t>
            </a:r>
            <a:r>
              <a:rPr lang="en-US" b="1">
                <a:solidFill>
                  <a:srgbClr val="000000"/>
                </a:solidFill>
                <a:latin typeface="+mj-lt"/>
              </a:rPr>
              <a:t>:</a:t>
            </a:r>
            <a:b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Bob has weight 80</a:t>
            </a:r>
          </a:p>
          <a:p>
            <a:pPr algn="l"/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Bob [as Eve's friend] has weight 95</a:t>
            </a:r>
          </a:p>
          <a:p>
            <a:pPr algn="l"/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Bob has weight 80</a:t>
            </a:r>
            <a:endParaRPr lang="en-US"/>
          </a:p>
        </p:txBody>
      </p:sp>
      <p:sp>
        <p:nvSpPr>
          <p:cNvPr id="15" name="Abgerundete rechteckige Legende 14"/>
          <p:cNvSpPr/>
          <p:nvPr/>
        </p:nvSpPr>
        <p:spPr>
          <a:xfrm>
            <a:off x="4873340" y="5201738"/>
            <a:ext cx="4067944" cy="645106"/>
          </a:xfrm>
          <a:prstGeom prst="wedgeRoundRectCallout">
            <a:avLst>
              <a:gd name="adj1" fmla="val -63344"/>
              <a:gd name="adj2" fmla="val 4725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Mit </a:t>
            </a:r>
            <a:r>
              <a:rPr lang="de-DE" b="1">
                <a:solidFill>
                  <a:schemeClr val="bg1"/>
                </a:solidFill>
              </a:rPr>
              <a:t>immutablen Objekten</a:t>
            </a:r>
            <a:r>
              <a:rPr lang="de-DE">
                <a:solidFill>
                  <a:schemeClr val="bg1"/>
                </a:solidFill>
              </a:rPr>
              <a:t> </a:t>
            </a:r>
            <a:br>
              <a:rPr lang="de-DE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(</a:t>
            </a:r>
            <a:r>
              <a:rPr lang="de-DE">
                <a:solidFill>
                  <a:schemeClr val="bg1"/>
                </a:solidFill>
                <a:sym typeface="Wingdings" panose="05000000000000000000" pitchFamily="2" charset="2"/>
              </a:rPr>
              <a:t> </a:t>
            </a:r>
            <a:r>
              <a:rPr lang="de-DE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java.lang.String</a:t>
            </a:r>
            <a:r>
              <a:rPr lang="de-DE">
                <a:solidFill>
                  <a:schemeClr val="bg1"/>
                </a:solidFill>
              </a:rPr>
              <a:t>) umgehbar</a:t>
            </a:r>
          </a:p>
        </p:txBody>
      </p:sp>
      <p:sp>
        <p:nvSpPr>
          <p:cNvPr id="3" name="Rechteck 2"/>
          <p:cNvSpPr/>
          <p:nvPr/>
        </p:nvSpPr>
        <p:spPr>
          <a:xfrm>
            <a:off x="5232815" y="6250562"/>
            <a:ext cx="3348995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https://en.wikipedia.org/wiki/Immutable_object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33085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5" grpId="0" animBg="1"/>
    </p:bldLst>
  </p:timing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Mixins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Mehrfachvererbung mit Templates mischen</a:t>
            </a:r>
          </a:p>
        </p:txBody>
      </p:sp>
    </p:spTree>
    <p:extLst>
      <p:ext uri="{BB962C8B-B14F-4D97-AF65-F5344CB8AC3E}">
        <p14:creationId xmlns:p14="http://schemas.microsoft.com/office/powerpoint/2010/main" val="2003966049"/>
      </p:ext>
    </p:extLst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el 1"/>
          <p:cNvSpPr>
            <a:spLocks noGrp="1"/>
          </p:cNvSpPr>
          <p:nvPr>
            <p:ph type="title"/>
          </p:nvPr>
        </p:nvSpPr>
        <p:spPr>
          <a:xfrm>
            <a:off x="377825" y="488950"/>
            <a:ext cx="7200900" cy="838200"/>
          </a:xfrm>
        </p:spPr>
        <p:txBody>
          <a:bodyPr/>
          <a:lstStyle/>
          <a:p>
            <a:r>
              <a:rPr lang="de-DE" altLang="de-DE" noProof="0"/>
              <a:t>[Exkurs] Mixins</a:t>
            </a:r>
            <a:r>
              <a:rPr lang="de-DE" altLang="de-DE" noProof="0" dirty="0"/>
              <a:t>: Mehrfachvererbung trifft Templates</a:t>
            </a:r>
            <a:endParaRPr lang="de-DE" altLang="de-DE" sz="2000" noProof="0" dirty="0"/>
          </a:p>
        </p:txBody>
      </p:sp>
      <p:sp>
        <p:nvSpPr>
          <p:cNvPr id="22531" name="Rechteck 3"/>
          <p:cNvSpPr>
            <a:spLocks noChangeArrowheads="1"/>
          </p:cNvSpPr>
          <p:nvPr/>
        </p:nvSpPr>
        <p:spPr bwMode="auto">
          <a:xfrm>
            <a:off x="468313" y="1844675"/>
            <a:ext cx="6119812" cy="4032597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&lt;	  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Logger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Security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OperatingSystem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Platform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005032"/>
                </a:solidFill>
                <a:latin typeface="Consolas" pitchFamily="49" charset="0"/>
              </a:rPr>
              <a:t>System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:	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Logger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Security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OperatingSystem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 			   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Platform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//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Nothing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else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needed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!</a:t>
            </a:r>
            <a:endParaRPr lang="de-DE" altLang="de-DE" sz="18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5940152" y="2132856"/>
            <a:ext cx="2970212" cy="868362"/>
          </a:xfrm>
          <a:prstGeom prst="wedgeRoundRectCallout">
            <a:avLst>
              <a:gd name="adj1" fmla="val -102710"/>
              <a:gd name="adj2" fmla="val 1474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Mixins</a:t>
            </a:r>
            <a:r>
              <a:rPr lang="de-DE">
                <a:solidFill>
                  <a:schemeClr val="bg1"/>
                </a:solidFill>
              </a:rPr>
              <a:t> werden als Typparameter definiert…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6010325" y="4005064"/>
            <a:ext cx="2971800" cy="868362"/>
          </a:xfrm>
          <a:prstGeom prst="wedgeRoundRectCallout">
            <a:avLst>
              <a:gd name="adj1" fmla="val -74691"/>
              <a:gd name="adj2" fmla="val 982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…und "reingemischt" mit Mehrfachvererbung!</a:t>
            </a:r>
          </a:p>
        </p:txBody>
      </p:sp>
    </p:spTree>
    <p:extLst>
      <p:ext uri="{BB962C8B-B14F-4D97-AF65-F5344CB8AC3E}">
        <p14:creationId xmlns:p14="http://schemas.microsoft.com/office/powerpoint/2010/main" val="3191420486"/>
      </p:ext>
    </p:extLst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el 1"/>
          <p:cNvSpPr>
            <a:spLocks noGrp="1"/>
          </p:cNvSpPr>
          <p:nvPr>
            <p:ph type="title"/>
          </p:nvPr>
        </p:nvSpPr>
        <p:spPr>
          <a:xfrm>
            <a:off x="377825" y="488950"/>
            <a:ext cx="7200900" cy="838200"/>
          </a:xfrm>
        </p:spPr>
        <p:txBody>
          <a:bodyPr/>
          <a:lstStyle/>
          <a:p>
            <a:r>
              <a:rPr lang="de-DE" altLang="de-DE"/>
              <a:t>[Exkurs] Mixins</a:t>
            </a:r>
            <a:r>
              <a:rPr lang="de-DE" altLang="de-DE" noProof="0" dirty="0"/>
              <a:t>: Mehrfachvererbung trifft Templates</a:t>
            </a:r>
            <a:endParaRPr lang="de-DE" altLang="de-DE" sz="2000" noProof="0" dirty="0"/>
          </a:p>
        </p:txBody>
      </p:sp>
      <p:sp>
        <p:nvSpPr>
          <p:cNvPr id="23555" name="Rechteck 6"/>
          <p:cNvSpPr>
            <a:spLocks noChangeArrowheads="1"/>
          </p:cNvSpPr>
          <p:nvPr/>
        </p:nvSpPr>
        <p:spPr bwMode="auto">
          <a:xfrm>
            <a:off x="283190" y="1565275"/>
            <a:ext cx="8280400" cy="3458050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System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PasswordSecurity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MacOSX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Enterprise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system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system.print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"Yihaa!"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"Password 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accepted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: 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system.checkPassword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"*****"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</a:t>
            </a:r>
            <a:b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  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773577" y="2276872"/>
            <a:ext cx="3232150" cy="1050925"/>
          </a:xfrm>
          <a:prstGeom prst="wedgeRoundRectCallout">
            <a:avLst>
              <a:gd name="adj1" fmla="val -60277"/>
              <a:gd name="adj2" fmla="val -5207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Benutzer kann eine konkrete Implementierung "zusammenmischen"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5559265" y="3971393"/>
            <a:ext cx="3446462" cy="1050925"/>
          </a:xfrm>
          <a:prstGeom prst="wedgeRoundRectCallout">
            <a:avLst>
              <a:gd name="adj1" fmla="val -53247"/>
              <a:gd name="adj2" fmla="val -617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Und das Verhalten der Instanz wird dadurch flexibel </a:t>
            </a:r>
            <a:r>
              <a:rPr lang="de-DE" b="1">
                <a:solidFill>
                  <a:schemeClr val="bg1"/>
                </a:solidFill>
              </a:rPr>
              <a:t>kombiniert</a:t>
            </a:r>
            <a:r>
              <a:rPr lang="de-DE">
                <a:solidFill>
                  <a:schemeClr val="bg1"/>
                </a:solidFill>
              </a:rPr>
              <a:t> und </a:t>
            </a:r>
            <a:r>
              <a:rPr lang="de-DE" b="1">
                <a:solidFill>
                  <a:schemeClr val="bg1"/>
                </a:solidFill>
              </a:rPr>
              <a:t>konfiguriert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4272628" y="5208452"/>
            <a:ext cx="4311178" cy="1050925"/>
            <a:chOff x="4272628" y="5208452"/>
            <a:chExt cx="4311178" cy="1050925"/>
          </a:xfrm>
        </p:grpSpPr>
        <p:sp>
          <p:nvSpPr>
            <p:cNvPr id="10" name="Abgerundete rechteckige Legende 9"/>
            <p:cNvSpPr/>
            <p:nvPr/>
          </p:nvSpPr>
          <p:spPr>
            <a:xfrm>
              <a:off x="4673793" y="5208452"/>
              <a:ext cx="3910013" cy="1050925"/>
            </a:xfrm>
            <a:prstGeom prst="wedgeRoundRectCallout">
              <a:avLst>
                <a:gd name="adj1" fmla="val 17457"/>
                <a:gd name="adj2" fmla="val 12445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>
                  <a:solidFill>
                    <a:schemeClr val="bg1"/>
                  </a:solidFill>
                </a:rPr>
                <a:t>Die C++ </a:t>
              </a:r>
              <a:r>
                <a:rPr lang="de-DE" b="1">
                  <a:solidFill>
                    <a:schemeClr val="bg1"/>
                  </a:solidFill>
                </a:rPr>
                <a:t>Standard Template Library </a:t>
              </a:r>
              <a:r>
                <a:rPr lang="de-DE">
                  <a:solidFill>
                    <a:schemeClr val="bg1"/>
                  </a:solidFill>
                </a:rPr>
                <a:t>(STL) macht ausgiebigen Gebrauch von </a:t>
              </a:r>
              <a:r>
                <a:rPr lang="de-DE" err="1">
                  <a:solidFill>
                    <a:schemeClr val="bg1"/>
                  </a:solidFill>
                </a:rPr>
                <a:t>Mixins</a:t>
              </a:r>
              <a:r>
                <a:rPr lang="de-DE">
                  <a:solidFill>
                    <a:schemeClr val="bg1"/>
                  </a:solidFill>
                </a:rPr>
                <a:t> …. </a:t>
              </a:r>
            </a:p>
          </p:txBody>
        </p:sp>
        <p:sp>
          <p:nvSpPr>
            <p:cNvPr id="12" name="Textfeld 11"/>
            <p:cNvSpPr txBox="1"/>
            <p:nvPr/>
          </p:nvSpPr>
          <p:spPr>
            <a:xfrm>
              <a:off x="4272628" y="5301327"/>
              <a:ext cx="415499" cy="86517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5400" b="1">
                  <a:solidFill>
                    <a:srgbClr val="005AA9"/>
                  </a:solidFill>
                </a:rPr>
                <a:t>!</a:t>
              </a:r>
              <a:endParaRPr lang="en-US" sz="11500" b="1">
                <a:solidFill>
                  <a:srgbClr val="005AA9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828330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Methodenzeiger und Lambdas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Brüder von Funktionszeigern und Funktoren</a:t>
            </a:r>
          </a:p>
        </p:txBody>
      </p:sp>
    </p:spTree>
    <p:extLst>
      <p:ext uri="{BB962C8B-B14F-4D97-AF65-F5344CB8AC3E}">
        <p14:creationId xmlns:p14="http://schemas.microsoft.com/office/powerpoint/2010/main" val="27322724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Laufendes Beispiel</a:t>
            </a:r>
          </a:p>
        </p:txBody>
      </p:sp>
    </p:spTree>
    <p:extLst>
      <p:ext uri="{BB962C8B-B14F-4D97-AF65-F5344CB8AC3E}">
        <p14:creationId xmlns:p14="http://schemas.microsoft.com/office/powerpoint/2010/main" val="3026220400"/>
      </p:ext>
    </p:extLst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altLang="de-DE" noProof="0"/>
              <a:t>Methodenzeiger</a:t>
            </a:r>
            <a:r>
              <a:rPr lang="de-DE" altLang="de-DE" noProof="0" dirty="0"/>
              <a:t>: Beispiel</a:t>
            </a:r>
          </a:p>
        </p:txBody>
      </p:sp>
      <p:sp>
        <p:nvSpPr>
          <p:cNvPr id="9" name="Gefaltete Ecke 8"/>
          <p:cNvSpPr/>
          <p:nvPr/>
        </p:nvSpPr>
        <p:spPr>
          <a:xfrm>
            <a:off x="254699" y="1580399"/>
            <a:ext cx="6318448" cy="4512896"/>
          </a:xfrm>
          <a:prstGeom prst="foldedCorner">
            <a:avLst>
              <a:gd name="adj" fmla="val 10741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tabLst>
                <a:tab pos="174625" algn="l"/>
              </a:tabLst>
              <a:defRPr/>
            </a:pPr>
            <a:r>
              <a:rPr lang="de-DE" sz="1400" err="1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class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</a:t>
            </a:r>
            <a:r>
              <a:rPr lang="de-DE" sz="1400" err="1">
                <a:solidFill>
                  <a:srgbClr val="005032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ConsoleLogger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{</a:t>
            </a:r>
          </a:p>
          <a:p>
            <a:pPr algn="l">
              <a:tabLst>
                <a:tab pos="174625" algn="l"/>
              </a:tabLst>
              <a:defRPr/>
            </a:pPr>
            <a:endParaRPr lang="de-DE" sz="1400">
              <a:solidFill>
                <a:srgbClr val="000000"/>
              </a:solidFill>
              <a:latin typeface="Consolas"/>
              <a:ea typeface="Lucida Sans Unicode" pitchFamily="34" charset="0"/>
              <a:cs typeface="Lucida Sans Unicode" pitchFamily="34" charset="0"/>
            </a:endParaRP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ConsoleLogger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();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highlight>
                  <a:srgbClr val="D4D4D4"/>
                </a:highlight>
                <a:latin typeface="Consolas"/>
                <a:ea typeface="Lucida Sans Unicode" pitchFamily="34" charset="0"/>
                <a:cs typeface="Lucida Sans Unicode" pitchFamily="34" charset="0"/>
              </a:rPr>
              <a:t>	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~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ConsoleLogger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();</a:t>
            </a:r>
            <a:endParaRPr lang="de-DE" sz="1400">
              <a:solidFill>
                <a:srgbClr val="000000"/>
              </a:solidFill>
              <a:highlight>
                <a:srgbClr val="D4D4D4"/>
              </a:highlight>
              <a:latin typeface="Consolas"/>
              <a:ea typeface="Lucida Sans Unicode" pitchFamily="34" charset="0"/>
              <a:cs typeface="Lucida Sans Unicode" pitchFamily="34" charset="0"/>
            </a:endParaRPr>
          </a:p>
          <a:p>
            <a:pPr algn="l">
              <a:tabLst>
                <a:tab pos="174625" algn="l"/>
              </a:tabLst>
              <a:defRPr/>
            </a:pPr>
            <a:endParaRPr lang="de-DE" sz="1400">
              <a:latin typeface="Consolas"/>
              <a:ea typeface="Lucida Sans Unicode" pitchFamily="34" charset="0"/>
              <a:cs typeface="Lucida Sans Unicode" pitchFamily="34" charset="0"/>
            </a:endParaRPr>
          </a:p>
          <a:p>
            <a:pPr algn="l">
              <a:tabLst>
                <a:tab pos="174625" algn="l"/>
              </a:tabLst>
              <a:defRPr/>
            </a:pPr>
            <a:r>
              <a:rPr lang="en-US" sz="1400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inline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</a:t>
            </a:r>
            <a:r>
              <a:rPr lang="en-US" sz="1400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void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print(</a:t>
            </a:r>
            <a:r>
              <a:rPr lang="en-US" sz="1400" err="1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const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&amp; message) </a:t>
            </a:r>
            <a:r>
              <a:rPr lang="en-US" sz="1400" err="1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const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{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	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cout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&lt;&lt; </a:t>
            </a:r>
            <a:r>
              <a:rPr lang="de-DE" sz="1400">
                <a:solidFill>
                  <a:srgbClr val="2A00FF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"user:~ /$" 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&lt;&lt; 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message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&lt;&lt; </a:t>
            </a:r>
            <a:r>
              <a:rPr lang="de-DE" sz="1400" err="1">
                <a:solidFill>
                  <a:srgbClr val="64288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endl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;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}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};</a:t>
            </a:r>
          </a:p>
          <a:p>
            <a:pPr algn="l">
              <a:tabLst>
                <a:tab pos="174625" algn="l"/>
              </a:tabLst>
              <a:defRPr/>
            </a:pPr>
            <a:endParaRPr lang="de-DE" sz="1400">
              <a:solidFill>
                <a:srgbClr val="000000"/>
              </a:solidFill>
              <a:latin typeface="Consolas"/>
            </a:endParaRPr>
          </a:p>
          <a:p>
            <a:pPr>
              <a:buSzTx/>
              <a:tabLst>
                <a:tab pos="174625" algn="l"/>
              </a:tabLst>
            </a:pPr>
            <a:endParaRPr lang="de-DE" altLang="de-DE" sz="1400">
              <a:solidFill>
                <a:srgbClr val="000000"/>
              </a:solidFill>
              <a:latin typeface="Consolas"/>
            </a:endParaRPr>
          </a:p>
          <a:p>
            <a:pPr algn="l">
              <a:buSzTx/>
              <a:tabLst>
                <a:tab pos="174625" algn="l"/>
              </a:tabLst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main(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algn="l">
              <a:tabLst>
                <a:tab pos="174625" algn="l"/>
              </a:tabLst>
              <a:defRPr/>
            </a:pPr>
            <a:endParaRPr lang="de-DE" sz="1400">
              <a:solidFill>
                <a:srgbClr val="000000"/>
              </a:solidFill>
              <a:latin typeface="Consolas"/>
            </a:endParaRP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::*fp3)(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&amp;)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=  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  &amp;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	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</a:t>
            </a:r>
          </a:p>
          <a:p>
            <a:pPr lvl="0" algn="l">
              <a:buSzTx/>
              <a:tabLst>
                <a:tab pos="174625" algn="l"/>
              </a:tabLst>
            </a:pP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(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.*fp3)(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"bar"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400" err="1">
                <a:solidFill>
                  <a:srgbClr val="3F7F5F"/>
                </a:solidFill>
                <a:latin typeface="Consolas" pitchFamily="49" charset="0"/>
              </a:rPr>
              <a:t>user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:~ /$ bar</a:t>
            </a:r>
          </a:p>
          <a:p>
            <a:pPr lvl="0" algn="l">
              <a:buSzTx/>
              <a:tabLst>
                <a:tab pos="174625" algn="l"/>
              </a:tabLst>
            </a:pPr>
            <a:endParaRPr lang="de-DE" sz="1400">
              <a:solidFill>
                <a:srgbClr val="3F7F5F"/>
              </a:solidFill>
              <a:latin typeface="Consolas" pitchFamily="49" charset="0"/>
              <a:ea typeface="Lucida Sans Unicode" pitchFamily="34" charset="0"/>
              <a:cs typeface="Lucida Sans Unicode" pitchFamily="34" charset="0"/>
            </a:endParaRPr>
          </a:p>
          <a:p>
            <a:pPr lvl="0" algn="l">
              <a:buSzTx/>
              <a:tabLst>
                <a:tab pos="174625" algn="l"/>
              </a:tabLst>
            </a:pP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}</a:t>
            </a:r>
            <a:endParaRPr lang="de-DE" sz="1400">
              <a:solidFill>
                <a:srgbClr val="000000"/>
              </a:solidFill>
              <a:latin typeface="Consolas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4" name="Abgerundete rechteckige Legende 13"/>
          <p:cNvSpPr/>
          <p:nvPr/>
        </p:nvSpPr>
        <p:spPr>
          <a:xfrm>
            <a:off x="6152363" y="1884820"/>
            <a:ext cx="2232025" cy="717550"/>
          </a:xfrm>
          <a:prstGeom prst="wedgeRoundRectCallout">
            <a:avLst>
              <a:gd name="adj1" fmla="val -213245"/>
              <a:gd name="adj2" fmla="val 5170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Normale Methode einer Klasse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4372071" y="3320517"/>
            <a:ext cx="3167003" cy="717550"/>
          </a:xfrm>
          <a:prstGeom prst="wedgeRoundRectCallout">
            <a:avLst>
              <a:gd name="adj1" fmla="val -75110"/>
              <a:gd name="adj2" fmla="val 6547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Methodenzeiger sind </a:t>
            </a:r>
            <a:r>
              <a:rPr lang="de-DE" b="1">
                <a:solidFill>
                  <a:schemeClr val="bg1"/>
                </a:solidFill>
              </a:rPr>
              <a:t>spezielle </a:t>
            </a:r>
            <a:r>
              <a:rPr lang="de-DE" b="1" err="1">
                <a:solidFill>
                  <a:schemeClr val="bg1"/>
                </a:solidFill>
              </a:rPr>
              <a:t>Funktionszeiger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4597406" y="4502898"/>
            <a:ext cx="4503738" cy="717550"/>
          </a:xfrm>
          <a:prstGeom prst="wedgeRoundRectCallout">
            <a:avLst>
              <a:gd name="adj1" fmla="val -103521"/>
              <a:gd name="adj2" fmla="val -3359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Beim Zeiger auf Methoden muss die </a:t>
            </a:r>
            <a:r>
              <a:rPr lang="de-DE" b="1">
                <a:solidFill>
                  <a:schemeClr val="bg1"/>
                </a:solidFill>
              </a:rPr>
              <a:t>Klasse als "Scope" </a:t>
            </a:r>
            <a:r>
              <a:rPr lang="de-DE">
                <a:solidFill>
                  <a:schemeClr val="bg1"/>
                </a:solidFill>
              </a:rPr>
              <a:t>angegeben werden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5955573" y="5473696"/>
            <a:ext cx="3096964" cy="619599"/>
          </a:xfrm>
          <a:prstGeom prst="wedgeRoundRectCallout">
            <a:avLst>
              <a:gd name="adj1" fmla="val -104512"/>
              <a:gd name="adj2" fmla="val -4891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Aufruf </a:t>
            </a:r>
            <a:r>
              <a:rPr lang="de-DE" b="1">
                <a:solidFill>
                  <a:schemeClr val="bg1"/>
                </a:solidFill>
              </a:rPr>
              <a:t>nur </a:t>
            </a:r>
            <a:r>
              <a:rPr lang="de-DE">
                <a:solidFill>
                  <a:schemeClr val="bg1"/>
                </a:solidFill>
              </a:rPr>
              <a:t>mit einer Instanz der Klasse möglich</a:t>
            </a:r>
          </a:p>
        </p:txBody>
      </p:sp>
    </p:spTree>
    <p:extLst>
      <p:ext uri="{BB962C8B-B14F-4D97-AF65-F5344CB8AC3E}">
        <p14:creationId xmlns:p14="http://schemas.microsoft.com/office/powerpoint/2010/main" val="565991731"/>
      </p:ext>
    </p:extLst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altLang="de-DE" noProof="0"/>
              <a:t>Methodenzeiger</a:t>
            </a:r>
            <a:r>
              <a:rPr lang="de-DE" altLang="de-DE" noProof="0" dirty="0"/>
              <a:t>: Syntax</a:t>
            </a:r>
          </a:p>
        </p:txBody>
      </p:sp>
      <p:sp>
        <p:nvSpPr>
          <p:cNvPr id="28675" name="Rechteck 3"/>
          <p:cNvSpPr>
            <a:spLocks noChangeArrowheads="1"/>
          </p:cNvSpPr>
          <p:nvPr/>
        </p:nvSpPr>
        <p:spPr bwMode="auto">
          <a:xfrm>
            <a:off x="19056" y="2767748"/>
            <a:ext cx="9145264" cy="7506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 (</a:t>
            </a:r>
            <a:r>
              <a:rPr lang="de-DE" altLang="de-DE" sz="22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*fp1)(</a:t>
            </a:r>
            <a:r>
              <a:rPr lang="de-DE" altLang="de-DE" sz="2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&amp;) =</a:t>
            </a:r>
            <a:b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											</a:t>
            </a:r>
            <a:r>
              <a:rPr lang="de-DE" altLang="de-DE" sz="24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24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2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</p:txBody>
      </p:sp>
      <p:sp>
        <p:nvSpPr>
          <p:cNvPr id="5" name="Abgerundete rechteckige Legende 4"/>
          <p:cNvSpPr/>
          <p:nvPr/>
        </p:nvSpPr>
        <p:spPr>
          <a:xfrm>
            <a:off x="126560" y="3421146"/>
            <a:ext cx="1944464" cy="717550"/>
          </a:xfrm>
          <a:prstGeom prst="wedgeRoundRectCallout">
            <a:avLst>
              <a:gd name="adj1" fmla="val -28809"/>
              <a:gd name="adj2" fmla="val -9041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des </a:t>
            </a:r>
            <a:r>
              <a:rPr lang="de-DE" b="1">
                <a:solidFill>
                  <a:schemeClr val="bg1"/>
                </a:solidFill>
              </a:rPr>
              <a:t>Rückgabewerts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2212709" y="3429000"/>
            <a:ext cx="2795587" cy="1157288"/>
          </a:xfrm>
          <a:prstGeom prst="wedgeRoundRectCallout">
            <a:avLst>
              <a:gd name="adj1" fmla="val -6532"/>
              <a:gd name="adj2" fmla="val -7769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Zeigertyp</a:t>
            </a:r>
            <a:r>
              <a:rPr lang="de-DE">
                <a:solidFill>
                  <a:schemeClr val="bg1"/>
                </a:solidFill>
              </a:rPr>
              <a:t>, Klammern sind notwendig um Rückgabetyp und Zeiger auseinanderzuhalten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4992520" y="1640744"/>
            <a:ext cx="2970213" cy="868363"/>
          </a:xfrm>
          <a:prstGeom prst="wedgeRoundRectCallout">
            <a:avLst>
              <a:gd name="adj1" fmla="val -29861"/>
              <a:gd name="adj2" fmla="val 8649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Liste der </a:t>
            </a:r>
            <a:r>
              <a:rPr lang="de-DE" b="1">
                <a:solidFill>
                  <a:schemeClr val="bg1"/>
                </a:solidFill>
              </a:rPr>
              <a:t>Parametertypen</a:t>
            </a:r>
            <a:r>
              <a:rPr lang="de-DE">
                <a:solidFill>
                  <a:schemeClr val="bg1"/>
                </a:solidFill>
              </a:rPr>
              <a:t> der Funktionen, auf die gezeigt werden soll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670556" y="3723785"/>
            <a:ext cx="3168650" cy="461201"/>
          </a:xfrm>
          <a:prstGeom prst="wedgeRoundRectCallout">
            <a:avLst>
              <a:gd name="adj1" fmla="val -27905"/>
              <a:gd name="adj2" fmla="val -10784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Adresse der Methode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2574831" y="1640744"/>
            <a:ext cx="2071342" cy="868363"/>
          </a:xfrm>
          <a:prstGeom prst="wedgeRoundRectCallout">
            <a:avLst>
              <a:gd name="adj1" fmla="val 7693"/>
              <a:gd name="adj2" fmla="val 8649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Name der Variable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377831" y="1640744"/>
            <a:ext cx="2071342" cy="868363"/>
          </a:xfrm>
          <a:prstGeom prst="wedgeRoundRectCallout">
            <a:avLst>
              <a:gd name="adj1" fmla="val 9164"/>
              <a:gd name="adj2" fmla="val 8766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Klasse der Methode</a:t>
            </a:r>
          </a:p>
        </p:txBody>
      </p:sp>
      <p:sp>
        <p:nvSpPr>
          <p:cNvPr id="2" name="Rechteck 1"/>
          <p:cNvSpPr/>
          <p:nvPr/>
        </p:nvSpPr>
        <p:spPr>
          <a:xfrm>
            <a:off x="48044" y="4959001"/>
            <a:ext cx="4572000" cy="1666482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l">
              <a:buSzTx/>
              <a:tabLst>
                <a:tab pos="174625" algn="l"/>
              </a:tabLst>
            </a:pPr>
            <a:r>
              <a:rPr lang="de-DE" altLang="de-DE" sz="22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2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algn="l">
              <a:buSzTx/>
              <a:tabLst>
                <a:tab pos="174625" algn="l"/>
              </a:tabLst>
            </a:pPr>
            <a:r>
              <a:rPr lang="de-DE" altLang="de-DE" sz="22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de-DE" altLang="de-DE" sz="2200" err="1">
                <a:solidFill>
                  <a:srgbClr val="000000"/>
                </a:solidFill>
                <a:latin typeface="Consolas" pitchFamily="49" charset="0"/>
              </a:rPr>
              <a:t>loggerPtr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22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.*fp3)(</a:t>
            </a:r>
            <a:r>
              <a:rPr lang="de-DE" altLang="de-DE" sz="2200">
                <a:solidFill>
                  <a:srgbClr val="2A00FF"/>
                </a:solidFill>
                <a:latin typeface="Consolas" pitchFamily="49" charset="0"/>
              </a:rPr>
              <a:t>"bar"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algn="l">
              <a:buSzTx/>
              <a:tabLst>
                <a:tab pos="174625" algn="l"/>
              </a:tabLst>
            </a:pP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2200" err="1">
                <a:solidFill>
                  <a:srgbClr val="000000"/>
                </a:solidFill>
                <a:latin typeface="Consolas" pitchFamily="49" charset="0"/>
              </a:rPr>
              <a:t>loggerPtr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-&gt;*fp3)(</a:t>
            </a:r>
            <a:r>
              <a:rPr lang="de-DE" altLang="de-DE" sz="2200">
                <a:solidFill>
                  <a:srgbClr val="2A00FF"/>
                </a:solidFill>
                <a:latin typeface="Consolas" pitchFamily="49" charset="0"/>
              </a:rPr>
              <a:t>"bar"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lvl="0" algn="l">
              <a:buSzTx/>
              <a:tabLst>
                <a:tab pos="174625" algn="l"/>
              </a:tabLst>
            </a:pPr>
            <a:endParaRPr lang="en-US" sz="2200"/>
          </a:p>
        </p:txBody>
      </p:sp>
      <p:sp>
        <p:nvSpPr>
          <p:cNvPr id="11" name="Abgerundete rechteckige Legende 10"/>
          <p:cNvSpPr/>
          <p:nvPr/>
        </p:nvSpPr>
        <p:spPr>
          <a:xfrm>
            <a:off x="4646173" y="5213598"/>
            <a:ext cx="2795587" cy="1157288"/>
          </a:xfrm>
          <a:prstGeom prst="wedgeRoundRectCallout">
            <a:avLst>
              <a:gd name="adj1" fmla="val -90484"/>
              <a:gd name="adj2" fmla="val 219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Aufruf über </a:t>
            </a:r>
            <a:r>
              <a:rPr lang="de-DE" b="1" err="1">
                <a:solidFill>
                  <a:schemeClr val="bg1"/>
                </a:solidFill>
              </a:rPr>
              <a:t>Dereferenzierung</a:t>
            </a:r>
            <a:r>
              <a:rPr lang="de-DE" b="1">
                <a:solidFill>
                  <a:schemeClr val="bg1"/>
                </a:solidFill>
              </a:rPr>
              <a:t> des Methodenzeigers</a:t>
            </a:r>
          </a:p>
        </p:txBody>
      </p:sp>
    </p:spTree>
    <p:extLst>
      <p:ext uri="{BB962C8B-B14F-4D97-AF65-F5344CB8AC3E}">
        <p14:creationId xmlns:p14="http://schemas.microsoft.com/office/powerpoint/2010/main" val="3813229575"/>
      </p:ext>
    </p:extLst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14"/>
          <p:cNvSpPr>
            <a:spLocks noChangeArrowheads="1"/>
          </p:cNvSpPr>
          <p:nvPr/>
        </p:nvSpPr>
        <p:spPr bwMode="auto">
          <a:xfrm>
            <a:off x="2843808" y="3429000"/>
            <a:ext cx="1008112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Rechteck 14"/>
          <p:cNvSpPr>
            <a:spLocks noChangeArrowheads="1"/>
          </p:cNvSpPr>
          <p:nvPr/>
        </p:nvSpPr>
        <p:spPr bwMode="auto">
          <a:xfrm>
            <a:off x="1380768" y="3200400"/>
            <a:ext cx="1247016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" name="Textfeld 1"/>
          <p:cNvSpPr txBox="1"/>
          <p:nvPr/>
        </p:nvSpPr>
        <p:spPr>
          <a:xfrm>
            <a:off x="179512" y="1573324"/>
            <a:ext cx="7590539" cy="53587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7F0055"/>
                </a:solidFill>
                <a:latin typeface="Courier New" panose="02070309020205020404" pitchFamily="49" charset="0"/>
              </a:rPr>
              <a:t>template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&gt;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print(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&amp; s) 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{ /* ... */}</a:t>
            </a:r>
            <a:endParaRPr lang="en-US" sz="1600">
              <a:latin typeface="Courier New" panose="02070309020205020404" pitchFamily="49" charset="0"/>
            </a:endParaRP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 err="1">
                <a:solidFill>
                  <a:srgbClr val="000000"/>
                </a:solidFill>
                <a:latin typeface="Courier New" panose="02070309020205020404" pitchFamily="49" charset="0"/>
              </a:rPr>
              <a:t>validateAges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a) 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{ /* ... */}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template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typename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typename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F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typename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&gt;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object,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F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method,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* begin,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* end) {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	while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(begin != end)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		(object.*method)(*begin++);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pt-BR" sz="1600" b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pt-BR" sz="1600" b="1">
                <a:solidFill>
                  <a:srgbClr val="000000"/>
                </a:solidFill>
                <a:latin typeface="Courier New" panose="02070309020205020404" pitchFamily="49" charset="0"/>
              </a:rPr>
              <a:t> n[] = { -1, 20, 33, 120 };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(print&lt;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&gt;, n, n + 4);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600" err="1">
                <a:solidFill>
                  <a:srgbClr val="000000"/>
                </a:solidFill>
                <a:latin typeface="Courier New" panose="02070309020205020404" pitchFamily="49" charset="0"/>
              </a:rPr>
              <a:t>validateAges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, n, n + 4);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fr-FR" sz="1600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fr-F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(), &amp;</a:t>
            </a:r>
            <a:r>
              <a:rPr lang="fr-F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fr-FR" sz="1600" err="1">
                <a:solidFill>
                  <a:srgbClr val="000000"/>
                </a:solidFill>
                <a:latin typeface="Courier New" panose="02070309020205020404" pitchFamily="49" charset="0"/>
              </a:rPr>
              <a:t>print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fr-FR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&gt;, n, n + 4);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pt-BR" sz="1600">
                <a:solidFill>
                  <a:srgbClr val="000000"/>
                </a:solidFill>
                <a:latin typeface="Courier New" panose="02070309020205020404" pitchFamily="49" charset="0"/>
              </a:rPr>
              <a:t>applyToSequence(</a:t>
            </a:r>
            <a:r>
              <a:rPr lang="pt-B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pt-BR" sz="1600">
                <a:solidFill>
                  <a:srgbClr val="000000"/>
                </a:solidFill>
                <a:latin typeface="Courier New" panose="02070309020205020404" pitchFamily="49" charset="0"/>
              </a:rPr>
              <a:t>(), &amp;</a:t>
            </a:r>
            <a:r>
              <a:rPr lang="pt-B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pt-BR" sz="1600">
                <a:solidFill>
                  <a:srgbClr val="000000"/>
                </a:solidFill>
                <a:latin typeface="Courier New" panose="02070309020205020404" pitchFamily="49" charset="0"/>
              </a:rPr>
              <a:t>::validateAges, n, n + 4);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>
              <a:tabLst>
                <a:tab pos="361950" algn="l"/>
                <a:tab pos="712788" algn="l"/>
                <a:tab pos="1073150" algn="l"/>
              </a:tabLst>
            </a:pPr>
            <a:endParaRPr lang="en-US" sz="1600"/>
          </a:p>
        </p:txBody>
      </p:sp>
      <p:sp>
        <p:nvSpPr>
          <p:cNvPr id="3072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F</a:t>
            </a:r>
            <a:r>
              <a:rPr lang="de-DE" altLang="de-DE" noProof="0"/>
              <a:t>unktionszeiger </a:t>
            </a:r>
            <a:r>
              <a:rPr lang="de-DE" altLang="de-DE" noProof="0" dirty="0"/>
              <a:t>vs. Methodenzeiger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5652120" y="2204864"/>
            <a:ext cx="3273425" cy="868362"/>
          </a:xfrm>
          <a:prstGeom prst="wedgeRoundRectCallout">
            <a:avLst>
              <a:gd name="adj1" fmla="val -58110"/>
              <a:gd name="adj2" fmla="val 9302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Zeiger auf </a:t>
            </a:r>
            <a:r>
              <a:rPr lang="de-DE" b="1">
                <a:solidFill>
                  <a:schemeClr val="bg1"/>
                </a:solidFill>
              </a:rPr>
              <a:t>Methoden</a:t>
            </a:r>
            <a:r>
              <a:rPr lang="de-DE">
                <a:solidFill>
                  <a:schemeClr val="bg1"/>
                </a:solidFill>
              </a:rPr>
              <a:t> können nicht auf die gleiche Art und Weise übergeben werden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887809" y="4595729"/>
            <a:ext cx="2860656" cy="868362"/>
          </a:xfrm>
          <a:prstGeom prst="wedgeRoundRectCallout">
            <a:avLst>
              <a:gd name="adj1" fmla="val -71745"/>
              <a:gd name="adj2" fmla="val 764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… entsprechend ändert sich der Aufruf.</a:t>
            </a:r>
          </a:p>
        </p:txBody>
      </p:sp>
    </p:spTree>
    <p:extLst>
      <p:ext uri="{BB962C8B-B14F-4D97-AF65-F5344CB8AC3E}">
        <p14:creationId xmlns:p14="http://schemas.microsoft.com/office/powerpoint/2010/main" val="1998988796"/>
      </p:ext>
    </p:extLst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[Exkurs] Automatische </a:t>
            </a:r>
            <a:r>
              <a:rPr lang="de-DE" noProof="0" dirty="0"/>
              <a:t>Typableitung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de-DE" noProof="0" dirty="0"/>
              <a:t>C++-Typen können </a:t>
            </a:r>
            <a:r>
              <a:rPr lang="de-DE" b="1" noProof="0" dirty="0"/>
              <a:t>komplex</a:t>
            </a:r>
            <a:r>
              <a:rPr lang="de-DE" noProof="0" dirty="0"/>
              <a:t> werden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&gt;::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const_iterator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x =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v.begin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&amp; (*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fp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&amp;);</a:t>
            </a:r>
          </a:p>
          <a:p>
            <a:pPr marL="692150" lvl="1" indent="-342900">
              <a:buFontTx/>
              <a:buChar char="-"/>
            </a:pP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Tx/>
              <a:buChar char="-"/>
            </a:pPr>
            <a:r>
              <a:rPr lang="de-DE" b="1" noProof="0" dirty="0"/>
              <a:t>Neues Schlüsselwort </a:t>
            </a: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/>
              <a:t> macht das Leben einfacher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x =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v.begin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x : v) {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&lt;&lt; x &lt;&lt;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;}</a:t>
            </a:r>
          </a:p>
          <a:p>
            <a:pPr marL="692150" lvl="1" indent="-342900">
              <a:buFontTx/>
              <a:buChar char="-"/>
            </a:pP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Tx/>
              <a:buChar char="-"/>
            </a:pPr>
            <a:r>
              <a:rPr lang="de-DE" noProof="0" dirty="0"/>
              <a:t>In der Klausur aus didaktischen Gründen </a:t>
            </a:r>
            <a:r>
              <a:rPr lang="de-DE" b="1" noProof="0" dirty="0">
                <a:solidFill>
                  <a:srgbClr val="C00000"/>
                </a:solidFill>
              </a:rPr>
              <a:t>verboten</a:t>
            </a:r>
            <a:r>
              <a:rPr lang="de-DE" noProof="0" dirty="0">
                <a:solidFill>
                  <a:srgbClr val="C00000"/>
                </a:solidFill>
              </a:rPr>
              <a:t> </a:t>
            </a:r>
            <a:r>
              <a:rPr lang="de-DE" noProof="0" dirty="0">
                <a:sym typeface="Wingdings" panose="05000000000000000000" pitchFamily="2" charset="2"/>
              </a:rPr>
              <a:t>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626929612"/>
      </p:ext>
    </p:extLst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[Exkurs] Lambdas </a:t>
            </a:r>
            <a:r>
              <a:rPr lang="de-DE" noProof="0" dirty="0"/>
              <a:t>(C++11)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4"/>
            <a:ext cx="8640763" cy="4536974"/>
          </a:xfrm>
        </p:spPr>
        <p:txBody>
          <a:bodyPr>
            <a:normAutofit lnSpcReduction="10000"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Lambda-Ausdruck</a:t>
            </a:r>
            <a:r>
              <a:rPr lang="de-DE" noProof="0" dirty="0"/>
              <a:t> = anonyme Funktion (ohne zugewiesenen Namen)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C++11</a:t>
            </a:r>
            <a:r>
              <a:rPr lang="de-DE" noProof="0" dirty="0"/>
              <a:t>:</a:t>
            </a:r>
          </a:p>
          <a:p>
            <a:pPr marL="692150" lvl="1" indent="-342900">
              <a:buFontTx/>
              <a:buChar char="-"/>
            </a:pPr>
            <a:r>
              <a:rPr lang="de-DE" noProof="0" dirty="0"/>
              <a:t>Weiterer Mechanismus, um "Verhalten als Parameter zu übergeben"</a:t>
            </a:r>
          </a:p>
          <a:p>
            <a:pPr marL="692150" lvl="1" indent="-342900">
              <a:buFontTx/>
              <a:buChar char="-"/>
            </a:pPr>
            <a:r>
              <a:rPr lang="de-DE" noProof="0" dirty="0"/>
              <a:t>In Kombination mit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/>
              <a:t> extrem mächtig und zugleich kompakt!</a:t>
            </a:r>
          </a:p>
          <a:p>
            <a:pPr marL="692150" lvl="1" indent="-342900">
              <a:buFontTx/>
              <a:buChar char="-"/>
            </a:pPr>
            <a:r>
              <a:rPr lang="de-DE" noProof="0" dirty="0"/>
              <a:t>Beispiel:</a:t>
            </a:r>
            <a:br>
              <a:rPr lang="de-DE" noProof="0" dirty="0"/>
            </a:b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prefix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= "Info: ";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= [=] 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&amp;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msg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 {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prefix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msg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;}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World!"); // Output: Info: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World!</a:t>
            </a:r>
          </a:p>
          <a:p>
            <a:pPr marL="692150" lvl="1" indent="-342900">
              <a:buFontTx/>
              <a:buChar char="-"/>
            </a:pPr>
            <a:r>
              <a:rPr lang="de-DE" noProof="0" dirty="0"/>
              <a:t>Mittels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[]</a:t>
            </a:r>
            <a:r>
              <a:rPr lang="de-DE" noProof="0" dirty="0"/>
              <a:t> kann die Variable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prefix</a:t>
            </a:r>
            <a:r>
              <a:rPr lang="de-DE" noProof="0" dirty="0"/>
              <a:t> aus dem Kontext von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de-DE" noProof="0" dirty="0"/>
              <a:t> "</a:t>
            </a:r>
            <a:r>
              <a:rPr lang="de-DE" b="1" noProof="0" dirty="0"/>
              <a:t>eingefangen</a:t>
            </a:r>
            <a:r>
              <a:rPr lang="de-DE" noProof="0" dirty="0"/>
              <a:t>" werden (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[=]</a:t>
            </a:r>
            <a:r>
              <a:rPr lang="de-DE" noProof="0" dirty="0"/>
              <a:t> "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value</a:t>
            </a:r>
            <a:r>
              <a:rPr lang="de-DE" noProof="0" dirty="0"/>
              <a:t>",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[&amp;]</a:t>
            </a:r>
            <a:r>
              <a:rPr lang="de-DE" noProof="0" dirty="0"/>
              <a:t> "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reference</a:t>
            </a:r>
            <a:r>
              <a:rPr lang="de-DE" noProof="0" dirty="0"/>
              <a:t>")</a:t>
            </a:r>
          </a:p>
          <a:p>
            <a:pPr marL="692150" lvl="1" indent="-342900">
              <a:buFontTx/>
              <a:buChar char="-"/>
            </a:pPr>
            <a:endParaRPr lang="de-DE" noProof="0" dirty="0"/>
          </a:p>
          <a:p>
            <a:pPr marL="342900" indent="-342900">
              <a:buFontTx/>
              <a:buChar char="-"/>
            </a:pPr>
            <a:r>
              <a:rPr lang="de-DE" b="1" noProof="0" dirty="0"/>
              <a:t>In Java seit 1.8</a:t>
            </a:r>
          </a:p>
          <a:p>
            <a:pPr marL="692150" lvl="1" indent="-342900">
              <a:buFontTx/>
              <a:buChar char="-"/>
            </a:pPr>
            <a:r>
              <a:rPr lang="de-DE" noProof="0" dirty="0"/>
              <a:t>Beispiel: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Arrays.asList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(1,2,3).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stream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	.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map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(x -&gt; x*x)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	.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(x -&gt; x &lt; 7).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collect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Collectors.toString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());</a:t>
            </a:r>
          </a:p>
        </p:txBody>
      </p:sp>
      <p:sp>
        <p:nvSpPr>
          <p:cNvPr id="4" name="Rechteck 3"/>
          <p:cNvSpPr/>
          <p:nvPr/>
        </p:nvSpPr>
        <p:spPr>
          <a:xfrm>
            <a:off x="2771800" y="6022136"/>
            <a:ext cx="5940152" cy="6074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/>
              <a:t>z.B. </a:t>
            </a:r>
            <a:r>
              <a:rPr lang="en-US" sz="1200">
                <a:hlinkClick r:id="rId2"/>
              </a:rPr>
              <a:t>http://www.cprogramming.com/c++11/c++11-lambda-closures.html</a:t>
            </a:r>
            <a:r>
              <a:rPr lang="en-US" sz="1200"/>
              <a:t> </a:t>
            </a:r>
          </a:p>
          <a:p>
            <a:pPr algn="r"/>
            <a:r>
              <a:rPr lang="en-US" sz="1200"/>
              <a:t>viele Beispiele: </a:t>
            </a:r>
            <a:r>
              <a:rPr lang="en-US" sz="1200">
                <a:hlinkClick r:id="rId3"/>
              </a:rPr>
              <a:t>https://en.wikipedia.org/wiki/Anonymous_function</a:t>
            </a:r>
            <a:endParaRPr lang="en-US" sz="1200"/>
          </a:p>
          <a:p>
            <a:pPr algn="r"/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430808055"/>
      </p:ext>
    </p:extLst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/>
              <a:t>Makefiles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270972275"/>
      </p:ext>
    </p:extLst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[Exkurs] Makefiles</a:t>
            </a:r>
            <a:r>
              <a:rPr lang="de-DE" altLang="de-DE" noProof="0" dirty="0"/>
              <a:t>: Motivation</a:t>
            </a:r>
          </a:p>
        </p:txBody>
      </p:sp>
      <p:sp>
        <p:nvSpPr>
          <p:cNvPr id="43011" name="Textfeld 3"/>
          <p:cNvSpPr txBox="1">
            <a:spLocks noChangeArrowheads="1"/>
          </p:cNvSpPr>
          <p:nvPr/>
        </p:nvSpPr>
        <p:spPr bwMode="auto">
          <a:xfrm>
            <a:off x="214512" y="1529514"/>
            <a:ext cx="8317928" cy="16381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Wingdings" panose="05000000000000000000" pitchFamily="2" charset="2"/>
              <a:buChar char="§"/>
            </a:pPr>
            <a:r>
              <a:rPr lang="de-DE" altLang="de-DE" sz="1800" b="0"/>
              <a:t>Indem wir Eclipse/CodeLite/… verwenden, </a:t>
            </a:r>
            <a:r>
              <a:rPr lang="de-DE" altLang="de-DE" sz="1800"/>
              <a:t>binden wir uns an diese IDE.</a:t>
            </a:r>
            <a:br>
              <a:rPr lang="de-DE" altLang="de-DE" sz="1800"/>
            </a:br>
            <a:endParaRPr lang="de-DE" altLang="de-DE" sz="1800"/>
          </a:p>
          <a:p>
            <a:pPr eaLnBrk="1" hangingPunct="1">
              <a:spcBef>
                <a:spcPct val="0"/>
              </a:spcBef>
              <a:buSzTx/>
              <a:buFont typeface="Wingdings" panose="05000000000000000000" pitchFamily="2" charset="2"/>
              <a:buChar char="§"/>
            </a:pPr>
            <a:r>
              <a:rPr lang="de-DE" altLang="de-DE" sz="1800" b="0"/>
              <a:t>Tatsächlich gab es früher gar keine so mächtigen IDEs wie heute …</a:t>
            </a:r>
            <a:br>
              <a:rPr lang="de-DE" altLang="de-DE" sz="1800" b="0"/>
            </a:b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Wingdings" panose="05000000000000000000" pitchFamily="2" charset="2"/>
              <a:buChar char="§"/>
            </a:pPr>
            <a:r>
              <a:rPr lang="de-DE" altLang="de-DE" sz="1800" b="0"/>
              <a:t>… aber trotzdem große C/C++-Projekte mit </a:t>
            </a:r>
            <a:r>
              <a:rPr lang="de-DE" altLang="de-DE" sz="1800"/>
              <a:t>hunderten von Dateien/Klassen </a:t>
            </a:r>
            <a:r>
              <a:rPr lang="de-DE" altLang="de-DE" sz="1800" b="0"/>
              <a:t>und </a:t>
            </a:r>
            <a:r>
              <a:rPr lang="de-DE" altLang="de-DE" sz="1800"/>
              <a:t>noch mehr Abhängigkeiten</a:t>
            </a:r>
            <a:r>
              <a:rPr lang="de-DE" altLang="de-DE" sz="1800" b="0"/>
              <a:t>.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651989" y="3421540"/>
            <a:ext cx="2601912" cy="593725"/>
          </a:xfrm>
          <a:prstGeom prst="wedgeRoundRectCallout">
            <a:avLst>
              <a:gd name="adj1" fmla="val -20798"/>
              <a:gd name="adj2" fmla="val -10891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Wie soll man da den Überblick bewahren?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651989" y="4308268"/>
            <a:ext cx="2601912" cy="593725"/>
          </a:xfrm>
          <a:prstGeom prst="wedgeRoundRectCallout">
            <a:avLst>
              <a:gd name="adj1" fmla="val -19472"/>
              <a:gd name="adj2" fmla="val -9148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Mittels Regeln!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19941" y="3421540"/>
            <a:ext cx="360040" cy="607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>
                <a:solidFill>
                  <a:srgbClr val="005AA9"/>
                </a:solidFill>
              </a:rPr>
              <a:t>?</a:t>
            </a:r>
            <a:endParaRPr lang="en-US" sz="3600" b="1">
              <a:solidFill>
                <a:srgbClr val="005AA9"/>
              </a:solidFill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219941" y="4301360"/>
            <a:ext cx="360040" cy="607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>
                <a:solidFill>
                  <a:srgbClr val="005AA9"/>
                </a:solidFill>
              </a:rPr>
              <a:t>!</a:t>
            </a:r>
            <a:endParaRPr lang="en-US" sz="3600" b="1">
              <a:solidFill>
                <a:srgbClr val="005AA9"/>
              </a:solidFill>
            </a:endParaRPr>
          </a:p>
        </p:txBody>
      </p:sp>
      <p:grpSp>
        <p:nvGrpSpPr>
          <p:cNvPr id="9" name="Gruppieren 8"/>
          <p:cNvGrpSpPr/>
          <p:nvPr/>
        </p:nvGrpSpPr>
        <p:grpSpPr>
          <a:xfrm>
            <a:off x="2771800" y="3473676"/>
            <a:ext cx="5868144" cy="2965135"/>
            <a:chOff x="2771800" y="3473676"/>
            <a:chExt cx="5868144" cy="2965135"/>
          </a:xfrm>
        </p:grpSpPr>
        <p:sp>
          <p:nvSpPr>
            <p:cNvPr id="2" name="Gefaltete Ecke 1"/>
            <p:cNvSpPr/>
            <p:nvPr/>
          </p:nvSpPr>
          <p:spPr bwMode="auto">
            <a:xfrm>
              <a:off x="4572000" y="3789040"/>
              <a:ext cx="4067944" cy="2138338"/>
            </a:xfrm>
            <a:prstGeom prst="foldedCorner">
              <a:avLst/>
            </a:prstGeom>
            <a:noFill/>
            <a:ln>
              <a:solidFill>
                <a:schemeClr val="tx1"/>
              </a:solidFill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all: main.exe</a:t>
              </a:r>
            </a:p>
            <a:p>
              <a:pPr algn="l"/>
              <a:endPara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main.exe: </a:t>
              </a:r>
              <a:r>
                <a:rPr lang="en-US" sz="1400" b="1" err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main.o</a:t>
              </a:r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1400" b="1" err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Building.o</a:t>
              </a:r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1400" b="1" err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Floor.o</a:t>
              </a:r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#...</a:t>
              </a: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g++ $^ -o $@</a:t>
              </a: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</a:t>
              </a: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%.o: %.cpp</a:t>
              </a: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g++ -MMD -MP -c $&lt; -o $@</a:t>
              </a:r>
              <a:endParaRPr kumimoji="0" 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ea typeface="Lucida Sans Unicode" pitchFamily="34" charset="0"/>
                <a:cs typeface="Lucida Sans Unicode" pitchFamily="34" charset="0"/>
              </a:endParaRPr>
            </a:p>
          </p:txBody>
        </p:sp>
        <p:sp>
          <p:nvSpPr>
            <p:cNvPr id="4" name="Textfeld 3"/>
            <p:cNvSpPr txBox="1"/>
            <p:nvPr/>
          </p:nvSpPr>
          <p:spPr>
            <a:xfrm>
              <a:off x="7487816" y="3799710"/>
              <a:ext cx="1152128" cy="3600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err="1"/>
                <a:t>Makefile</a:t>
              </a:r>
              <a:endParaRPr lang="en-US"/>
            </a:p>
          </p:txBody>
        </p:sp>
        <p:sp>
          <p:nvSpPr>
            <p:cNvPr id="10" name="Abgerundete rechteckige Legende 9"/>
            <p:cNvSpPr/>
            <p:nvPr/>
          </p:nvSpPr>
          <p:spPr>
            <a:xfrm>
              <a:off x="3995936" y="3473676"/>
              <a:ext cx="1071736" cy="329024"/>
            </a:xfrm>
            <a:prstGeom prst="wedgeRoundRectCallout">
              <a:avLst>
                <a:gd name="adj1" fmla="val 20773"/>
                <a:gd name="adj2" fmla="val 10253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i="1">
                  <a:solidFill>
                    <a:schemeClr val="bg1"/>
                  </a:solidFill>
                </a:rPr>
                <a:t>Target</a:t>
              </a:r>
            </a:p>
          </p:txBody>
        </p:sp>
        <p:sp>
          <p:nvSpPr>
            <p:cNvPr id="11" name="Abgerundete rechteckige Legende 10"/>
            <p:cNvSpPr/>
            <p:nvPr/>
          </p:nvSpPr>
          <p:spPr>
            <a:xfrm>
              <a:off x="5246204" y="3473676"/>
              <a:ext cx="1918084" cy="329024"/>
            </a:xfrm>
            <a:prstGeom prst="wedgeRoundRectCallout">
              <a:avLst>
                <a:gd name="adj1" fmla="val -39492"/>
                <a:gd name="adj2" fmla="val 10253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>
                  <a:solidFill>
                    <a:schemeClr val="bg1"/>
                  </a:solidFill>
                </a:rPr>
                <a:t>Abhängigkeiten</a:t>
              </a:r>
            </a:p>
          </p:txBody>
        </p:sp>
        <p:sp>
          <p:nvSpPr>
            <p:cNvPr id="12" name="Abgerundete rechteckige Legende 11"/>
            <p:cNvSpPr/>
            <p:nvPr/>
          </p:nvSpPr>
          <p:spPr>
            <a:xfrm>
              <a:off x="5246204" y="5670748"/>
              <a:ext cx="3063024" cy="329024"/>
            </a:xfrm>
            <a:prstGeom prst="wedgeRoundRectCallout">
              <a:avLst>
                <a:gd name="adj1" fmla="val -49447"/>
                <a:gd name="adj2" fmla="val -138675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>
                  <a:solidFill>
                    <a:schemeClr val="bg1"/>
                  </a:solidFill>
                </a:rPr>
                <a:t>Befehl, um Target zu bauen</a:t>
              </a:r>
            </a:p>
          </p:txBody>
        </p:sp>
        <p:sp>
          <p:nvSpPr>
            <p:cNvPr id="5" name="Rechteck 4"/>
            <p:cNvSpPr/>
            <p:nvPr/>
          </p:nvSpPr>
          <p:spPr bwMode="auto">
            <a:xfrm>
              <a:off x="4572000" y="5188653"/>
              <a:ext cx="495672" cy="184563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  <p:sp>
          <p:nvSpPr>
            <p:cNvPr id="14" name="Abgerundete rechteckige Legende 13"/>
            <p:cNvSpPr/>
            <p:nvPr/>
          </p:nvSpPr>
          <p:spPr>
            <a:xfrm>
              <a:off x="2771800" y="6109787"/>
              <a:ext cx="5172108" cy="329024"/>
            </a:xfrm>
            <a:prstGeom prst="wedgeRoundRectCallout">
              <a:avLst>
                <a:gd name="adj1" fmla="val -9487"/>
                <a:gd name="adj2" fmla="val -26190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>
                  <a:solidFill>
                    <a:schemeClr val="bg1"/>
                  </a:solidFill>
                </a:rPr>
                <a:t>1 Tab Einrückung zur Gruppierung von Befehlen</a:t>
              </a:r>
            </a:p>
          </p:txBody>
        </p:sp>
        <p:sp>
          <p:nvSpPr>
            <p:cNvPr id="15" name="Rechteck 14"/>
            <p:cNvSpPr/>
            <p:nvPr/>
          </p:nvSpPr>
          <p:spPr bwMode="auto">
            <a:xfrm>
              <a:off x="4572000" y="4605131"/>
              <a:ext cx="495672" cy="184563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</p:grpSp>
      <p:sp>
        <p:nvSpPr>
          <p:cNvPr id="13" name="Textfeld 12"/>
          <p:cNvSpPr txBox="1"/>
          <p:nvPr/>
        </p:nvSpPr>
        <p:spPr>
          <a:xfrm>
            <a:off x="214512" y="4958376"/>
            <a:ext cx="3390672" cy="11228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1 Source File </a:t>
            </a:r>
            <a:r>
              <a:rPr lang="en-US" i="1"/>
              <a:t>x.cpp</a:t>
            </a:r>
            <a:r>
              <a:rPr lang="en-US"/>
              <a:t> </a:t>
            </a:r>
          </a:p>
          <a:p>
            <a:pPr algn="l"/>
            <a:r>
              <a:rPr lang="en-US">
                <a:sym typeface="Wingdings" panose="05000000000000000000" pitchFamily="2" charset="2"/>
              </a:rPr>
              <a:t>   1 Object File </a:t>
            </a:r>
            <a:r>
              <a:rPr lang="en-US" i="1">
                <a:sym typeface="Wingdings" panose="05000000000000000000" pitchFamily="2" charset="2"/>
              </a:rPr>
              <a:t>x.o</a:t>
            </a:r>
          </a:p>
          <a:p>
            <a:pPr algn="l"/>
            <a:r>
              <a:rPr lang="en-US"/>
              <a:t>n Object Files </a:t>
            </a:r>
            <a:r>
              <a:rPr lang="en-US" i="1"/>
              <a:t>x1.o x2.o x3.o …</a:t>
            </a:r>
          </a:p>
          <a:p>
            <a:pPr algn="l"/>
            <a:r>
              <a:rPr lang="en-US">
                <a:sym typeface="Wingdings" panose="05000000000000000000" pitchFamily="2" charset="2"/>
              </a:rPr>
              <a:t>   1 Executable </a:t>
            </a:r>
            <a:r>
              <a:rPr lang="en-US" i="1">
                <a:sym typeface="Wingdings" panose="05000000000000000000" pitchFamily="2" charset="2"/>
              </a:rPr>
              <a:t>main.exe</a:t>
            </a:r>
            <a:endParaRPr lang="en-US" i="1"/>
          </a:p>
        </p:txBody>
      </p:sp>
    </p:spTree>
    <p:extLst>
      <p:ext uri="{BB962C8B-B14F-4D97-AF65-F5344CB8AC3E}">
        <p14:creationId xmlns:p14="http://schemas.microsoft.com/office/powerpoint/2010/main" val="1801920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3" grpId="0"/>
      <p:bldP spid="8" grpId="0"/>
      <p:bldP spid="13" grpId="0"/>
    </p:bldLst>
  </p:timing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noProof="0"/>
              <a:t>"</a:t>
            </a:r>
            <a:r>
              <a:rPr lang="de-DE" noProof="0" dirty="0" err="1"/>
              <a:t>Make</a:t>
            </a:r>
            <a:r>
              <a:rPr lang="de-DE" noProof="0" dirty="0"/>
              <a:t> </a:t>
            </a:r>
            <a:r>
              <a:rPr lang="de-DE" noProof="0" dirty="0" err="1"/>
              <a:t>is</a:t>
            </a:r>
            <a:r>
              <a:rPr lang="de-DE" noProof="0" dirty="0"/>
              <a:t> an expert </a:t>
            </a:r>
            <a:r>
              <a:rPr lang="de-DE" noProof="0" dirty="0" err="1"/>
              <a:t>system</a:t>
            </a:r>
            <a:r>
              <a:rPr lang="de-DE" noProof="0" dirty="0"/>
              <a:t>." [1]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10626595" cy="4968875"/>
          </a:xfrm>
        </p:spPr>
        <p:txBody>
          <a:bodyPr/>
          <a:lstStyle/>
          <a:p>
            <a:r>
              <a:rPr lang="de-DE" b="1" noProof="0" dirty="0"/>
              <a:t>Eingabe</a:t>
            </a:r>
            <a:r>
              <a:rPr lang="de-DE" noProof="0" dirty="0"/>
              <a:t>: Regelmenge (fix) + Zustand des </a:t>
            </a:r>
            <a:r>
              <a:rPr lang="de-DE" noProof="0" dirty="0" err="1"/>
              <a:t>Workspaces</a:t>
            </a:r>
            <a:r>
              <a:rPr lang="de-DE" noProof="0" dirty="0"/>
              <a:t> (variabel)</a:t>
            </a:r>
          </a:p>
          <a:p>
            <a:r>
              <a:rPr lang="de-DE" b="1" noProof="0" dirty="0"/>
              <a:t>Ausgabe</a:t>
            </a:r>
            <a:r>
              <a:rPr lang="de-DE" noProof="0" dirty="0"/>
              <a:t>: Notwendige </a:t>
            </a:r>
            <a:r>
              <a:rPr lang="de-DE" noProof="0" dirty="0" err="1"/>
              <a:t>Buildschritte</a:t>
            </a:r>
            <a:r>
              <a:rPr lang="de-DE" noProof="0" dirty="0"/>
              <a:t> (z.B. "Erzeuge </a:t>
            </a:r>
            <a:r>
              <a:rPr lang="de-DE" noProof="0" dirty="0" err="1"/>
              <a:t>main.o</a:t>
            </a:r>
            <a:r>
              <a:rPr lang="de-DE" noProof="0" dirty="0"/>
              <a:t>, Erzeuge </a:t>
            </a:r>
            <a:r>
              <a:rPr lang="de-DE" noProof="0" dirty="0" err="1"/>
              <a:t>prog</a:t>
            </a:r>
            <a:r>
              <a:rPr lang="de-DE" noProof="0" dirty="0"/>
              <a:t>")</a:t>
            </a:r>
            <a:endParaRPr lang="de-DE" noProof="0" dirty="0">
              <a:sym typeface="Wingdings" panose="05000000000000000000" pitchFamily="2" charset="2"/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209939" y="6160479"/>
            <a:ext cx="10094507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200" b="1">
                <a:solidFill>
                  <a:schemeClr val="bg1">
                    <a:lumMod val="50000"/>
                  </a:schemeClr>
                </a:solidFill>
              </a:rPr>
              <a:t>[1] Miller, P.A. (1998), "Recursive Make Considered Harmful," AUUGN Journal of AUUG Inc., 19(1), pp. 14-25.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4572" y="3334348"/>
            <a:ext cx="3240063" cy="1964448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278" y="4738425"/>
            <a:ext cx="1596615" cy="1152128"/>
          </a:xfrm>
          <a:prstGeom prst="rect">
            <a:avLst/>
          </a:prstGeom>
        </p:spPr>
      </p:pic>
      <p:sp>
        <p:nvSpPr>
          <p:cNvPr id="8" name="Gefaltete Ecke 7"/>
          <p:cNvSpPr/>
          <p:nvPr/>
        </p:nvSpPr>
        <p:spPr>
          <a:xfrm>
            <a:off x="250825" y="2618863"/>
            <a:ext cx="3277463" cy="1498006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 ker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OBJ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 = main.o parse.o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prog: $(OBJ)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$(CC) -o $@ $(OBJ)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main.o: main.c parse.h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$(CC) -c main.c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parse.o: parse.c parse.h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$(CC) -c parse.c</a:t>
            </a:r>
          </a:p>
        </p:txBody>
      </p:sp>
      <p:sp>
        <p:nvSpPr>
          <p:cNvPr id="9" name="Pfeil nach rechts 71"/>
          <p:cNvSpPr>
            <a:spLocks noChangeArrowheads="1"/>
          </p:cNvSpPr>
          <p:nvPr/>
        </p:nvSpPr>
        <p:spPr bwMode="auto">
          <a:xfrm>
            <a:off x="3558762" y="3334348"/>
            <a:ext cx="793657" cy="522820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0" name="Pfeil nach rechts 71"/>
          <p:cNvSpPr>
            <a:spLocks noChangeArrowheads="1"/>
          </p:cNvSpPr>
          <p:nvPr/>
        </p:nvSpPr>
        <p:spPr bwMode="auto">
          <a:xfrm>
            <a:off x="3558762" y="4791669"/>
            <a:ext cx="793657" cy="522820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1" name="Textfeld 10"/>
          <p:cNvSpPr txBox="1"/>
          <p:nvPr/>
        </p:nvSpPr>
        <p:spPr>
          <a:xfrm>
            <a:off x="4816987" y="5428489"/>
            <a:ext cx="271523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Directed Acyclic Graph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653782" y="5797498"/>
            <a:ext cx="141160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Workspace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226752" y="4274032"/>
            <a:ext cx="268535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Makefile (Regelmenge)</a:t>
            </a:r>
          </a:p>
        </p:txBody>
      </p:sp>
      <p:sp>
        <p:nvSpPr>
          <p:cNvPr id="15" name="Stern mit 5 Zacken 14"/>
          <p:cNvSpPr/>
          <p:nvPr/>
        </p:nvSpPr>
        <p:spPr bwMode="auto">
          <a:xfrm>
            <a:off x="1893835" y="5116236"/>
            <a:ext cx="288131" cy="288131"/>
          </a:xfrm>
          <a:prstGeom prst="star5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6" name="Stern mit 5 Zacken 15"/>
          <p:cNvSpPr/>
          <p:nvPr/>
        </p:nvSpPr>
        <p:spPr bwMode="auto">
          <a:xfrm>
            <a:off x="5365302" y="4854665"/>
            <a:ext cx="288131" cy="288131"/>
          </a:xfrm>
          <a:prstGeom prst="star5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7" name="Stern mit 5 Zacken 16"/>
          <p:cNvSpPr/>
          <p:nvPr/>
        </p:nvSpPr>
        <p:spPr bwMode="auto">
          <a:xfrm>
            <a:off x="5886471" y="4144580"/>
            <a:ext cx="288131" cy="288131"/>
          </a:xfrm>
          <a:prstGeom prst="star5">
            <a:avLst/>
          </a:prstGeom>
          <a:solidFill>
            <a:schemeClr val="accent1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8" name="Stern mit 5 Zacken 17"/>
          <p:cNvSpPr/>
          <p:nvPr/>
        </p:nvSpPr>
        <p:spPr bwMode="auto">
          <a:xfrm>
            <a:off x="6407640" y="3434495"/>
            <a:ext cx="288131" cy="288131"/>
          </a:xfrm>
          <a:prstGeom prst="star5">
            <a:avLst/>
          </a:prstGeom>
          <a:solidFill>
            <a:schemeClr val="accent1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cxnSp>
        <p:nvCxnSpPr>
          <p:cNvPr id="20" name="Gerade Verbindung mit Pfeil 19"/>
          <p:cNvCxnSpPr>
            <a:endCxn id="17" idx="2"/>
          </p:cNvCxnSpPr>
          <p:nvPr/>
        </p:nvCxnSpPr>
        <p:spPr bwMode="auto">
          <a:xfrm flipV="1">
            <a:off x="5579945" y="4432710"/>
            <a:ext cx="361554" cy="508458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2" name="Gerade Verbindung mit Pfeil 21"/>
          <p:cNvCxnSpPr>
            <a:endCxn id="18" idx="2"/>
          </p:cNvCxnSpPr>
          <p:nvPr/>
        </p:nvCxnSpPr>
        <p:spPr bwMode="auto">
          <a:xfrm flipV="1">
            <a:off x="6081908" y="3722625"/>
            <a:ext cx="380760" cy="498463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5" name="Stern mit 5 Zacken 24"/>
          <p:cNvSpPr/>
          <p:nvPr/>
        </p:nvSpPr>
        <p:spPr bwMode="auto">
          <a:xfrm>
            <a:off x="6928509" y="2711141"/>
            <a:ext cx="288131" cy="288131"/>
          </a:xfrm>
          <a:prstGeom prst="star5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6" name="Textfeld 25"/>
          <p:cNvSpPr txBox="1"/>
          <p:nvPr/>
        </p:nvSpPr>
        <p:spPr>
          <a:xfrm>
            <a:off x="7176539" y="2708920"/>
            <a:ext cx="150560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Veränderung</a:t>
            </a:r>
          </a:p>
        </p:txBody>
      </p:sp>
      <p:sp>
        <p:nvSpPr>
          <p:cNvPr id="27" name="Stern mit 5 Zacken 26"/>
          <p:cNvSpPr/>
          <p:nvPr/>
        </p:nvSpPr>
        <p:spPr bwMode="auto">
          <a:xfrm>
            <a:off x="6928509" y="3103418"/>
            <a:ext cx="288131" cy="288131"/>
          </a:xfrm>
          <a:prstGeom prst="star5">
            <a:avLst/>
          </a:prstGeom>
          <a:solidFill>
            <a:schemeClr val="accent1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8" name="Textfeld 27"/>
          <p:cNvSpPr txBox="1"/>
          <p:nvPr/>
        </p:nvSpPr>
        <p:spPr>
          <a:xfrm>
            <a:off x="7176539" y="3115023"/>
            <a:ext cx="1890262" cy="6076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Notwendige</a:t>
            </a:r>
            <a:br>
              <a:rPr lang="en-US"/>
            </a:br>
            <a:r>
              <a:rPr lang="en-US"/>
              <a:t>Neuberechnung</a:t>
            </a:r>
          </a:p>
        </p:txBody>
      </p:sp>
    </p:spTree>
    <p:extLst>
      <p:ext uri="{BB962C8B-B14F-4D97-AF65-F5344CB8AC3E}">
        <p14:creationId xmlns:p14="http://schemas.microsoft.com/office/powerpoint/2010/main" val="228633184"/>
      </p:ext>
    </p:extLst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efaltete Ecke 4"/>
          <p:cNvSpPr/>
          <p:nvPr/>
        </p:nvSpPr>
        <p:spPr bwMode="auto">
          <a:xfrm>
            <a:off x="179512" y="1484784"/>
            <a:ext cx="4104456" cy="4968552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Makefiles</a:t>
            </a:r>
            <a:r>
              <a:rPr lang="de-DE" altLang="de-DE" noProof="0" dirty="0"/>
              <a:t>: Struktur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179512" y="1484784"/>
            <a:ext cx="4465191" cy="4968875"/>
          </a:xfrm>
        </p:spPr>
        <p:txBody>
          <a:bodyPr/>
          <a:lstStyle/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wildcard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*.</a:t>
            </a:r>
            <a:r>
              <a:rPr lang="de-DE" sz="1400" noProof="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=.o)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=.d)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all: main.exe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main.exe: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$^ -o $@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%.o: %.cpp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-MMD -MP -c $&lt; -o $@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clean: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de-DE" sz="1400" noProof="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rm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-</a:t>
            </a:r>
            <a:r>
              <a:rPr lang="de-DE" sz="1400" noProof="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rf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main.exe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de-DE" sz="1400" noProof="0" dirty="0" err="1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include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de-DE" sz="1400" noProof="0" dirty="0"/>
          </a:p>
        </p:txBody>
      </p:sp>
      <p:sp>
        <p:nvSpPr>
          <p:cNvPr id="11" name="Abgerundete rechteckige Legende 10"/>
          <p:cNvSpPr/>
          <p:nvPr/>
        </p:nvSpPr>
        <p:spPr>
          <a:xfrm>
            <a:off x="4815565" y="2348880"/>
            <a:ext cx="3916493" cy="593725"/>
          </a:xfrm>
          <a:prstGeom prst="wedgeRoundRectCallout">
            <a:avLst>
              <a:gd name="adj1" fmla="val -125950"/>
              <a:gd name="adj2" fmla="val 1748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Erstes Target ist immer der </a:t>
            </a:r>
            <a:r>
              <a:rPr lang="de-DE" b="1">
                <a:solidFill>
                  <a:schemeClr val="bg1"/>
                </a:solidFill>
              </a:rPr>
              <a:t>Default-Einstiegspunkt</a:t>
            </a:r>
            <a:r>
              <a:rPr lang="de-DE">
                <a:solidFill>
                  <a:schemeClr val="bg1"/>
                </a:solidFill>
              </a:rPr>
              <a:t>. Eclipse will </a:t>
            </a:r>
            <a:r>
              <a:rPr lang="de-DE" i="1">
                <a:solidFill>
                  <a:schemeClr val="bg1"/>
                </a:solidFill>
              </a:rPr>
              <a:t>all</a:t>
            </a:r>
            <a:r>
              <a:rPr lang="de-DE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4809484" y="1238127"/>
            <a:ext cx="4155004" cy="593725"/>
          </a:xfrm>
          <a:prstGeom prst="wedgeRoundRectCallout">
            <a:avLst>
              <a:gd name="adj1" fmla="val -101061"/>
              <a:gd name="adj2" fmla="val 4799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Erzeugt Listen aller </a:t>
            </a:r>
            <a:r>
              <a:rPr lang="de-DE" err="1">
                <a:solidFill>
                  <a:schemeClr val="bg1"/>
                </a:solidFill>
              </a:rPr>
              <a:t>Impl</a:t>
            </a:r>
            <a:r>
              <a:rPr lang="de-DE">
                <a:solidFill>
                  <a:schemeClr val="bg1"/>
                </a:solidFill>
              </a:rPr>
              <a:t>-Dateien und der entsprechenden </a:t>
            </a:r>
            <a:r>
              <a:rPr lang="de-DE" i="1" err="1">
                <a:solidFill>
                  <a:schemeClr val="bg1"/>
                </a:solidFill>
              </a:rPr>
              <a:t>Object</a:t>
            </a:r>
            <a:r>
              <a:rPr lang="de-DE">
                <a:solidFill>
                  <a:schemeClr val="bg1"/>
                </a:solidFill>
              </a:rPr>
              <a:t> </a:t>
            </a:r>
            <a:r>
              <a:rPr lang="de-DE" i="1">
                <a:solidFill>
                  <a:schemeClr val="bg1"/>
                </a:solidFill>
              </a:rPr>
              <a:t>Files.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3" name="Abgerundete rechteckige Legende 12"/>
          <p:cNvSpPr/>
          <p:nvPr/>
        </p:nvSpPr>
        <p:spPr>
          <a:xfrm>
            <a:off x="4840752" y="3100239"/>
            <a:ext cx="3916493" cy="593725"/>
          </a:xfrm>
          <a:prstGeom prst="wedgeRoundRectCallout">
            <a:avLst>
              <a:gd name="adj1" fmla="val -107448"/>
              <a:gd name="adj2" fmla="val 218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Platzhalter</a:t>
            </a:r>
            <a:r>
              <a:rPr lang="de-DE">
                <a:solidFill>
                  <a:schemeClr val="bg1"/>
                </a:solidFill>
              </a:rPr>
              <a:t>: $^ - Abh.; $@ - Target</a:t>
            </a:r>
          </a:p>
        </p:txBody>
      </p:sp>
      <p:sp>
        <p:nvSpPr>
          <p:cNvPr id="14" name="Abgerundete rechteckige Legende 13"/>
          <p:cNvSpPr/>
          <p:nvPr/>
        </p:nvSpPr>
        <p:spPr>
          <a:xfrm>
            <a:off x="4644703" y="3807383"/>
            <a:ext cx="4112541" cy="593725"/>
          </a:xfrm>
          <a:prstGeom prst="wedgeRoundRectCallout">
            <a:avLst>
              <a:gd name="adj1" fmla="val -129264"/>
              <a:gd name="adj2" fmla="val 5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"</a:t>
            </a:r>
            <a:r>
              <a:rPr lang="de-DE" b="1">
                <a:solidFill>
                  <a:schemeClr val="bg1"/>
                </a:solidFill>
              </a:rPr>
              <a:t>Suffixregel</a:t>
            </a:r>
            <a:r>
              <a:rPr lang="de-DE">
                <a:solidFill>
                  <a:schemeClr val="bg1"/>
                </a:solidFill>
              </a:rPr>
              <a:t>"; $&lt; - Input; $@ - </a:t>
            </a:r>
            <a:r>
              <a:rPr lang="de-DE" err="1">
                <a:solidFill>
                  <a:schemeClr val="bg1"/>
                </a:solidFill>
              </a:rPr>
              <a:t>output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5" name="Abgerundete rechteckige Legende 14"/>
          <p:cNvSpPr/>
          <p:nvPr/>
        </p:nvSpPr>
        <p:spPr>
          <a:xfrm>
            <a:off x="4840751" y="5619458"/>
            <a:ext cx="3916493" cy="593725"/>
          </a:xfrm>
          <a:prstGeom prst="wedgeRoundRectCallout">
            <a:avLst>
              <a:gd name="adj1" fmla="val -120444"/>
              <a:gd name="adj2" fmla="val -2755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Include</a:t>
            </a:r>
            <a:r>
              <a:rPr lang="de-DE" b="1">
                <a:solidFill>
                  <a:schemeClr val="bg1"/>
                </a:solidFill>
              </a:rPr>
              <a:t>-Dependencies</a:t>
            </a:r>
            <a:r>
              <a:rPr lang="de-DE">
                <a:solidFill>
                  <a:schemeClr val="bg1"/>
                </a:solidFill>
              </a:rPr>
              <a:t> (später)</a:t>
            </a:r>
          </a:p>
        </p:txBody>
      </p:sp>
      <p:sp>
        <p:nvSpPr>
          <p:cNvPr id="16" name="Abgerundete rechteckige Legende 15"/>
          <p:cNvSpPr/>
          <p:nvPr/>
        </p:nvSpPr>
        <p:spPr>
          <a:xfrm>
            <a:off x="4809484" y="4785580"/>
            <a:ext cx="3916493" cy="593725"/>
          </a:xfrm>
          <a:prstGeom prst="wedgeRoundRectCallout">
            <a:avLst>
              <a:gd name="adj1" fmla="val -67361"/>
              <a:gd name="adj2" fmla="val 1312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Lösch-Regel</a:t>
            </a:r>
          </a:p>
        </p:txBody>
      </p:sp>
    </p:spTree>
    <p:extLst>
      <p:ext uri="{BB962C8B-B14F-4D97-AF65-F5344CB8AC3E}">
        <p14:creationId xmlns:p14="http://schemas.microsoft.com/office/powerpoint/2010/main" val="90159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16" grpId="0" animBg="1"/>
    </p:bldLst>
  </p:timing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noProof="0"/>
              <a:t>Makefiles</a:t>
            </a:r>
            <a:r>
              <a:rPr lang="de-DE" noProof="0" dirty="0"/>
              <a:t>: Ablauf</a:t>
            </a:r>
          </a:p>
        </p:txBody>
      </p:sp>
      <p:sp>
        <p:nvSpPr>
          <p:cNvPr id="7" name="Gefaltete Ecke 6"/>
          <p:cNvSpPr/>
          <p:nvPr/>
        </p:nvSpPr>
        <p:spPr bwMode="auto">
          <a:xfrm>
            <a:off x="179512" y="1484784"/>
            <a:ext cx="4104456" cy="4968552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8" name="Inhaltsplatzhalter 3"/>
          <p:cNvSpPr txBox="1">
            <a:spLocks/>
          </p:cNvSpPr>
          <p:nvPr/>
        </p:nvSpPr>
        <p:spPr bwMode="auto">
          <a:xfrm>
            <a:off x="179512" y="1484313"/>
            <a:ext cx="3952056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en-US" sz="1400" ker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en-US" sz="1400" ker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$(wildcard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*.</a:t>
            </a:r>
            <a:r>
              <a:rPr lang="en-US" sz="1400" kern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en-US" sz="1400" ker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en-US" sz="1400" ker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en-US" sz="1400" kern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=.o)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en-US" sz="1400" ker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en-US" sz="1400" kern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=.d)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all: main.exe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main.exe: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$^ -o $@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%.o: %.cpp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-MMD -MP -c $&lt; -o $@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clean: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400" kern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rm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-</a:t>
            </a:r>
            <a:r>
              <a:rPr lang="en-US" sz="1400" kern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rf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main.exe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-include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0000"/>
              </a:lnSpc>
              <a:buClrTx/>
              <a:buSzTx/>
              <a:buFont typeface="Wingdings" charset="2"/>
              <a:buNone/>
            </a:pPr>
            <a:endParaRPr lang="en-US" sz="1400" kern="0"/>
          </a:p>
        </p:txBody>
      </p:sp>
      <p:sp>
        <p:nvSpPr>
          <p:cNvPr id="9" name="Abgerundete rechteckige Legende 8"/>
          <p:cNvSpPr/>
          <p:nvPr/>
        </p:nvSpPr>
        <p:spPr>
          <a:xfrm>
            <a:off x="3400340" y="2420888"/>
            <a:ext cx="5594821" cy="377701"/>
          </a:xfrm>
          <a:prstGeom prst="wedgeRoundRectCallout">
            <a:avLst>
              <a:gd name="adj1" fmla="val -80435"/>
              <a:gd name="adj2" fmla="val 3201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1. Damit ich </a:t>
            </a:r>
            <a:r>
              <a:rPr lang="de-DE" i="1">
                <a:solidFill>
                  <a:schemeClr val="bg1"/>
                </a:solidFill>
              </a:rPr>
              <a:t>all</a:t>
            </a:r>
            <a:r>
              <a:rPr lang="de-DE">
                <a:solidFill>
                  <a:schemeClr val="bg1"/>
                </a:solidFill>
              </a:rPr>
              <a:t> erfüllen kann, brauche ich </a:t>
            </a:r>
            <a:r>
              <a:rPr lang="de-DE" i="1">
                <a:solidFill>
                  <a:schemeClr val="bg1"/>
                </a:solidFill>
              </a:rPr>
              <a:t>main.exe</a:t>
            </a:r>
            <a:r>
              <a:rPr lang="de-DE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3414960" y="2978786"/>
            <a:ext cx="5594821" cy="522222"/>
          </a:xfrm>
          <a:prstGeom prst="wedgeRoundRectCallout">
            <a:avLst>
              <a:gd name="adj1" fmla="val -73034"/>
              <a:gd name="adj2" fmla="val 762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2. Falls ich kein </a:t>
            </a:r>
            <a:r>
              <a:rPr lang="de-DE" i="1">
                <a:solidFill>
                  <a:schemeClr val="bg1"/>
                </a:solidFill>
              </a:rPr>
              <a:t>main.exe </a:t>
            </a:r>
            <a:r>
              <a:rPr lang="de-DE">
                <a:solidFill>
                  <a:schemeClr val="bg1"/>
                </a:solidFill>
              </a:rPr>
              <a:t>habe, brauche ich alle </a:t>
            </a:r>
            <a:br>
              <a:rPr lang="de-DE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    </a:t>
            </a:r>
            <a:r>
              <a:rPr lang="de-DE" i="1">
                <a:solidFill>
                  <a:schemeClr val="bg1"/>
                </a:solidFill>
              </a:rPr>
              <a:t>.o</a:t>
            </a:r>
            <a:r>
              <a:rPr lang="de-DE">
                <a:solidFill>
                  <a:schemeClr val="bg1"/>
                </a:solidFill>
              </a:rPr>
              <a:t>-Dateien, um </a:t>
            </a:r>
            <a:r>
              <a:rPr lang="de-DE" i="1">
                <a:solidFill>
                  <a:schemeClr val="bg1"/>
                </a:solidFill>
              </a:rPr>
              <a:t>main.exe</a:t>
            </a:r>
            <a:r>
              <a:rPr lang="de-DE">
                <a:solidFill>
                  <a:schemeClr val="bg1"/>
                </a:solidFill>
              </a:rPr>
              <a:t> daraus zu linken.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3414960" y="3573016"/>
            <a:ext cx="5594821" cy="522222"/>
          </a:xfrm>
          <a:prstGeom prst="wedgeRoundRectCallout">
            <a:avLst>
              <a:gd name="adj1" fmla="val -23541"/>
              <a:gd name="adj2" fmla="val -6340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3. Falls eine der </a:t>
            </a:r>
            <a:r>
              <a:rPr lang="de-DE" i="1">
                <a:solidFill>
                  <a:schemeClr val="bg1"/>
                </a:solidFill>
              </a:rPr>
              <a:t>.o</a:t>
            </a:r>
            <a:r>
              <a:rPr lang="de-DE">
                <a:solidFill>
                  <a:schemeClr val="bg1"/>
                </a:solidFill>
              </a:rPr>
              <a:t>-Dateien neuer ist als </a:t>
            </a:r>
            <a:r>
              <a:rPr lang="de-DE" i="1">
                <a:solidFill>
                  <a:schemeClr val="bg1"/>
                </a:solidFill>
              </a:rPr>
              <a:t>main.exe</a:t>
            </a:r>
            <a:r>
              <a:rPr lang="de-DE">
                <a:solidFill>
                  <a:schemeClr val="bg1"/>
                </a:solidFill>
              </a:rPr>
              <a:t>,   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    muss ich </a:t>
            </a:r>
            <a:r>
              <a:rPr lang="de-DE" i="1">
                <a:solidFill>
                  <a:schemeClr val="bg1"/>
                </a:solidFill>
              </a:rPr>
              <a:t>main.exe</a:t>
            </a:r>
            <a:r>
              <a:rPr lang="de-DE">
                <a:solidFill>
                  <a:schemeClr val="bg1"/>
                </a:solidFill>
              </a:rPr>
              <a:t> trotzdem neu bauen.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3414960" y="4260483"/>
            <a:ext cx="5594821" cy="522222"/>
          </a:xfrm>
          <a:prstGeom prst="wedgeRoundRectCallout">
            <a:avLst>
              <a:gd name="adj1" fmla="val -52374"/>
              <a:gd name="adj2" fmla="val -3532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4. Analog läuft es für die Kompilierung der </a:t>
            </a:r>
            <a:br>
              <a:rPr lang="de-DE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    </a:t>
            </a:r>
            <a:r>
              <a:rPr lang="de-DE" i="1">
                <a:solidFill>
                  <a:schemeClr val="bg1"/>
                </a:solidFill>
              </a:rPr>
              <a:t>.o</a:t>
            </a:r>
            <a:r>
              <a:rPr lang="de-DE">
                <a:solidFill>
                  <a:schemeClr val="bg1"/>
                </a:solidFill>
              </a:rPr>
              <a:t>-Dateien.</a:t>
            </a:r>
          </a:p>
        </p:txBody>
      </p:sp>
    </p:spTree>
    <p:extLst>
      <p:ext uri="{BB962C8B-B14F-4D97-AF65-F5344CB8AC3E}">
        <p14:creationId xmlns:p14="http://schemas.microsoft.com/office/powerpoint/2010/main" val="275447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Abgerundetes Rechteck 2"/>
          <p:cNvSpPr>
            <a:spLocks noChangeArrowheads="1"/>
          </p:cNvSpPr>
          <p:nvPr/>
        </p:nvSpPr>
        <p:spPr bwMode="auto">
          <a:xfrm>
            <a:off x="468313" y="1844675"/>
            <a:ext cx="1943100" cy="374491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57150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dirty="0"/>
          </a:p>
        </p:txBody>
      </p:sp>
      <p:sp>
        <p:nvSpPr>
          <p:cNvPr id="409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Laufendes Beispiel:</a:t>
            </a:r>
            <a:br>
              <a:rPr lang="de-DE" altLang="de-DE" noProof="0" dirty="0"/>
            </a:br>
            <a:r>
              <a:rPr lang="de-DE" altLang="de-DE" noProof="0" dirty="0"/>
              <a:t>Aufzugsimulation</a:t>
            </a:r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788" y="32527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01" name="Gerade Verbindung 4"/>
          <p:cNvCxnSpPr>
            <a:cxnSpLocks noChangeShapeType="1"/>
          </p:cNvCxnSpPr>
          <p:nvPr/>
        </p:nvCxnSpPr>
        <p:spPr bwMode="auto">
          <a:xfrm>
            <a:off x="690563" y="4868863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02" name="Gerade Verbindung 9"/>
          <p:cNvCxnSpPr>
            <a:cxnSpLocks noChangeShapeType="1"/>
          </p:cNvCxnSpPr>
          <p:nvPr/>
        </p:nvCxnSpPr>
        <p:spPr bwMode="auto">
          <a:xfrm>
            <a:off x="684213" y="41227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03" name="Gerade Verbindung 10"/>
          <p:cNvCxnSpPr>
            <a:cxnSpLocks noChangeShapeType="1"/>
          </p:cNvCxnSpPr>
          <p:nvPr/>
        </p:nvCxnSpPr>
        <p:spPr bwMode="auto">
          <a:xfrm>
            <a:off x="684213" y="32845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04" name="Gerade Verbindung 11"/>
          <p:cNvCxnSpPr>
            <a:cxnSpLocks noChangeShapeType="1"/>
          </p:cNvCxnSpPr>
          <p:nvPr/>
        </p:nvCxnSpPr>
        <p:spPr bwMode="auto">
          <a:xfrm>
            <a:off x="690563" y="2466975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4105" name="Gruppieren 8"/>
          <p:cNvGrpSpPr>
            <a:grpSpLocks/>
          </p:cNvGrpSpPr>
          <p:nvPr/>
        </p:nvGrpSpPr>
        <p:grpSpPr bwMode="auto">
          <a:xfrm>
            <a:off x="1050925" y="4194175"/>
            <a:ext cx="323850" cy="566738"/>
            <a:chOff x="2735796" y="4437112"/>
            <a:chExt cx="648072" cy="1131385"/>
          </a:xfrm>
        </p:grpSpPr>
        <p:sp>
          <p:nvSpPr>
            <p:cNvPr id="4125" name="Pfeil nach unten 16"/>
            <p:cNvSpPr>
              <a:spLocks noChangeArrowheads="1"/>
            </p:cNvSpPr>
            <p:nvPr/>
          </p:nvSpPr>
          <p:spPr bwMode="auto">
            <a:xfrm flipV="1">
              <a:off x="2817516" y="4437112"/>
              <a:ext cx="484632" cy="406869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6" name="Picture 5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35796" y="4756303"/>
              <a:ext cx="648072" cy="812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6" name="Gruppieren 7"/>
          <p:cNvGrpSpPr>
            <a:grpSpLocks/>
          </p:cNvGrpSpPr>
          <p:nvPr/>
        </p:nvGrpSpPr>
        <p:grpSpPr bwMode="auto">
          <a:xfrm>
            <a:off x="1265238" y="4941888"/>
            <a:ext cx="371475" cy="592137"/>
            <a:chOff x="4842495" y="2979648"/>
            <a:chExt cx="665609" cy="1059066"/>
          </a:xfrm>
        </p:grpSpPr>
        <p:sp>
          <p:nvSpPr>
            <p:cNvPr id="4123" name="Pfeil nach unten 6"/>
            <p:cNvSpPr>
              <a:spLocks noChangeArrowheads="1"/>
            </p:cNvSpPr>
            <p:nvPr/>
          </p:nvSpPr>
          <p:spPr bwMode="auto">
            <a:xfrm flipV="1">
              <a:off x="4940776" y="2979648"/>
              <a:ext cx="484632" cy="449352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4" name="Picture 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42495" y="3314375"/>
              <a:ext cx="665609" cy="7243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7" name="Gruppieren 12"/>
          <p:cNvGrpSpPr>
            <a:grpSpLocks/>
          </p:cNvGrpSpPr>
          <p:nvPr/>
        </p:nvGrpSpPr>
        <p:grpSpPr bwMode="auto">
          <a:xfrm>
            <a:off x="1187450" y="2578100"/>
            <a:ext cx="379413" cy="635000"/>
            <a:chOff x="1259632" y="2507052"/>
            <a:chExt cx="449687" cy="751806"/>
          </a:xfrm>
        </p:grpSpPr>
        <p:sp>
          <p:nvSpPr>
            <p:cNvPr id="4121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2" name="Picture 7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9" name="Abgerundete rechteckige Legende 18"/>
          <p:cNvSpPr/>
          <p:nvPr/>
        </p:nvSpPr>
        <p:spPr>
          <a:xfrm>
            <a:off x="2790825" y="4618038"/>
            <a:ext cx="1728788" cy="635000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>
                <a:solidFill>
                  <a:schemeClr val="bg1"/>
                </a:solidFill>
              </a:rPr>
              <a:t>Gebäude </a:t>
            </a:r>
            <a:r>
              <a:rPr lang="de-DE" dirty="0">
                <a:solidFill>
                  <a:schemeClr val="bg1"/>
                </a:solidFill>
              </a:rPr>
              <a:t>mit</a:t>
            </a:r>
            <a:r>
              <a:rPr lang="de-DE" b="1" dirty="0">
                <a:solidFill>
                  <a:schemeClr val="bg1"/>
                </a:solidFill>
              </a:rPr>
              <a:t> Etagen</a:t>
            </a:r>
          </a:p>
        </p:txBody>
      </p:sp>
      <p:sp>
        <p:nvSpPr>
          <p:cNvPr id="20" name="Abgerundete rechteckige Legende 19"/>
          <p:cNvSpPr/>
          <p:nvPr/>
        </p:nvSpPr>
        <p:spPr>
          <a:xfrm>
            <a:off x="827088" y="3373438"/>
            <a:ext cx="1152525" cy="635000"/>
          </a:xfrm>
          <a:prstGeom prst="wedgeRoundRectCallout">
            <a:avLst>
              <a:gd name="adj1" fmla="val 73976"/>
              <a:gd name="adj2" fmla="val 126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>
                <a:solidFill>
                  <a:schemeClr val="bg1"/>
                </a:solidFill>
              </a:rPr>
              <a:t>Aufzug</a:t>
            </a:r>
          </a:p>
        </p:txBody>
      </p:sp>
      <p:sp>
        <p:nvSpPr>
          <p:cNvPr id="21" name="Abgerundete rechteckige Legende 20"/>
          <p:cNvSpPr/>
          <p:nvPr/>
        </p:nvSpPr>
        <p:spPr>
          <a:xfrm>
            <a:off x="1954213" y="2316163"/>
            <a:ext cx="1727200" cy="633412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>
                <a:solidFill>
                  <a:schemeClr val="bg1"/>
                </a:solidFill>
              </a:rPr>
              <a:t>Person</a:t>
            </a:r>
            <a:r>
              <a:rPr lang="de-DE" dirty="0">
                <a:solidFill>
                  <a:schemeClr val="bg1"/>
                </a:solidFill>
              </a:rPr>
              <a:t> mit einem Ziel</a:t>
            </a:r>
          </a:p>
        </p:txBody>
      </p:sp>
      <p:grpSp>
        <p:nvGrpSpPr>
          <p:cNvPr id="4111" name="Gruppieren 13"/>
          <p:cNvGrpSpPr>
            <a:grpSpLocks/>
          </p:cNvGrpSpPr>
          <p:nvPr/>
        </p:nvGrpSpPr>
        <p:grpSpPr bwMode="auto">
          <a:xfrm>
            <a:off x="1573213" y="4219575"/>
            <a:ext cx="377825" cy="596900"/>
            <a:chOff x="3603077" y="4271780"/>
            <a:chExt cx="377107" cy="597384"/>
          </a:xfrm>
        </p:grpSpPr>
        <p:sp>
          <p:nvSpPr>
            <p:cNvPr id="4119" name="Pfeil nach unten 26"/>
            <p:cNvSpPr>
              <a:spLocks noChangeArrowheads="1"/>
            </p:cNvSpPr>
            <p:nvPr/>
          </p:nvSpPr>
          <p:spPr bwMode="auto">
            <a:xfrm>
              <a:off x="3680982" y="4670978"/>
              <a:ext cx="226139" cy="198186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0" name="Picture 8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03077" y="4271780"/>
              <a:ext cx="377107" cy="4383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4112" name="Picture 10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4413" y="2544763"/>
            <a:ext cx="755650" cy="769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13" name="Picture 11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9813" y="4092575"/>
            <a:ext cx="717550" cy="765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14" name="Gewinkelte Verbindung 23"/>
          <p:cNvCxnSpPr>
            <a:cxnSpLocks noChangeShapeType="1"/>
          </p:cNvCxnSpPr>
          <p:nvPr/>
        </p:nvCxnSpPr>
        <p:spPr bwMode="auto">
          <a:xfrm flipV="1">
            <a:off x="2833688" y="2781300"/>
            <a:ext cx="1990725" cy="762000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15" name="Gewinkelte Verbindung 38"/>
          <p:cNvCxnSpPr>
            <a:cxnSpLocks noChangeShapeType="1"/>
          </p:cNvCxnSpPr>
          <p:nvPr/>
        </p:nvCxnSpPr>
        <p:spPr bwMode="auto">
          <a:xfrm>
            <a:off x="2835275" y="3765550"/>
            <a:ext cx="1989138" cy="744538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1" name="Abgerundete rechteckige Legende 40"/>
          <p:cNvSpPr/>
          <p:nvPr/>
        </p:nvSpPr>
        <p:spPr>
          <a:xfrm>
            <a:off x="6156175" y="2133600"/>
            <a:ext cx="2880321" cy="868363"/>
          </a:xfrm>
          <a:prstGeom prst="wedgeRoundRectCallout">
            <a:avLst>
              <a:gd name="adj1" fmla="val -71587"/>
              <a:gd name="adj2" fmla="val 3428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dirty="0">
                <a:solidFill>
                  <a:schemeClr val="bg1"/>
                </a:solidFill>
              </a:rPr>
              <a:t>Aufzugstrategie</a:t>
            </a:r>
            <a:r>
              <a:rPr lang="de-DE" dirty="0">
                <a:solidFill>
                  <a:schemeClr val="bg1"/>
                </a:solidFill>
              </a:rPr>
              <a:t> legt Abarbeitungsreihenfolge</a:t>
            </a:r>
            <a:br>
              <a:rPr lang="de-DE" dirty="0">
                <a:solidFill>
                  <a:schemeClr val="bg1"/>
                </a:solidFill>
              </a:rPr>
            </a:br>
            <a:r>
              <a:rPr lang="de-DE" dirty="0">
                <a:solidFill>
                  <a:schemeClr val="bg1"/>
                </a:solidFill>
              </a:rPr>
              <a:t>fest</a:t>
            </a:r>
          </a:p>
        </p:txBody>
      </p:sp>
      <p:sp>
        <p:nvSpPr>
          <p:cNvPr id="42" name="Abgerundete rechteckige Legende 41"/>
          <p:cNvSpPr/>
          <p:nvPr/>
        </p:nvSpPr>
        <p:spPr>
          <a:xfrm>
            <a:off x="5688632" y="4232979"/>
            <a:ext cx="3347864" cy="868362"/>
          </a:xfrm>
          <a:prstGeom prst="wedgeRoundRectCallout">
            <a:avLst>
              <a:gd name="adj1" fmla="val -53838"/>
              <a:gd name="adj2" fmla="val -1964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>
                <a:solidFill>
                  <a:schemeClr val="bg1"/>
                </a:solidFill>
              </a:rPr>
              <a:t>Metriken/Optimierungsziele: Energie, Wartezeit, …</a:t>
            </a:r>
          </a:p>
        </p:txBody>
      </p:sp>
      <p:sp>
        <p:nvSpPr>
          <p:cNvPr id="4118" name="Gleichschenkliges Dreieck 1"/>
          <p:cNvSpPr>
            <a:spLocks noChangeArrowheads="1"/>
          </p:cNvSpPr>
          <p:nvPr/>
        </p:nvSpPr>
        <p:spPr bwMode="auto">
          <a:xfrm>
            <a:off x="206375" y="1484313"/>
            <a:ext cx="2493963" cy="360362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dirty="0"/>
          </a:p>
        </p:txBody>
      </p:sp>
    </p:spTree>
    <p:extLst>
      <p:ext uri="{BB962C8B-B14F-4D97-AF65-F5344CB8AC3E}">
        <p14:creationId xmlns:p14="http://schemas.microsoft.com/office/powerpoint/2010/main" val="2636119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  <p:bldP spid="41" grpId="0" animBg="1"/>
      <p:bldP spid="42" grpId="0" animBg="1"/>
    </p:bldLst>
  </p:timing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efaltete Ecke 4"/>
          <p:cNvSpPr/>
          <p:nvPr/>
        </p:nvSpPr>
        <p:spPr bwMode="auto">
          <a:xfrm>
            <a:off x="179512" y="1484784"/>
            <a:ext cx="4104456" cy="4968552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Makefiles</a:t>
            </a:r>
            <a:r>
              <a:rPr lang="de-DE" altLang="de-DE" noProof="0" dirty="0"/>
              <a:t>: </a:t>
            </a:r>
            <a:r>
              <a:rPr lang="de-DE" altLang="de-DE" noProof="0" dirty="0" err="1"/>
              <a:t>Include-Dependencies</a:t>
            </a:r>
            <a:endParaRPr lang="de-DE" altLang="de-DE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179512" y="1484784"/>
            <a:ext cx="8640763" cy="4968875"/>
          </a:xfrm>
        </p:spPr>
        <p:txBody>
          <a:bodyPr/>
          <a:lstStyle/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wildcard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*.</a:t>
            </a:r>
            <a:r>
              <a:rPr lang="de-DE" sz="1400" noProof="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=.o)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=.d)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all: main.exe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main.exe: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$^ -o $@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%.o: %.cpp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-MMD -MP -c $&lt; -o $@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clean: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de-DE" sz="1400" noProof="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rm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-</a:t>
            </a:r>
            <a:r>
              <a:rPr lang="de-DE" sz="1400" noProof="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rf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main.exe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de-DE" sz="1400" noProof="0" dirty="0" err="1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include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de-DE" sz="1400" noProof="0" dirty="0"/>
          </a:p>
        </p:txBody>
      </p:sp>
      <p:sp>
        <p:nvSpPr>
          <p:cNvPr id="17" name="Inhaltsplatzhalter 2"/>
          <p:cNvSpPr txBox="1">
            <a:spLocks/>
          </p:cNvSpPr>
          <p:nvPr/>
        </p:nvSpPr>
        <p:spPr bwMode="auto">
          <a:xfrm>
            <a:off x="4355281" y="1514142"/>
            <a:ext cx="4688707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/>
              <a:t>Wo sind eigentlich die </a:t>
            </a:r>
            <a:r>
              <a:rPr lang="de-DE" kern="0"/>
              <a:t>Header</a:t>
            </a:r>
            <a:r>
              <a:rPr lang="de-DE" b="0" kern="0"/>
              <a:t>?</a:t>
            </a:r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/>
              <a:t>Wenn sich ein Header ändert, müssen </a:t>
            </a:r>
            <a:r>
              <a:rPr lang="de-DE" kern="0"/>
              <a:t>alle abhängigen Dateien </a:t>
            </a:r>
            <a:r>
              <a:rPr lang="de-DE" b="0" kern="0"/>
              <a:t>(mit </a:t>
            </a:r>
            <a:r>
              <a:rPr lang="de-DE" b="0" i="1" kern="0"/>
              <a:t>#include </a:t>
            </a:r>
            <a:r>
              <a:rPr lang="de-DE" b="0" kern="0"/>
              <a:t>des Headers) neu gebaut werden.</a:t>
            </a:r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/>
              <a:t>Dazu dienen die Flags </a:t>
            </a:r>
            <a:r>
              <a:rPr lang="de-DE" i="1" kern="0"/>
              <a:t>-MMD</a:t>
            </a:r>
            <a:r>
              <a:rPr lang="de-DE" b="0" kern="0"/>
              <a:t> </a:t>
            </a:r>
            <a:r>
              <a:rPr lang="de-DE" i="1" kern="0"/>
              <a:t>-MP </a:t>
            </a:r>
            <a:r>
              <a:rPr lang="de-DE" b="0" kern="0"/>
              <a:t>und </a:t>
            </a:r>
            <a:r>
              <a:rPr lang="de-DE" kern="0"/>
              <a:t>-</a:t>
            </a:r>
            <a:r>
              <a:rPr lang="de-DE" i="1" kern="0" err="1"/>
              <a:t>include</a:t>
            </a:r>
            <a:r>
              <a:rPr lang="de-DE" i="1" kern="0"/>
              <a:t> $(</a:t>
            </a:r>
            <a:r>
              <a:rPr lang="de-DE" i="1" kern="0" err="1"/>
              <a:t>deps</a:t>
            </a:r>
            <a:r>
              <a:rPr lang="de-DE" i="1" kern="0"/>
              <a:t>)</a:t>
            </a:r>
            <a:r>
              <a:rPr lang="de-DE" b="0" i="1" kern="0"/>
              <a:t>.</a:t>
            </a:r>
            <a:endParaRPr lang="en-US" b="0" kern="0"/>
          </a:p>
        </p:txBody>
      </p:sp>
      <p:sp>
        <p:nvSpPr>
          <p:cNvPr id="6" name="Gefaltete Ecke 5"/>
          <p:cNvSpPr/>
          <p:nvPr/>
        </p:nvSpPr>
        <p:spPr bwMode="auto">
          <a:xfrm>
            <a:off x="4804569" y="4005064"/>
            <a:ext cx="4310732" cy="2376264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7380115" y="4005064"/>
            <a:ext cx="1440160" cy="360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err="1"/>
              <a:t>Building.d</a:t>
            </a:r>
            <a:endParaRPr lang="en-US" b="1"/>
          </a:p>
        </p:txBody>
      </p:sp>
      <p:sp>
        <p:nvSpPr>
          <p:cNvPr id="19" name="Textfeld 18"/>
          <p:cNvSpPr txBox="1"/>
          <p:nvPr/>
        </p:nvSpPr>
        <p:spPr>
          <a:xfrm>
            <a:off x="4195216" y="3949653"/>
            <a:ext cx="609353" cy="360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/>
              <a:t>z.B.</a:t>
            </a:r>
            <a:endParaRPr lang="en-US" b="1"/>
          </a:p>
        </p:txBody>
      </p:sp>
      <p:sp>
        <p:nvSpPr>
          <p:cNvPr id="8" name="Textfeld 7"/>
          <p:cNvSpPr txBox="1"/>
          <p:nvPr/>
        </p:nvSpPr>
        <p:spPr>
          <a:xfrm>
            <a:off x="4804568" y="4353783"/>
            <a:ext cx="4239419" cy="16953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1400" err="1"/>
              <a:t>Building.o</a:t>
            </a:r>
            <a:r>
              <a:rPr lang="de-DE" sz="1400"/>
              <a:t>: Building.cpp Floor.hpp Person.hpp #...</a:t>
            </a:r>
            <a:br>
              <a:rPr lang="de-DE" sz="1400"/>
            </a:br>
            <a:r>
              <a:rPr lang="de-DE" sz="1400"/>
              <a:t>    # </a:t>
            </a:r>
            <a:r>
              <a:rPr lang="de-DE" sz="1400" err="1"/>
              <a:t>nop</a:t>
            </a:r>
            <a:br>
              <a:rPr lang="de-DE" sz="1400"/>
            </a:br>
            <a:endParaRPr lang="de-DE" sz="1400"/>
          </a:p>
          <a:p>
            <a:pPr algn="l"/>
            <a:r>
              <a:rPr lang="de-DE" sz="1400"/>
              <a:t>Floor.hpp:</a:t>
            </a:r>
          </a:p>
          <a:p>
            <a:pPr algn="l"/>
            <a:r>
              <a:rPr lang="de-DE" sz="1400"/>
              <a:t>    # </a:t>
            </a:r>
            <a:r>
              <a:rPr lang="de-DE" sz="1400" err="1"/>
              <a:t>nop</a:t>
            </a:r>
            <a:endParaRPr lang="de-DE" sz="1400"/>
          </a:p>
          <a:p>
            <a:pPr algn="l"/>
            <a:endParaRPr lang="de-DE" sz="1400"/>
          </a:p>
          <a:p>
            <a:pPr algn="l"/>
            <a:r>
              <a:rPr lang="de-DE" sz="1400"/>
              <a:t>Person.hpp</a:t>
            </a:r>
            <a:br>
              <a:rPr lang="de-DE" sz="1400"/>
            </a:br>
            <a:r>
              <a:rPr lang="de-DE" sz="1400"/>
              <a:t>    # </a:t>
            </a:r>
            <a:r>
              <a:rPr lang="de-DE" sz="1400" err="1"/>
              <a:t>nop</a:t>
            </a:r>
            <a:endParaRPr lang="en-US" sz="1400"/>
          </a:p>
        </p:txBody>
      </p:sp>
      <p:sp>
        <p:nvSpPr>
          <p:cNvPr id="9" name="Rechteck 8"/>
          <p:cNvSpPr/>
          <p:nvPr/>
        </p:nvSpPr>
        <p:spPr bwMode="auto">
          <a:xfrm>
            <a:off x="179512" y="4221088"/>
            <a:ext cx="4104456" cy="288032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20" name="Rechteck 19"/>
          <p:cNvSpPr/>
          <p:nvPr/>
        </p:nvSpPr>
        <p:spPr bwMode="auto">
          <a:xfrm>
            <a:off x="179512" y="5560712"/>
            <a:ext cx="4104456" cy="288032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7989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19" grpId="0"/>
      <p:bldP spid="8" grpId="0"/>
    </p:bldLst>
  </p:timing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noProof="0"/>
              <a:t>Makefiles</a:t>
            </a:r>
            <a:r>
              <a:rPr lang="de-DE" noProof="0" dirty="0"/>
              <a:t>: .PHONY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Ziel</a:t>
            </a:r>
            <a:r>
              <a:rPr lang="de-DE" noProof="0" dirty="0"/>
              <a:t> = </a:t>
            </a:r>
            <a:r>
              <a:rPr lang="de-DE" b="1" noProof="0" dirty="0"/>
              <a:t>Dateinamen(</a:t>
            </a:r>
            <a:r>
              <a:rPr lang="de-DE" b="1" noProof="0" dirty="0" err="1"/>
              <a:t>smuster</a:t>
            </a:r>
            <a:r>
              <a:rPr lang="de-DE" b="1" noProof="0" dirty="0"/>
              <a:t>)</a:t>
            </a:r>
            <a:r>
              <a:rPr lang="de-DE" noProof="0" dirty="0"/>
              <a:t> (bspw. main.exe)</a:t>
            </a:r>
          </a:p>
          <a:p>
            <a:pPr lvl="1"/>
            <a:r>
              <a:rPr lang="de-DE" noProof="0" dirty="0"/>
              <a:t>In unserem Beispiel: verletzt durch Ziele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all</a:t>
            </a:r>
            <a:r>
              <a:rPr lang="de-DE" noProof="0" dirty="0"/>
              <a:t> und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clean</a:t>
            </a:r>
            <a:r>
              <a:rPr lang="de-DE" noProof="0" dirty="0"/>
              <a:t> </a:t>
            </a:r>
          </a:p>
          <a:p>
            <a:pPr lvl="1"/>
            <a:r>
              <a:rPr lang="de-DE" noProof="0" dirty="0"/>
              <a:t>Kein Problem, solange es keine Datei mit </a:t>
            </a:r>
            <a:r>
              <a:rPr lang="de-DE" noProof="0" dirty="0" err="1"/>
              <a:t>namen</a:t>
            </a:r>
            <a:r>
              <a:rPr lang="de-DE" noProof="0" dirty="0"/>
              <a:t> </a:t>
            </a:r>
            <a:r>
              <a:rPr lang="de-DE" i="1" noProof="0" dirty="0"/>
              <a:t>all</a:t>
            </a:r>
            <a:r>
              <a:rPr lang="de-DE" noProof="0" dirty="0"/>
              <a:t> oder </a:t>
            </a:r>
            <a:r>
              <a:rPr lang="de-DE" i="1" noProof="0" dirty="0"/>
              <a:t>clean</a:t>
            </a:r>
            <a:r>
              <a:rPr lang="de-DE" noProof="0" dirty="0"/>
              <a:t> gibt – andernfalls würde keines der </a:t>
            </a:r>
            <a:r>
              <a:rPr lang="de-DE" noProof="0" dirty="0" err="1"/>
              <a:t>Recipes</a:t>
            </a:r>
            <a:r>
              <a:rPr lang="de-DE" noProof="0" dirty="0"/>
              <a:t> ausgeführt werden, da zumindest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clean</a:t>
            </a:r>
            <a:r>
              <a:rPr lang="de-DE" noProof="0" dirty="0"/>
              <a:t> keine </a:t>
            </a:r>
            <a:r>
              <a:rPr lang="de-DE" noProof="0"/>
              <a:t>Vorbedingungen hat</a:t>
            </a:r>
            <a:endParaRPr lang="de-DE" noProof="0" dirty="0"/>
          </a:p>
          <a:p>
            <a:r>
              <a:rPr lang="de-DE" b="1" noProof="0" dirty="0"/>
              <a:t>Lösung</a:t>
            </a:r>
            <a:r>
              <a:rPr lang="de-DE" noProof="0" dirty="0"/>
              <a:t>: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.PHONY</a:t>
            </a:r>
            <a:r>
              <a:rPr lang="de-DE" noProof="0" dirty="0"/>
              <a:t>-Deklaration</a:t>
            </a:r>
          </a:p>
        </p:txBody>
      </p:sp>
      <p:sp>
        <p:nvSpPr>
          <p:cNvPr id="4" name="Rechteck 3"/>
          <p:cNvSpPr/>
          <p:nvPr/>
        </p:nvSpPr>
        <p:spPr>
          <a:xfrm>
            <a:off x="3437236" y="6189141"/>
            <a:ext cx="5454352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https://www.gnu.org/software/make/manual/html_node/Phony-Targets.html</a:t>
            </a:r>
            <a:r>
              <a:rPr lang="en-US" sz="1200"/>
              <a:t> </a:t>
            </a:r>
          </a:p>
        </p:txBody>
      </p:sp>
      <p:sp>
        <p:nvSpPr>
          <p:cNvPr id="5" name="Gefaltete Ecke 4"/>
          <p:cNvSpPr/>
          <p:nvPr/>
        </p:nvSpPr>
        <p:spPr bwMode="auto">
          <a:xfrm>
            <a:off x="467544" y="3573016"/>
            <a:ext cx="7488832" cy="208823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# Declares that targets 'all' and 'clean' </a:t>
            </a: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# shall always be executed</a:t>
            </a: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endParaRPr lang="en-US" sz="1400" kern="0">
              <a:solidFill>
                <a:srgbClr val="7F0055"/>
              </a:solidFill>
              <a:latin typeface="Courier New" panose="020703090202050204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.PHONY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 all clean</a:t>
            </a: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endParaRPr lang="en-US" sz="1400" kern="0">
              <a:solidFill>
                <a:srgbClr val="000000"/>
              </a:solidFill>
              <a:latin typeface="Courier New" panose="020703090202050204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clean:</a:t>
            </a:r>
            <a:endParaRPr lang="en-US" sz="1400" kern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rm -rf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$(objs)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$(deps)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main.exe</a:t>
            </a:r>
            <a:endParaRPr lang="en-US" sz="1400" kern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2283953"/>
      </p:ext>
    </p:extLst>
  </p:cSld>
  <p:clrMapOvr>
    <a:masterClrMapping/>
  </p:clrMapOvr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Makefiles</a:t>
            </a:r>
            <a:r>
              <a:rPr lang="de-DE" altLang="de-DE" noProof="0" dirty="0"/>
              <a:t>: Fazit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1" noProof="0" dirty="0" err="1"/>
              <a:t>Buildtools</a:t>
            </a:r>
            <a:r>
              <a:rPr lang="de-DE" altLang="de-DE" b="0" noProof="0" dirty="0"/>
              <a:t> sind ab einer bestimmten Projektgröße </a:t>
            </a:r>
            <a:r>
              <a:rPr lang="de-DE" altLang="de-DE" b="1" noProof="0" dirty="0"/>
              <a:t>unabdingbar</a:t>
            </a:r>
            <a:r>
              <a:rPr lang="de-DE" altLang="de-DE" b="0" noProof="0" dirty="0"/>
              <a:t>.</a:t>
            </a:r>
            <a:br>
              <a:rPr lang="de-DE" altLang="de-DE" noProof="0" dirty="0">
                <a:sym typeface="Wingdings" panose="05000000000000000000" pitchFamily="2" charset="2"/>
              </a:rPr>
            </a:br>
            <a:endParaRPr lang="de-DE" altLang="de-DE" noProof="0" dirty="0"/>
          </a:p>
          <a:p>
            <a:r>
              <a:rPr lang="de-DE" altLang="de-DE" b="0" noProof="0" dirty="0" err="1"/>
              <a:t>Makefiles</a:t>
            </a:r>
            <a:r>
              <a:rPr lang="de-DE" altLang="de-DE" b="0" noProof="0" dirty="0"/>
              <a:t> erlauben </a:t>
            </a:r>
            <a:r>
              <a:rPr lang="de-DE" altLang="de-DE" b="1" noProof="0" dirty="0"/>
              <a:t>inkrementelles Bauen von </a:t>
            </a:r>
            <a:r>
              <a:rPr lang="de-DE" altLang="de-DE" b="1" noProof="0"/>
              <a:t>Projekten</a:t>
            </a:r>
            <a:r>
              <a:rPr lang="de-DE" altLang="de-DE" noProof="0"/>
              <a:t>…</a:t>
            </a:r>
          </a:p>
          <a:p>
            <a:pPr lvl="1"/>
            <a:r>
              <a:rPr lang="de-DE" altLang="de-DE" b="0" noProof="0"/>
              <a:t>… </a:t>
            </a:r>
            <a:r>
              <a:rPr lang="de-DE" altLang="de-DE" b="0" noProof="0" dirty="0"/>
              <a:t>müssen aber gepflegt werden und sind </a:t>
            </a:r>
            <a:r>
              <a:rPr lang="de-DE" altLang="de-DE" b="1" noProof="0" dirty="0"/>
              <a:t>nicht-trivial zu erlernen</a:t>
            </a:r>
            <a:r>
              <a:rPr lang="de-DE" altLang="de-DE" b="0" noProof="0" dirty="0"/>
              <a:t>.</a:t>
            </a:r>
            <a:br>
              <a:rPr lang="de-DE" altLang="de-DE" noProof="0" dirty="0"/>
            </a:br>
            <a:endParaRPr lang="de-DE" altLang="de-DE" noProof="0" dirty="0"/>
          </a:p>
          <a:p>
            <a:r>
              <a:rPr lang="de-DE" altLang="de-DE" b="1" noProof="0" dirty="0"/>
              <a:t>Alternativen: </a:t>
            </a:r>
            <a:r>
              <a:rPr lang="de-DE" altLang="de-DE" noProof="0" dirty="0" err="1"/>
              <a:t>Makefile</a:t>
            </a:r>
            <a:r>
              <a:rPr lang="de-DE" altLang="de-DE" noProof="0" dirty="0"/>
              <a:t>-Generatoren und andere </a:t>
            </a:r>
            <a:r>
              <a:rPr lang="de-DE" altLang="de-DE" noProof="0" dirty="0" err="1"/>
              <a:t>Buildtools</a:t>
            </a:r>
            <a:br>
              <a:rPr lang="de-DE" altLang="de-DE" noProof="0" dirty="0"/>
            </a:br>
            <a:endParaRPr lang="de-DE" altLang="de-DE" noProof="0" dirty="0"/>
          </a:p>
          <a:p>
            <a:pPr lvl="1"/>
            <a:r>
              <a:rPr lang="de-DE" altLang="de-DE" i="1" noProof="0" dirty="0" err="1"/>
              <a:t>cmake</a:t>
            </a:r>
            <a:r>
              <a:rPr lang="de-DE" altLang="de-DE" noProof="0" dirty="0"/>
              <a:t>, </a:t>
            </a:r>
            <a:r>
              <a:rPr lang="de-DE" altLang="de-DE" i="1" noProof="0" dirty="0" err="1"/>
              <a:t>qmake</a:t>
            </a:r>
            <a:r>
              <a:rPr lang="de-DE" altLang="de-DE" noProof="0" dirty="0"/>
              <a:t>: Generatoren für </a:t>
            </a:r>
            <a:r>
              <a:rPr lang="de-DE" altLang="de-DE" noProof="0" dirty="0" err="1"/>
              <a:t>Makefiles</a:t>
            </a:r>
            <a:r>
              <a:rPr lang="de-DE" altLang="de-DE" noProof="0" dirty="0"/>
              <a:t> (letzterer von </a:t>
            </a:r>
            <a:r>
              <a:rPr lang="de-DE" altLang="de-DE" noProof="0" dirty="0" err="1"/>
              <a:t>Qt</a:t>
            </a:r>
            <a:r>
              <a:rPr lang="de-DE" altLang="de-DE" noProof="0" dirty="0"/>
              <a:t>)</a:t>
            </a:r>
            <a:br>
              <a:rPr lang="de-DE" altLang="de-DE" noProof="0" dirty="0"/>
            </a:br>
            <a:endParaRPr lang="de-DE" altLang="de-DE" noProof="0" dirty="0"/>
          </a:p>
          <a:p>
            <a:pPr lvl="1"/>
            <a:r>
              <a:rPr lang="de-DE" altLang="de-DE" i="1" noProof="0" dirty="0" err="1"/>
              <a:t>Ant</a:t>
            </a:r>
            <a:r>
              <a:rPr lang="de-DE" altLang="de-DE" noProof="0" dirty="0"/>
              <a:t>, </a:t>
            </a:r>
            <a:r>
              <a:rPr lang="de-DE" altLang="de-DE" i="1" noProof="0" dirty="0" err="1"/>
              <a:t>Maven</a:t>
            </a:r>
            <a:r>
              <a:rPr lang="de-DE" altLang="de-DE" noProof="0" dirty="0"/>
              <a:t>, </a:t>
            </a:r>
            <a:r>
              <a:rPr lang="de-DE" altLang="de-DE" i="1" noProof="0" dirty="0"/>
              <a:t>Ivy</a:t>
            </a:r>
            <a:r>
              <a:rPr lang="de-DE" altLang="de-DE" noProof="0" dirty="0"/>
              <a:t>, </a:t>
            </a:r>
            <a:r>
              <a:rPr lang="de-DE" altLang="de-DE" i="1" noProof="0" dirty="0" err="1"/>
              <a:t>Gradle</a:t>
            </a:r>
            <a:r>
              <a:rPr lang="de-DE" altLang="de-DE" noProof="0" dirty="0"/>
              <a:t>: … eher für Java gedacht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964950868"/>
      </p:ext>
    </p:extLst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Mehrfachvererbungsprobleme In Java</a:t>
            </a:r>
          </a:p>
        </p:txBody>
      </p:sp>
    </p:spTree>
    <p:extLst>
      <p:ext uri="{BB962C8B-B14F-4D97-AF65-F5344CB8AC3E}">
        <p14:creationId xmlns:p14="http://schemas.microsoft.com/office/powerpoint/2010/main" val="1772237410"/>
      </p:ext>
    </p:extLst>
  </p:cSld>
  <p:clrMapOvr>
    <a:masterClrMapping/>
  </p:clrMapOvr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[Exkurs] Mehrfachvererbung </a:t>
            </a:r>
            <a:r>
              <a:rPr lang="de-DE" noProof="0"/>
              <a:t>in Java? (I)</a:t>
            </a:r>
            <a:endParaRPr lang="de-DE" noProof="0" dirty="0"/>
          </a:p>
        </p:txBody>
      </p:sp>
      <p:sp>
        <p:nvSpPr>
          <p:cNvPr id="11" name="Inhaltsplatzhalter 10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1421329"/>
          </a:xfrm>
        </p:spPr>
        <p:txBody>
          <a:bodyPr/>
          <a:lstStyle/>
          <a:p>
            <a:r>
              <a:rPr lang="de-DE" b="1" noProof="0" dirty="0"/>
              <a:t>Frage</a:t>
            </a:r>
            <a:r>
              <a:rPr lang="de-DE" noProof="0" dirty="0"/>
              <a:t>: Wie wird in Java die folgende Situation gelöst?</a:t>
            </a:r>
          </a:p>
          <a:p>
            <a:r>
              <a:rPr lang="de-DE" b="1" noProof="0" dirty="0"/>
              <a:t>Antwort</a:t>
            </a:r>
            <a:r>
              <a:rPr lang="de-DE" noProof="0" dirty="0"/>
              <a:t>: Gar nicht – darf so nicht </a:t>
            </a:r>
            <a:r>
              <a:rPr lang="de-DE" noProof="0"/>
              <a:t>vorkommen!</a:t>
            </a:r>
          </a:p>
          <a:p>
            <a:r>
              <a:rPr lang="de-DE" b="1" noProof="0"/>
              <a:t>Mögliche Lösung</a:t>
            </a:r>
            <a:r>
              <a:rPr lang="de-DE" noProof="0"/>
              <a:t>: InterfaceA separate implementieren und die Impl. in MyClass einbetten – dadurch ist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MyClass</a:t>
            </a:r>
            <a:r>
              <a:rPr lang="de-DE" noProof="0"/>
              <a:t> aber kein Untertyp von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de-DE" noProof="0"/>
              <a:t> mehr.</a:t>
            </a:r>
            <a:endParaRPr lang="de-DE" noProof="0" dirty="0"/>
          </a:p>
        </p:txBody>
      </p:sp>
      <p:sp>
        <p:nvSpPr>
          <p:cNvPr id="12" name="Inhaltsplatzhalter 5"/>
          <p:cNvSpPr txBox="1">
            <a:spLocks/>
          </p:cNvSpPr>
          <p:nvPr/>
        </p:nvSpPr>
        <p:spPr bwMode="auto">
          <a:xfrm>
            <a:off x="250825" y="3212976"/>
            <a:ext cx="6769447" cy="2736775"/>
          </a:xfrm>
          <a:prstGeom prst="foldedCorner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sz="20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b="1" kern="0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run();	</a:t>
            </a:r>
            <a:r>
              <a:rPr lang="en-US" sz="1400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ker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b="1" kern="0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run();	</a:t>
            </a:r>
            <a:r>
              <a:rPr lang="en-US" sz="1400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400" ker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MyClass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implements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400" ker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kern="0">
                <a:solidFill>
                  <a:srgbClr val="64646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@Override</a:t>
            </a: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2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kern="0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2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run() {</a:t>
            </a: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return</a:t>
            </a:r>
            <a:r>
              <a:rPr lang="en-US" sz="12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0; </a:t>
            </a:r>
            <a:endParaRPr lang="en-US" sz="1200" b="1" kern="0">
              <a:solidFill>
                <a:srgbClr val="3F7F5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endParaRPr lang="en-US" sz="1200" ker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grpSp>
        <p:nvGrpSpPr>
          <p:cNvPr id="3" name="Gruppieren 2"/>
          <p:cNvGrpSpPr/>
          <p:nvPr/>
        </p:nvGrpSpPr>
        <p:grpSpPr>
          <a:xfrm>
            <a:off x="2339752" y="4689686"/>
            <a:ext cx="3562112" cy="868362"/>
            <a:chOff x="2339752" y="4077072"/>
            <a:chExt cx="3562112" cy="868362"/>
          </a:xfrm>
        </p:grpSpPr>
        <p:sp>
          <p:nvSpPr>
            <p:cNvPr id="14" name="Abgerundete rechteckige Legende 13"/>
            <p:cNvSpPr/>
            <p:nvPr/>
          </p:nvSpPr>
          <p:spPr>
            <a:xfrm>
              <a:off x="2339752" y="4077072"/>
              <a:ext cx="2970212" cy="868362"/>
            </a:xfrm>
            <a:prstGeom prst="wedgeRoundRectCallout">
              <a:avLst>
                <a:gd name="adj1" fmla="val -70662"/>
                <a:gd name="adj2" fmla="val -7176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en-US" sz="1600">
                  <a:latin typeface="Consolas" panose="020B0609020204030204" pitchFamily="49" charset="0"/>
                  <a:cs typeface="Consolas" panose="020B0609020204030204" pitchFamily="49" charset="0"/>
                </a:rPr>
                <a:t>Error: The return type is incompatible with </a:t>
              </a:r>
              <a:r>
                <a:rPr lang="en-US" sz="1600" err="1">
                  <a:latin typeface="Consolas" panose="020B0609020204030204" pitchFamily="49" charset="0"/>
                  <a:cs typeface="Consolas" panose="020B0609020204030204" pitchFamily="49" charset="0"/>
                </a:rPr>
                <a:t>InterfaceB.run</a:t>
              </a:r>
              <a:r>
                <a:rPr lang="en-US" sz="1600">
                  <a:latin typeface="Consolas" panose="020B0609020204030204" pitchFamily="49" charset="0"/>
                  <a:cs typeface="Consolas" panose="020B0609020204030204" pitchFamily="49" charset="0"/>
                </a:rPr>
                <a:t>()</a:t>
              </a:r>
              <a:endPara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" name="Textfeld 1"/>
            <p:cNvSpPr txBox="1"/>
            <p:nvPr/>
          </p:nvSpPr>
          <p:spPr>
            <a:xfrm>
              <a:off x="5204237" y="4178854"/>
              <a:ext cx="697627" cy="664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>
                  <a:solidFill>
                    <a:srgbClr val="C00000"/>
                  </a:solidFill>
                </a:rPr>
                <a:t>❌</a:t>
              </a:r>
              <a:endParaRPr lang="en-US" sz="4000" b="1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43927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358774" y="488950"/>
            <a:ext cx="7021537" cy="838200"/>
          </a:xfrm>
        </p:spPr>
        <p:txBody>
          <a:bodyPr/>
          <a:lstStyle/>
          <a:p>
            <a:r>
              <a:rPr lang="de-DE" noProof="0"/>
              <a:t>[Exkurs] Mehrfachvererbung </a:t>
            </a:r>
            <a:r>
              <a:rPr lang="de-DE" noProof="0" dirty="0"/>
              <a:t>in </a:t>
            </a:r>
            <a:r>
              <a:rPr lang="de-DE" noProof="0"/>
              <a:t>Java? (II)</a:t>
            </a:r>
            <a:endParaRPr lang="de-DE" noProof="0" dirty="0"/>
          </a:p>
        </p:txBody>
      </p:sp>
      <p:sp>
        <p:nvSpPr>
          <p:cNvPr id="11" name="Inhaltsplatzhalter 10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864567"/>
          </a:xfrm>
        </p:spPr>
        <p:txBody>
          <a:bodyPr/>
          <a:lstStyle/>
          <a:p>
            <a:r>
              <a:rPr lang="de-DE" b="1" noProof="0"/>
              <a:t>Seit Java 1.8: </a:t>
            </a:r>
            <a:r>
              <a:rPr lang="de-DE" noProof="0"/>
              <a:t>Statische Methoden mittels </a:t>
            </a:r>
            <a:r>
              <a:rPr lang="de-DE" b="1" noProof="0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/>
              <a:t> in Interfaces mögliche</a:t>
            </a:r>
          </a:p>
          <a:p>
            <a:r>
              <a:rPr lang="de-DE" noProof="0"/>
              <a:t>… und damit auch neue Probleme </a:t>
            </a:r>
            <a:r>
              <a:rPr lang="de-DE" noProof="0">
                <a:sym typeface="Wingdings" panose="05000000000000000000" pitchFamily="2" charset="2"/>
              </a:rPr>
              <a:t></a:t>
            </a:r>
            <a:endParaRPr lang="de-DE" noProof="0" dirty="0"/>
          </a:p>
        </p:txBody>
      </p:sp>
      <p:sp>
        <p:nvSpPr>
          <p:cNvPr id="12" name="Inhaltsplatzhalter 5"/>
          <p:cNvSpPr txBox="1">
            <a:spLocks/>
          </p:cNvSpPr>
          <p:nvPr/>
        </p:nvSpPr>
        <p:spPr bwMode="auto">
          <a:xfrm>
            <a:off x="250825" y="2600362"/>
            <a:ext cx="6769447" cy="1637075"/>
          </a:xfrm>
          <a:prstGeom prst="foldedCorner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sz="20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default int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 { return 0;}	</a:t>
            </a:r>
            <a:r>
              <a:rPr lang="en-US" sz="1400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ker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default int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 { return 1;}	</a:t>
            </a:r>
            <a:r>
              <a:rPr lang="en-US" sz="1400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400" ker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MyClass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implements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200" ker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grpSp>
        <p:nvGrpSpPr>
          <p:cNvPr id="3" name="Gruppieren 2"/>
          <p:cNvGrpSpPr/>
          <p:nvPr/>
        </p:nvGrpSpPr>
        <p:grpSpPr>
          <a:xfrm>
            <a:off x="1673298" y="4293096"/>
            <a:ext cx="5120219" cy="1191441"/>
            <a:chOff x="1673298" y="4351292"/>
            <a:chExt cx="5120219" cy="756204"/>
          </a:xfrm>
        </p:grpSpPr>
        <p:sp>
          <p:nvSpPr>
            <p:cNvPr id="14" name="Abgerundete rechteckige Legende 13"/>
            <p:cNvSpPr/>
            <p:nvPr/>
          </p:nvSpPr>
          <p:spPr>
            <a:xfrm>
              <a:off x="1673298" y="4351292"/>
              <a:ext cx="4392488" cy="594142"/>
            </a:xfrm>
            <a:prstGeom prst="wedgeRoundRectCallout">
              <a:avLst>
                <a:gd name="adj1" fmla="val -39909"/>
                <a:gd name="adj2" fmla="val -112744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en-US" sz="1600">
                  <a:latin typeface="Consolas" panose="020B0609020204030204" pitchFamily="49" charset="0"/>
                  <a:cs typeface="Consolas" panose="020B0609020204030204" pitchFamily="49" charset="0"/>
                </a:rPr>
                <a:t>Error: class MyClass inherits unrelated defaults for run() from types InterfaceA and InterfaceB</a:t>
              </a:r>
              <a:endPara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" name="Textfeld 1"/>
            <p:cNvSpPr txBox="1"/>
            <p:nvPr/>
          </p:nvSpPr>
          <p:spPr>
            <a:xfrm>
              <a:off x="6095890" y="4442699"/>
              <a:ext cx="697627" cy="664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>
                  <a:solidFill>
                    <a:srgbClr val="C00000"/>
                  </a:solidFill>
                </a:rPr>
                <a:t>❌</a:t>
              </a:r>
              <a:endParaRPr lang="en-US" sz="4000" b="1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56023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/>
              <a:t>Technische Anmerkungen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200615245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Lizenz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250825" y="1484313"/>
            <a:ext cx="4681215" cy="4968875"/>
          </a:xfrm>
        </p:spPr>
        <p:txBody>
          <a:bodyPr/>
          <a:lstStyle/>
          <a:p>
            <a:pPr marL="0" indent="0">
              <a:buNone/>
            </a:pPr>
            <a:r>
              <a:rPr lang="de-DE" noProof="0" dirty="0"/>
              <a:t>Dieses Werk ist lizenziert unter einer Creative </a:t>
            </a:r>
            <a:r>
              <a:rPr lang="de-DE" noProof="0" dirty="0" err="1"/>
              <a:t>Commons</a:t>
            </a:r>
            <a:r>
              <a:rPr lang="de-DE" noProof="0" dirty="0"/>
              <a:t> Namensnennung - Nicht kommerziell - Keine Bearbeitungen 4.0 International Lizenz</a:t>
            </a:r>
            <a:br>
              <a:rPr lang="de-DE" noProof="0" dirty="0"/>
            </a:br>
            <a:br>
              <a:rPr lang="de-DE" noProof="0"/>
            </a:br>
            <a:r>
              <a:rPr lang="de-DE" sz="1200" noProof="0">
                <a:hlinkClick r:id="rId2"/>
              </a:rPr>
              <a:t>http</a:t>
            </a:r>
            <a:r>
              <a:rPr lang="de-DE" sz="1200" noProof="0" dirty="0">
                <a:hlinkClick r:id="rId2"/>
              </a:rPr>
              <a:t>://</a:t>
            </a:r>
            <a:r>
              <a:rPr lang="de-DE" sz="1200" noProof="0">
                <a:hlinkClick r:id="rId2"/>
              </a:rPr>
              <a:t>creativecommons.org/licenses/by-nc-nd/4.0/</a:t>
            </a:r>
            <a:endParaRPr lang="de-DE" noProof="0" dirty="0"/>
          </a:p>
          <a:p>
            <a:pPr marL="0" indent="0">
              <a:buNone/>
            </a:pPr>
            <a:endParaRPr lang="de-DE" noProof="0" dirty="0"/>
          </a:p>
          <a:p>
            <a:pPr marL="0" indent="0">
              <a:buNone/>
            </a:pPr>
            <a:r>
              <a:rPr lang="de-DE" noProof="0" dirty="0"/>
              <a:t>Die Logos der TU Darmstadt und des Fachgebiets Echtzeitsysteme unterliegen der </a:t>
            </a:r>
            <a:r>
              <a:rPr lang="de-DE" noProof="0"/>
              <a:t>Fair-</a:t>
            </a:r>
            <a:r>
              <a:rPr lang="de-DE" noProof="0" err="1"/>
              <a:t>Use</a:t>
            </a:r>
            <a:r>
              <a:rPr lang="de-DE" noProof="0"/>
              <a:t>-Konvention.</a:t>
            </a: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6287" y="1628800"/>
            <a:ext cx="3429700" cy="1200395"/>
          </a:xfrm>
          <a:prstGeom prst="rect">
            <a:avLst/>
          </a:prstGeom>
        </p:spPr>
      </p:pic>
      <p:sp>
        <p:nvSpPr>
          <p:cNvPr id="2" name="Textfeld 1"/>
          <p:cNvSpPr txBox="1"/>
          <p:nvPr/>
        </p:nvSpPr>
        <p:spPr>
          <a:xfrm>
            <a:off x="5220072" y="3140968"/>
            <a:ext cx="3645724" cy="2153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/>
              <a:t>Beteiligte Autoren (alphabetisch):</a:t>
            </a:r>
          </a:p>
          <a:p>
            <a:pPr algn="l"/>
            <a:r>
              <a:rPr lang="en-US"/>
              <a:t>Anthony Anjorin,</a:t>
            </a:r>
          </a:p>
          <a:p>
            <a:pPr algn="l"/>
            <a:r>
              <a:rPr lang="en-US"/>
              <a:t>Matthias Gazzari,</a:t>
            </a:r>
          </a:p>
          <a:p>
            <a:pPr algn="l"/>
            <a:r>
              <a:rPr lang="en-US"/>
              <a:t>Nicolas Himmelmann,</a:t>
            </a:r>
          </a:p>
          <a:p>
            <a:pPr algn="l"/>
            <a:r>
              <a:rPr lang="en-US"/>
              <a:t>Puria Izady,</a:t>
            </a:r>
          </a:p>
          <a:p>
            <a:pPr algn="l"/>
            <a:r>
              <a:rPr lang="en-US"/>
              <a:t>Philipp Joncyk,</a:t>
            </a:r>
          </a:p>
          <a:p>
            <a:pPr algn="l"/>
            <a:r>
              <a:rPr lang="en-US"/>
              <a:t>Roland Kluge,</a:t>
            </a:r>
          </a:p>
          <a:p>
            <a:pPr algn="l"/>
            <a:r>
              <a:rPr lang="en-US"/>
              <a:t>Maurice Rohr</a:t>
            </a:r>
          </a:p>
        </p:txBody>
      </p:sp>
    </p:spTree>
    <p:extLst>
      <p:ext uri="{BB962C8B-B14F-4D97-AF65-F5344CB8AC3E}">
        <p14:creationId xmlns:p14="http://schemas.microsoft.com/office/powerpoint/2010/main" val="2050980812"/>
      </p:ext>
    </p:extLst>
  </p:cSld>
  <p:clrMapOvr>
    <a:masterClrMapping/>
  </p:clrMapOvr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Bildnachweis und </a:t>
            </a:r>
            <a:r>
              <a:rPr lang="de-DE" noProof="0" dirty="0" err="1"/>
              <a:t>Credits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Titelbild "Organisatorisches" (Papierstapel)</a:t>
            </a:r>
            <a:r>
              <a:rPr lang="de-DE" noProof="0" dirty="0"/>
              <a:t>: CC BY-SA 3.0, </a:t>
            </a:r>
            <a:r>
              <a:rPr lang="de-DE" noProof="0" dirty="0" err="1"/>
              <a:t>by</a:t>
            </a:r>
            <a:r>
              <a:rPr lang="de-DE" noProof="0" dirty="0"/>
              <a:t> Jonathan Joseph </a:t>
            </a:r>
            <a:r>
              <a:rPr lang="de-DE" noProof="0" dirty="0" err="1"/>
              <a:t>Bondhus</a:t>
            </a:r>
            <a:r>
              <a:rPr lang="de-DE" noProof="0" dirty="0"/>
              <a:t> on Wiki </a:t>
            </a:r>
            <a:r>
              <a:rPr lang="de-DE" noProof="0" dirty="0" err="1"/>
              <a:t>Commons</a:t>
            </a:r>
            <a:r>
              <a:rPr lang="de-DE" noProof="0" dirty="0"/>
              <a:t>, URL: </a:t>
            </a:r>
            <a:r>
              <a:rPr lang="de-DE" noProof="0" dirty="0">
                <a:hlinkClick r:id="rId2"/>
              </a:rPr>
              <a:t>https://commons.wikimedia.org/wiki/Paper#/media/File:Stack_of_Copy_Paper.jpg</a:t>
            </a:r>
            <a:endParaRPr lang="de-DE" noProof="0" dirty="0"/>
          </a:p>
          <a:p>
            <a:r>
              <a:rPr lang="de-DE" b="1" noProof="0" dirty="0"/>
              <a:t>Lächelndes Fragezeichen</a:t>
            </a:r>
            <a:r>
              <a:rPr lang="de-DE" noProof="0" dirty="0"/>
              <a:t>: "</a:t>
            </a:r>
            <a:r>
              <a:rPr lang="de-DE" noProof="0" dirty="0" err="1"/>
              <a:t>attribution</a:t>
            </a:r>
            <a:r>
              <a:rPr lang="de-DE" noProof="0" dirty="0"/>
              <a:t>", 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katieyunholmes</a:t>
            </a:r>
            <a:r>
              <a:rPr lang="de-DE" noProof="0" dirty="0"/>
              <a:t>: </a:t>
            </a:r>
            <a:r>
              <a:rPr lang="de-DE" noProof="0" dirty="0" err="1"/>
              <a:t>smiley</a:t>
            </a:r>
            <a:r>
              <a:rPr lang="de-DE" noProof="0" dirty="0"/>
              <a:t> </a:t>
            </a:r>
            <a:r>
              <a:rPr lang="de-DE" noProof="0" dirty="0" err="1"/>
              <a:t>face</a:t>
            </a:r>
            <a:r>
              <a:rPr lang="de-DE" noProof="0" dirty="0"/>
              <a:t> </a:t>
            </a:r>
            <a:r>
              <a:rPr lang="de-DE" noProof="0" dirty="0" err="1"/>
              <a:t>clip</a:t>
            </a:r>
            <a:r>
              <a:rPr lang="de-DE" noProof="0" dirty="0"/>
              <a:t> </a:t>
            </a:r>
            <a:r>
              <a:rPr lang="de-DE" noProof="0" dirty="0" err="1"/>
              <a:t>art</a:t>
            </a:r>
            <a:r>
              <a:rPr lang="de-DE" noProof="0" dirty="0"/>
              <a:t> </a:t>
            </a:r>
            <a:r>
              <a:rPr lang="de-DE" noProof="0" dirty="0" err="1"/>
              <a:t>animated</a:t>
            </a:r>
            <a:r>
              <a:rPr lang="de-DE" noProof="0" dirty="0"/>
              <a:t>, URL: </a:t>
            </a:r>
            <a:r>
              <a:rPr lang="de-DE" noProof="0" dirty="0">
                <a:hlinkClick r:id="rId3"/>
              </a:rPr>
              <a:t>http://cliparts.co/clipart/2613703</a:t>
            </a:r>
            <a:endParaRPr lang="de-DE" noProof="0" dirty="0"/>
          </a:p>
          <a:p>
            <a:r>
              <a:rPr lang="de-DE" b="1" noProof="0" dirty="0"/>
              <a:t>Fotos des Experimentierboards</a:t>
            </a:r>
            <a:r>
              <a:rPr lang="de-DE" noProof="0" dirty="0"/>
              <a:t>: CC BY-SA 3.0</a:t>
            </a:r>
            <a:r>
              <a:rPr lang="de-DE" noProof="0"/>
              <a:t>, </a:t>
            </a:r>
            <a:r>
              <a:rPr lang="de-DE"/>
              <a:t>Roland Kluge 2017, </a:t>
            </a:r>
            <a:r>
              <a:rPr lang="de-DE" noProof="0"/>
              <a:t>Real-Time Systems Lab</a:t>
            </a:r>
          </a:p>
          <a:p>
            <a:r>
              <a:rPr lang="de-DE" b="1"/>
              <a:t>Code-Highlighting</a:t>
            </a:r>
            <a:r>
              <a:rPr lang="de-DE"/>
              <a:t>: Danke an </a:t>
            </a:r>
            <a:r>
              <a:rPr lang="de-DE">
                <a:hlinkClick r:id="rId4"/>
              </a:rPr>
              <a:t>https://tohtml.com/c/</a:t>
            </a:r>
            <a:r>
              <a:rPr lang="de-DE"/>
              <a:t> </a:t>
            </a:r>
          </a:p>
          <a:p>
            <a:r>
              <a:rPr lang="de-DE" b="1"/>
              <a:t>Online-Beispiele</a:t>
            </a:r>
            <a:r>
              <a:rPr lang="de-DE"/>
              <a:t>: Danke an </a:t>
            </a:r>
            <a:r>
              <a:rPr lang="de-DE">
                <a:hlinkClick r:id="rId5"/>
              </a:rPr>
              <a:t>http://cpp.sh/</a:t>
            </a:r>
            <a:r>
              <a:rPr lang="de-DE"/>
              <a:t> 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1533712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dirty="0"/>
              <a:t>Laufendes Beispiel:</a:t>
            </a:r>
            <a:br>
              <a:rPr lang="de-DE" altLang="de-DE" dirty="0"/>
            </a:br>
            <a:r>
              <a:rPr lang="de-DE" altLang="de-DE" dirty="0"/>
              <a:t>Klassendiagramm</a:t>
            </a:r>
          </a:p>
        </p:txBody>
      </p:sp>
      <p:grpSp>
        <p:nvGrpSpPr>
          <p:cNvPr id="122" name="Gruppieren 121"/>
          <p:cNvGrpSpPr/>
          <p:nvPr/>
        </p:nvGrpSpPr>
        <p:grpSpPr>
          <a:xfrm>
            <a:off x="738313" y="1711492"/>
            <a:ext cx="8226174" cy="2477041"/>
            <a:chOff x="293688" y="1556792"/>
            <a:chExt cx="8785756" cy="2645541"/>
          </a:xfrm>
        </p:grpSpPr>
        <p:grpSp>
          <p:nvGrpSpPr>
            <p:cNvPr id="97" name="Gruppieren 96"/>
            <p:cNvGrpSpPr/>
            <p:nvPr/>
          </p:nvGrpSpPr>
          <p:grpSpPr>
            <a:xfrm>
              <a:off x="1825626" y="1556792"/>
              <a:ext cx="1138238" cy="357188"/>
              <a:chOff x="1825626" y="1556792"/>
              <a:chExt cx="1138238" cy="357188"/>
            </a:xfrm>
          </p:grpSpPr>
          <p:sp>
            <p:nvSpPr>
              <p:cNvPr id="9" name="Rectangle 9"/>
              <p:cNvSpPr>
                <a:spLocks noChangeArrowheads="1"/>
              </p:cNvSpPr>
              <p:nvPr/>
            </p:nvSpPr>
            <p:spPr bwMode="auto">
              <a:xfrm>
                <a:off x="1825626" y="1556792"/>
                <a:ext cx="1138238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0" name="Rectangle 10"/>
              <p:cNvSpPr>
                <a:spLocks noChangeArrowheads="1"/>
              </p:cNvSpPr>
              <p:nvPr/>
            </p:nvSpPr>
            <p:spPr bwMode="auto">
              <a:xfrm>
                <a:off x="1825626" y="1556792"/>
                <a:ext cx="1138238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1" name="Rectangle 11"/>
              <p:cNvSpPr>
                <a:spLocks noChangeArrowheads="1"/>
              </p:cNvSpPr>
              <p:nvPr/>
            </p:nvSpPr>
            <p:spPr bwMode="auto">
              <a:xfrm>
                <a:off x="2141538" y="1671092"/>
                <a:ext cx="547855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Building</a:t>
                </a:r>
                <a:endParaRPr kumimoji="0" lang="de-DE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6" name="Gruppieren 5"/>
            <p:cNvGrpSpPr/>
            <p:nvPr/>
          </p:nvGrpSpPr>
          <p:grpSpPr>
            <a:xfrm>
              <a:off x="293688" y="2629942"/>
              <a:ext cx="1139825" cy="357188"/>
              <a:chOff x="293688" y="2629942"/>
              <a:chExt cx="1139825" cy="357188"/>
            </a:xfrm>
          </p:grpSpPr>
          <p:sp>
            <p:nvSpPr>
              <p:cNvPr id="12" name="Rectangle 12"/>
              <p:cNvSpPr>
                <a:spLocks noChangeArrowheads="1"/>
              </p:cNvSpPr>
              <p:nvPr/>
            </p:nvSpPr>
            <p:spPr bwMode="auto">
              <a:xfrm>
                <a:off x="293688" y="2629942"/>
                <a:ext cx="1139825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3" name="Rectangle 13"/>
              <p:cNvSpPr>
                <a:spLocks noChangeArrowheads="1"/>
              </p:cNvSpPr>
              <p:nvPr/>
            </p:nvSpPr>
            <p:spPr bwMode="auto">
              <a:xfrm>
                <a:off x="293688" y="2629942"/>
                <a:ext cx="1139825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4" name="Rectangle 14"/>
              <p:cNvSpPr>
                <a:spLocks noChangeArrowheads="1"/>
              </p:cNvSpPr>
              <p:nvPr/>
            </p:nvSpPr>
            <p:spPr bwMode="auto">
              <a:xfrm>
                <a:off x="698501" y="2744242"/>
                <a:ext cx="342410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Floor</a:t>
                </a:r>
                <a:endParaRPr kumimoji="0" lang="de-DE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15" name="Rectangle 15"/>
            <p:cNvSpPr>
              <a:spLocks noChangeArrowheads="1"/>
            </p:cNvSpPr>
            <p:nvPr/>
          </p:nvSpPr>
          <p:spPr bwMode="auto">
            <a:xfrm>
              <a:off x="3243263" y="2629942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" name="Rectangle 16"/>
            <p:cNvSpPr>
              <a:spLocks noChangeArrowheads="1"/>
            </p:cNvSpPr>
            <p:nvPr/>
          </p:nvSpPr>
          <p:spPr bwMode="auto">
            <a:xfrm>
              <a:off x="3243263" y="2629942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" name="Rectangle 17"/>
            <p:cNvSpPr>
              <a:spLocks noChangeArrowheads="1"/>
            </p:cNvSpPr>
            <p:nvPr/>
          </p:nvSpPr>
          <p:spPr bwMode="auto">
            <a:xfrm>
              <a:off x="3546476" y="2744242"/>
              <a:ext cx="537583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Elevator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grpSp>
          <p:nvGrpSpPr>
            <p:cNvPr id="5" name="Gruppieren 4"/>
            <p:cNvGrpSpPr/>
            <p:nvPr/>
          </p:nvGrpSpPr>
          <p:grpSpPr>
            <a:xfrm>
              <a:off x="6089651" y="2629942"/>
              <a:ext cx="1138238" cy="357188"/>
              <a:chOff x="6089651" y="2629942"/>
              <a:chExt cx="1138238" cy="357188"/>
            </a:xfrm>
          </p:grpSpPr>
          <p:sp>
            <p:nvSpPr>
              <p:cNvPr id="18" name="Rectangle 18"/>
              <p:cNvSpPr>
                <a:spLocks noChangeArrowheads="1"/>
              </p:cNvSpPr>
              <p:nvPr/>
            </p:nvSpPr>
            <p:spPr bwMode="auto">
              <a:xfrm>
                <a:off x="6089651" y="2629942"/>
                <a:ext cx="1138238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9" name="Rectangle 19"/>
              <p:cNvSpPr>
                <a:spLocks noChangeArrowheads="1"/>
              </p:cNvSpPr>
              <p:nvPr/>
            </p:nvSpPr>
            <p:spPr bwMode="auto">
              <a:xfrm>
                <a:off x="6089651" y="2629942"/>
                <a:ext cx="1138238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0" name="Rectangle 20"/>
              <p:cNvSpPr>
                <a:spLocks noChangeArrowheads="1"/>
              </p:cNvSpPr>
              <p:nvPr/>
            </p:nvSpPr>
            <p:spPr bwMode="auto">
              <a:xfrm>
                <a:off x="6140451" y="2744242"/>
                <a:ext cx="1083726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1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ElevatorStrategy</a:t>
                </a:r>
                <a:endParaRPr kumimoji="0" lang="de-DE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8" name="Gruppieren 7"/>
            <p:cNvGrpSpPr/>
            <p:nvPr/>
          </p:nvGrpSpPr>
          <p:grpSpPr>
            <a:xfrm>
              <a:off x="4799013" y="3601492"/>
              <a:ext cx="1820863" cy="357188"/>
              <a:chOff x="4799013" y="3601492"/>
              <a:chExt cx="1820863" cy="357188"/>
            </a:xfrm>
          </p:grpSpPr>
          <p:sp>
            <p:nvSpPr>
              <p:cNvPr id="21" name="Rectangle 21"/>
              <p:cNvSpPr>
                <a:spLocks noChangeArrowheads="1"/>
              </p:cNvSpPr>
              <p:nvPr/>
            </p:nvSpPr>
            <p:spPr bwMode="auto">
              <a:xfrm>
                <a:off x="4799013" y="3601492"/>
                <a:ext cx="1708150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2" name="Rectangle 22"/>
              <p:cNvSpPr>
                <a:spLocks noChangeArrowheads="1"/>
              </p:cNvSpPr>
              <p:nvPr/>
            </p:nvSpPr>
            <p:spPr bwMode="auto">
              <a:xfrm>
                <a:off x="4799013" y="3601492"/>
                <a:ext cx="1820863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3" name="Rectangle 23"/>
              <p:cNvSpPr>
                <a:spLocks noChangeArrowheads="1"/>
              </p:cNvSpPr>
              <p:nvPr/>
            </p:nvSpPr>
            <p:spPr bwMode="auto">
              <a:xfrm>
                <a:off x="4849813" y="3715792"/>
                <a:ext cx="1715470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EnergyMinimizingStrategy</a:t>
                </a:r>
                <a:endParaRPr kumimoji="0" lang="de-DE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24" name="Rectangle 24"/>
            <p:cNvSpPr>
              <a:spLocks noChangeArrowheads="1"/>
            </p:cNvSpPr>
            <p:nvPr/>
          </p:nvSpPr>
          <p:spPr bwMode="auto">
            <a:xfrm>
              <a:off x="6823076" y="3601492"/>
              <a:ext cx="225636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5" name="Rectangle 25"/>
            <p:cNvSpPr>
              <a:spLocks noChangeArrowheads="1"/>
            </p:cNvSpPr>
            <p:nvPr/>
          </p:nvSpPr>
          <p:spPr bwMode="auto">
            <a:xfrm>
              <a:off x="6823074" y="3601492"/>
              <a:ext cx="2179463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6" name="Rectangle 26"/>
            <p:cNvSpPr>
              <a:spLocks noChangeArrowheads="1"/>
            </p:cNvSpPr>
            <p:nvPr/>
          </p:nvSpPr>
          <p:spPr bwMode="auto">
            <a:xfrm>
              <a:off x="6873876" y="3715792"/>
              <a:ext cx="2066441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WaitingTimeMinimizingStrategy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grpSp>
          <p:nvGrpSpPr>
            <p:cNvPr id="7" name="Gruppieren 6"/>
            <p:cNvGrpSpPr/>
            <p:nvPr/>
          </p:nvGrpSpPr>
          <p:grpSpPr>
            <a:xfrm>
              <a:off x="1863726" y="3553591"/>
              <a:ext cx="1138238" cy="648742"/>
              <a:chOff x="1863726" y="3553591"/>
              <a:chExt cx="1138238" cy="648742"/>
            </a:xfrm>
          </p:grpSpPr>
          <p:sp>
            <p:nvSpPr>
              <p:cNvPr id="27" name="Rectangle 27"/>
              <p:cNvSpPr>
                <a:spLocks noChangeArrowheads="1"/>
              </p:cNvSpPr>
              <p:nvPr/>
            </p:nvSpPr>
            <p:spPr bwMode="auto">
              <a:xfrm>
                <a:off x="1863726" y="3553591"/>
                <a:ext cx="1138238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8" name="Rectangle 28"/>
              <p:cNvSpPr>
                <a:spLocks noChangeArrowheads="1"/>
              </p:cNvSpPr>
              <p:nvPr/>
            </p:nvSpPr>
            <p:spPr bwMode="auto">
              <a:xfrm>
                <a:off x="1863726" y="3601492"/>
                <a:ext cx="1138238" cy="600841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9" name="Rectangle 29"/>
              <p:cNvSpPr>
                <a:spLocks noChangeArrowheads="1"/>
              </p:cNvSpPr>
              <p:nvPr/>
            </p:nvSpPr>
            <p:spPr bwMode="auto">
              <a:xfrm>
                <a:off x="2205038" y="3667891"/>
                <a:ext cx="462253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Person</a:t>
                </a:r>
                <a:endParaRPr kumimoji="0" lang="de-DE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30" name="Line 30"/>
            <p:cNvSpPr>
              <a:spLocks noChangeShapeType="1"/>
            </p:cNvSpPr>
            <p:nvPr/>
          </p:nvSpPr>
          <p:spPr bwMode="auto">
            <a:xfrm flipV="1">
              <a:off x="3001963" y="2987130"/>
              <a:ext cx="1089025" cy="7667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" name="Freeform 31"/>
            <p:cNvSpPr>
              <a:spLocks noEditPoints="1"/>
            </p:cNvSpPr>
            <p:nvPr/>
          </p:nvSpPr>
          <p:spPr bwMode="auto">
            <a:xfrm>
              <a:off x="3001963" y="3576092"/>
              <a:ext cx="203200" cy="177800"/>
            </a:xfrm>
            <a:custGeom>
              <a:avLst/>
              <a:gdLst>
                <a:gd name="T0" fmla="*/ 0 w 128"/>
                <a:gd name="T1" fmla="*/ 112 h 112"/>
                <a:gd name="T2" fmla="*/ 128 w 128"/>
                <a:gd name="T3" fmla="*/ 80 h 112"/>
                <a:gd name="T4" fmla="*/ 0 w 128"/>
                <a:gd name="T5" fmla="*/ 112 h 112"/>
                <a:gd name="T6" fmla="*/ 72 w 128"/>
                <a:gd name="T7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12">
                  <a:moveTo>
                    <a:pt x="0" y="112"/>
                  </a:moveTo>
                  <a:lnTo>
                    <a:pt x="128" y="80"/>
                  </a:lnTo>
                  <a:moveTo>
                    <a:pt x="0" y="112"/>
                  </a:moveTo>
                  <a:lnTo>
                    <a:pt x="72" y="0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" name="Line 32"/>
            <p:cNvSpPr>
              <a:spLocks noChangeShapeType="1"/>
            </p:cNvSpPr>
            <p:nvPr/>
          </p:nvSpPr>
          <p:spPr bwMode="auto">
            <a:xfrm>
              <a:off x="914401" y="2987130"/>
              <a:ext cx="949325" cy="7794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" name="Freeform 33"/>
            <p:cNvSpPr>
              <a:spLocks noEditPoints="1"/>
            </p:cNvSpPr>
            <p:nvPr/>
          </p:nvSpPr>
          <p:spPr bwMode="auto">
            <a:xfrm>
              <a:off x="1673226" y="3588792"/>
              <a:ext cx="190500" cy="177800"/>
            </a:xfrm>
            <a:custGeom>
              <a:avLst/>
              <a:gdLst>
                <a:gd name="T0" fmla="*/ 120 w 120"/>
                <a:gd name="T1" fmla="*/ 112 h 112"/>
                <a:gd name="T2" fmla="*/ 0 w 120"/>
                <a:gd name="T3" fmla="*/ 72 h 112"/>
                <a:gd name="T4" fmla="*/ 120 w 120"/>
                <a:gd name="T5" fmla="*/ 112 h 112"/>
                <a:gd name="T6" fmla="*/ 56 w 120"/>
                <a:gd name="T7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0" h="112">
                  <a:moveTo>
                    <a:pt x="120" y="112"/>
                  </a:moveTo>
                  <a:lnTo>
                    <a:pt x="0" y="72"/>
                  </a:lnTo>
                  <a:moveTo>
                    <a:pt x="120" y="112"/>
                  </a:moveTo>
                  <a:lnTo>
                    <a:pt x="56" y="0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" name="Line 34"/>
            <p:cNvSpPr>
              <a:spLocks noChangeShapeType="1"/>
            </p:cNvSpPr>
            <p:nvPr/>
          </p:nvSpPr>
          <p:spPr bwMode="auto">
            <a:xfrm flipH="1">
              <a:off x="825501" y="1913980"/>
              <a:ext cx="1265238" cy="7159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" name="Freeform 35"/>
            <p:cNvSpPr>
              <a:spLocks/>
            </p:cNvSpPr>
            <p:nvPr/>
          </p:nvSpPr>
          <p:spPr bwMode="auto">
            <a:xfrm>
              <a:off x="1876426" y="1913980"/>
              <a:ext cx="214313" cy="128588"/>
            </a:xfrm>
            <a:custGeom>
              <a:avLst/>
              <a:gdLst>
                <a:gd name="T0" fmla="*/ 87 w 135"/>
                <a:gd name="T1" fmla="*/ 73 h 81"/>
                <a:gd name="T2" fmla="*/ 135 w 135"/>
                <a:gd name="T3" fmla="*/ 0 h 81"/>
                <a:gd name="T4" fmla="*/ 48 w 135"/>
                <a:gd name="T5" fmla="*/ 8 h 81"/>
                <a:gd name="T6" fmla="*/ 0 w 135"/>
                <a:gd name="T7" fmla="*/ 81 h 81"/>
                <a:gd name="T8" fmla="*/ 87 w 135"/>
                <a:gd name="T9" fmla="*/ 73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1">
                  <a:moveTo>
                    <a:pt x="87" y="73"/>
                  </a:moveTo>
                  <a:lnTo>
                    <a:pt x="135" y="0"/>
                  </a:lnTo>
                  <a:lnTo>
                    <a:pt x="48" y="8"/>
                  </a:lnTo>
                  <a:lnTo>
                    <a:pt x="0" y="81"/>
                  </a:lnTo>
                  <a:lnTo>
                    <a:pt x="87" y="7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6" name="Freeform 36"/>
            <p:cNvSpPr>
              <a:spLocks/>
            </p:cNvSpPr>
            <p:nvPr/>
          </p:nvSpPr>
          <p:spPr bwMode="auto">
            <a:xfrm>
              <a:off x="1876426" y="1913980"/>
              <a:ext cx="214313" cy="128588"/>
            </a:xfrm>
            <a:custGeom>
              <a:avLst/>
              <a:gdLst>
                <a:gd name="T0" fmla="*/ 87 w 135"/>
                <a:gd name="T1" fmla="*/ 73 h 81"/>
                <a:gd name="T2" fmla="*/ 135 w 135"/>
                <a:gd name="T3" fmla="*/ 0 h 81"/>
                <a:gd name="T4" fmla="*/ 48 w 135"/>
                <a:gd name="T5" fmla="*/ 8 h 81"/>
                <a:gd name="T6" fmla="*/ 0 w 135"/>
                <a:gd name="T7" fmla="*/ 81 h 81"/>
                <a:gd name="T8" fmla="*/ 87 w 135"/>
                <a:gd name="T9" fmla="*/ 73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1">
                  <a:moveTo>
                    <a:pt x="87" y="73"/>
                  </a:moveTo>
                  <a:lnTo>
                    <a:pt x="135" y="0"/>
                  </a:lnTo>
                  <a:lnTo>
                    <a:pt x="48" y="8"/>
                  </a:lnTo>
                  <a:lnTo>
                    <a:pt x="0" y="81"/>
                  </a:lnTo>
                  <a:lnTo>
                    <a:pt x="87" y="73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7" name="Freeform 37"/>
            <p:cNvSpPr>
              <a:spLocks noEditPoints="1"/>
            </p:cNvSpPr>
            <p:nvPr/>
          </p:nvSpPr>
          <p:spPr bwMode="auto">
            <a:xfrm>
              <a:off x="825501" y="2463255"/>
              <a:ext cx="203200" cy="166688"/>
            </a:xfrm>
            <a:custGeom>
              <a:avLst/>
              <a:gdLst>
                <a:gd name="T0" fmla="*/ 0 w 128"/>
                <a:gd name="T1" fmla="*/ 105 h 105"/>
                <a:gd name="T2" fmla="*/ 80 w 128"/>
                <a:gd name="T3" fmla="*/ 0 h 105"/>
                <a:gd name="T4" fmla="*/ 0 w 128"/>
                <a:gd name="T5" fmla="*/ 105 h 105"/>
                <a:gd name="T6" fmla="*/ 128 w 128"/>
                <a:gd name="T7" fmla="*/ 89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05">
                  <a:moveTo>
                    <a:pt x="0" y="105"/>
                  </a:moveTo>
                  <a:lnTo>
                    <a:pt x="80" y="0"/>
                  </a:lnTo>
                  <a:moveTo>
                    <a:pt x="0" y="105"/>
                  </a:moveTo>
                  <a:lnTo>
                    <a:pt x="128" y="89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8" name="Line 38"/>
            <p:cNvSpPr>
              <a:spLocks noChangeShapeType="1"/>
            </p:cNvSpPr>
            <p:nvPr/>
          </p:nvSpPr>
          <p:spPr bwMode="auto">
            <a:xfrm>
              <a:off x="2660651" y="1913980"/>
              <a:ext cx="1074738" cy="7159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9" name="Freeform 39"/>
            <p:cNvSpPr>
              <a:spLocks/>
            </p:cNvSpPr>
            <p:nvPr/>
          </p:nvSpPr>
          <p:spPr bwMode="auto">
            <a:xfrm>
              <a:off x="2660651" y="1913980"/>
              <a:ext cx="214313" cy="141288"/>
            </a:xfrm>
            <a:custGeom>
              <a:avLst/>
              <a:gdLst>
                <a:gd name="T0" fmla="*/ 88 w 135"/>
                <a:gd name="T1" fmla="*/ 8 h 89"/>
                <a:gd name="T2" fmla="*/ 0 w 135"/>
                <a:gd name="T3" fmla="*/ 0 h 89"/>
                <a:gd name="T4" fmla="*/ 48 w 135"/>
                <a:gd name="T5" fmla="*/ 81 h 89"/>
                <a:gd name="T6" fmla="*/ 135 w 135"/>
                <a:gd name="T7" fmla="*/ 89 h 89"/>
                <a:gd name="T8" fmla="*/ 88 w 135"/>
                <a:gd name="T9" fmla="*/ 8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9">
                  <a:moveTo>
                    <a:pt x="88" y="8"/>
                  </a:moveTo>
                  <a:lnTo>
                    <a:pt x="0" y="0"/>
                  </a:lnTo>
                  <a:lnTo>
                    <a:pt x="48" y="81"/>
                  </a:lnTo>
                  <a:lnTo>
                    <a:pt x="135" y="89"/>
                  </a:lnTo>
                  <a:lnTo>
                    <a:pt x="88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0" name="Freeform 40"/>
            <p:cNvSpPr>
              <a:spLocks/>
            </p:cNvSpPr>
            <p:nvPr/>
          </p:nvSpPr>
          <p:spPr bwMode="auto">
            <a:xfrm>
              <a:off x="2660651" y="1913980"/>
              <a:ext cx="214313" cy="141288"/>
            </a:xfrm>
            <a:custGeom>
              <a:avLst/>
              <a:gdLst>
                <a:gd name="T0" fmla="*/ 88 w 135"/>
                <a:gd name="T1" fmla="*/ 8 h 89"/>
                <a:gd name="T2" fmla="*/ 0 w 135"/>
                <a:gd name="T3" fmla="*/ 0 h 89"/>
                <a:gd name="T4" fmla="*/ 48 w 135"/>
                <a:gd name="T5" fmla="*/ 81 h 89"/>
                <a:gd name="T6" fmla="*/ 135 w 135"/>
                <a:gd name="T7" fmla="*/ 89 h 89"/>
                <a:gd name="T8" fmla="*/ 88 w 135"/>
                <a:gd name="T9" fmla="*/ 8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9">
                  <a:moveTo>
                    <a:pt x="88" y="8"/>
                  </a:moveTo>
                  <a:lnTo>
                    <a:pt x="0" y="0"/>
                  </a:lnTo>
                  <a:lnTo>
                    <a:pt x="48" y="81"/>
                  </a:lnTo>
                  <a:lnTo>
                    <a:pt x="135" y="89"/>
                  </a:lnTo>
                  <a:lnTo>
                    <a:pt x="88" y="8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1" name="Freeform 41"/>
            <p:cNvSpPr>
              <a:spLocks noEditPoints="1"/>
            </p:cNvSpPr>
            <p:nvPr/>
          </p:nvSpPr>
          <p:spPr bwMode="auto">
            <a:xfrm>
              <a:off x="3533776" y="2463255"/>
              <a:ext cx="201613" cy="166688"/>
            </a:xfrm>
            <a:custGeom>
              <a:avLst/>
              <a:gdLst>
                <a:gd name="T0" fmla="*/ 127 w 127"/>
                <a:gd name="T1" fmla="*/ 105 h 105"/>
                <a:gd name="T2" fmla="*/ 0 w 127"/>
                <a:gd name="T3" fmla="*/ 81 h 105"/>
                <a:gd name="T4" fmla="*/ 127 w 127"/>
                <a:gd name="T5" fmla="*/ 105 h 105"/>
                <a:gd name="T6" fmla="*/ 56 w 127"/>
                <a:gd name="T7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05">
                  <a:moveTo>
                    <a:pt x="127" y="105"/>
                  </a:moveTo>
                  <a:lnTo>
                    <a:pt x="0" y="81"/>
                  </a:lnTo>
                  <a:moveTo>
                    <a:pt x="127" y="105"/>
                  </a:moveTo>
                  <a:lnTo>
                    <a:pt x="56" y="0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2" name="Line 42"/>
            <p:cNvSpPr>
              <a:spLocks noChangeShapeType="1"/>
            </p:cNvSpPr>
            <p:nvPr/>
          </p:nvSpPr>
          <p:spPr bwMode="auto">
            <a:xfrm>
              <a:off x="4381501" y="2809330"/>
              <a:ext cx="1708150" cy="0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grpSp>
          <p:nvGrpSpPr>
            <p:cNvPr id="87" name="Gruppieren 86"/>
            <p:cNvGrpSpPr/>
            <p:nvPr/>
          </p:nvGrpSpPr>
          <p:grpSpPr>
            <a:xfrm>
              <a:off x="5824538" y="2987130"/>
              <a:ext cx="644526" cy="614363"/>
              <a:chOff x="5824538" y="2987130"/>
              <a:chExt cx="644526" cy="614363"/>
            </a:xfrm>
          </p:grpSpPr>
          <p:sp>
            <p:nvSpPr>
              <p:cNvPr id="43" name="Line 43"/>
              <p:cNvSpPr>
                <a:spLocks noChangeShapeType="1"/>
              </p:cNvSpPr>
              <p:nvPr/>
            </p:nvSpPr>
            <p:spPr bwMode="auto">
              <a:xfrm flipV="1">
                <a:off x="5824538" y="2987130"/>
                <a:ext cx="644525" cy="614363"/>
              </a:xfrm>
              <a:prstGeom prst="line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bevel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44" name="Freeform 44"/>
              <p:cNvSpPr>
                <a:spLocks/>
              </p:cNvSpPr>
              <p:nvPr/>
            </p:nvSpPr>
            <p:spPr bwMode="auto">
              <a:xfrm>
                <a:off x="6267451" y="2987130"/>
                <a:ext cx="201613" cy="192088"/>
              </a:xfrm>
              <a:custGeom>
                <a:avLst/>
                <a:gdLst>
                  <a:gd name="T0" fmla="*/ 63 w 127"/>
                  <a:gd name="T1" fmla="*/ 121 h 121"/>
                  <a:gd name="T2" fmla="*/ 0 w 127"/>
                  <a:gd name="T3" fmla="*/ 57 h 121"/>
                  <a:gd name="T4" fmla="*/ 127 w 127"/>
                  <a:gd name="T5" fmla="*/ 0 h 121"/>
                  <a:gd name="T6" fmla="*/ 63 w 127"/>
                  <a:gd name="T7" fmla="*/ 121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7" h="121">
                    <a:moveTo>
                      <a:pt x="63" y="121"/>
                    </a:moveTo>
                    <a:lnTo>
                      <a:pt x="0" y="57"/>
                    </a:lnTo>
                    <a:lnTo>
                      <a:pt x="127" y="0"/>
                    </a:lnTo>
                    <a:lnTo>
                      <a:pt x="63" y="1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45" name="Freeform 45"/>
              <p:cNvSpPr>
                <a:spLocks/>
              </p:cNvSpPr>
              <p:nvPr/>
            </p:nvSpPr>
            <p:spPr bwMode="auto">
              <a:xfrm>
                <a:off x="6267451" y="2987130"/>
                <a:ext cx="201613" cy="192088"/>
              </a:xfrm>
              <a:custGeom>
                <a:avLst/>
                <a:gdLst>
                  <a:gd name="T0" fmla="*/ 63 w 127"/>
                  <a:gd name="T1" fmla="*/ 121 h 121"/>
                  <a:gd name="T2" fmla="*/ 0 w 127"/>
                  <a:gd name="T3" fmla="*/ 57 h 121"/>
                  <a:gd name="T4" fmla="*/ 127 w 127"/>
                  <a:gd name="T5" fmla="*/ 0 h 121"/>
                  <a:gd name="T6" fmla="*/ 63 w 127"/>
                  <a:gd name="T7" fmla="*/ 121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7" h="121">
                    <a:moveTo>
                      <a:pt x="63" y="121"/>
                    </a:moveTo>
                    <a:lnTo>
                      <a:pt x="0" y="57"/>
                    </a:lnTo>
                    <a:lnTo>
                      <a:pt x="127" y="0"/>
                    </a:lnTo>
                    <a:lnTo>
                      <a:pt x="63" y="121"/>
                    </a:lnTo>
                    <a:close/>
                  </a:path>
                </a:pathLst>
              </a:custGeom>
              <a:noFill/>
              <a:ln w="12700" cap="rnd">
                <a:solidFill>
                  <a:srgbClr val="000000"/>
                </a:solidFill>
                <a:prstDash val="solid"/>
                <a:bevel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</p:grpSp>
        <p:sp>
          <p:nvSpPr>
            <p:cNvPr id="46" name="Line 46"/>
            <p:cNvSpPr>
              <a:spLocks noChangeShapeType="1"/>
            </p:cNvSpPr>
            <p:nvPr/>
          </p:nvSpPr>
          <p:spPr bwMode="auto">
            <a:xfrm flipH="1" flipV="1">
              <a:off x="6873876" y="2987130"/>
              <a:ext cx="735013" cy="6143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7" name="Freeform 47"/>
            <p:cNvSpPr>
              <a:spLocks/>
            </p:cNvSpPr>
            <p:nvPr/>
          </p:nvSpPr>
          <p:spPr bwMode="auto">
            <a:xfrm>
              <a:off x="6873876" y="2987130"/>
              <a:ext cx="203200" cy="192088"/>
            </a:xfrm>
            <a:custGeom>
              <a:avLst/>
              <a:gdLst>
                <a:gd name="T0" fmla="*/ 128 w 128"/>
                <a:gd name="T1" fmla="*/ 49 h 121"/>
                <a:gd name="T2" fmla="*/ 72 w 128"/>
                <a:gd name="T3" fmla="*/ 121 h 121"/>
                <a:gd name="T4" fmla="*/ 0 w 128"/>
                <a:gd name="T5" fmla="*/ 0 h 121"/>
                <a:gd name="T6" fmla="*/ 128 w 128"/>
                <a:gd name="T7" fmla="*/ 49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21">
                  <a:moveTo>
                    <a:pt x="128" y="49"/>
                  </a:moveTo>
                  <a:lnTo>
                    <a:pt x="72" y="121"/>
                  </a:lnTo>
                  <a:lnTo>
                    <a:pt x="0" y="0"/>
                  </a:lnTo>
                  <a:lnTo>
                    <a:pt x="128" y="4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8" name="Freeform 48"/>
            <p:cNvSpPr>
              <a:spLocks/>
            </p:cNvSpPr>
            <p:nvPr/>
          </p:nvSpPr>
          <p:spPr bwMode="auto">
            <a:xfrm>
              <a:off x="6873876" y="2987130"/>
              <a:ext cx="203200" cy="192088"/>
            </a:xfrm>
            <a:custGeom>
              <a:avLst/>
              <a:gdLst>
                <a:gd name="T0" fmla="*/ 128 w 128"/>
                <a:gd name="T1" fmla="*/ 49 h 121"/>
                <a:gd name="T2" fmla="*/ 72 w 128"/>
                <a:gd name="T3" fmla="*/ 121 h 121"/>
                <a:gd name="T4" fmla="*/ 0 w 128"/>
                <a:gd name="T5" fmla="*/ 0 h 121"/>
                <a:gd name="T6" fmla="*/ 128 w 128"/>
                <a:gd name="T7" fmla="*/ 49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21">
                  <a:moveTo>
                    <a:pt x="128" y="49"/>
                  </a:moveTo>
                  <a:lnTo>
                    <a:pt x="72" y="121"/>
                  </a:lnTo>
                  <a:lnTo>
                    <a:pt x="0" y="0"/>
                  </a:lnTo>
                  <a:lnTo>
                    <a:pt x="128" y="49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9" name="Rectangle 49"/>
            <p:cNvSpPr>
              <a:spLocks noChangeArrowheads="1"/>
            </p:cNvSpPr>
            <p:nvPr/>
          </p:nvSpPr>
          <p:spPr bwMode="auto">
            <a:xfrm>
              <a:off x="5519738" y="2579142"/>
              <a:ext cx="564975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+strategy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0" name="Rectangle 50"/>
            <p:cNvSpPr>
              <a:spLocks noChangeArrowheads="1"/>
            </p:cNvSpPr>
            <p:nvPr/>
          </p:nvSpPr>
          <p:spPr bwMode="auto">
            <a:xfrm>
              <a:off x="5975351" y="2872830"/>
              <a:ext cx="7533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1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1" name="Rectangle 51"/>
            <p:cNvSpPr>
              <a:spLocks noChangeArrowheads="1"/>
            </p:cNvSpPr>
            <p:nvPr/>
          </p:nvSpPr>
          <p:spPr bwMode="auto">
            <a:xfrm>
              <a:off x="3213333" y="3585664"/>
              <a:ext cx="1092286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+containedPeople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2" name="Rectangle 52"/>
            <p:cNvSpPr>
              <a:spLocks noChangeArrowheads="1"/>
            </p:cNvSpPr>
            <p:nvPr/>
          </p:nvSpPr>
          <p:spPr bwMode="auto">
            <a:xfrm>
              <a:off x="3040063" y="3804692"/>
              <a:ext cx="203734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0..*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3" name="Rectangle 53"/>
            <p:cNvSpPr>
              <a:spLocks noChangeArrowheads="1"/>
            </p:cNvSpPr>
            <p:nvPr/>
          </p:nvSpPr>
          <p:spPr bwMode="auto">
            <a:xfrm>
              <a:off x="1102159" y="2434557"/>
              <a:ext cx="414316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+floors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4" name="Rectangle 54"/>
            <p:cNvSpPr>
              <a:spLocks noChangeArrowheads="1"/>
            </p:cNvSpPr>
            <p:nvPr/>
          </p:nvSpPr>
          <p:spPr bwMode="auto">
            <a:xfrm>
              <a:off x="585788" y="2437855"/>
              <a:ext cx="203734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1..*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5" name="Rectangle 55"/>
            <p:cNvSpPr>
              <a:spLocks noChangeArrowheads="1"/>
            </p:cNvSpPr>
            <p:nvPr/>
          </p:nvSpPr>
          <p:spPr bwMode="auto">
            <a:xfrm>
              <a:off x="2919414" y="2456112"/>
              <a:ext cx="564975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+elevator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6" name="Rectangle 56"/>
            <p:cNvSpPr>
              <a:spLocks noChangeArrowheads="1"/>
            </p:cNvSpPr>
            <p:nvPr/>
          </p:nvSpPr>
          <p:spPr bwMode="auto">
            <a:xfrm>
              <a:off x="3786188" y="2475913"/>
              <a:ext cx="7533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1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7" name="Rectangle 57"/>
            <p:cNvSpPr>
              <a:spLocks noChangeArrowheads="1"/>
            </p:cNvSpPr>
            <p:nvPr/>
          </p:nvSpPr>
          <p:spPr bwMode="auto">
            <a:xfrm>
              <a:off x="723901" y="3664992"/>
              <a:ext cx="92793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+waitingPeople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8" name="Rectangle 58"/>
            <p:cNvSpPr>
              <a:spLocks noChangeArrowheads="1"/>
            </p:cNvSpPr>
            <p:nvPr/>
          </p:nvSpPr>
          <p:spPr bwMode="auto">
            <a:xfrm>
              <a:off x="1622426" y="3831680"/>
              <a:ext cx="203734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0..*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11" name="Rectangle 57"/>
            <p:cNvSpPr>
              <a:spLocks noChangeArrowheads="1"/>
            </p:cNvSpPr>
            <p:nvPr/>
          </p:nvSpPr>
          <p:spPr bwMode="auto">
            <a:xfrm>
              <a:off x="1898387" y="3971132"/>
              <a:ext cx="108715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 name:std::string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4" name="Gruppieren 2"/>
          <p:cNvGrpSpPr/>
          <p:nvPr/>
        </p:nvGrpSpPr>
        <p:grpSpPr>
          <a:xfrm>
            <a:off x="345282" y="4444455"/>
            <a:ext cx="1138238" cy="357188"/>
            <a:chOff x="345282" y="4444455"/>
            <a:chExt cx="1138238" cy="357188"/>
          </a:xfrm>
        </p:grpSpPr>
        <p:sp>
          <p:nvSpPr>
            <p:cNvPr id="61" name="Rectangle 9"/>
            <p:cNvSpPr>
              <a:spLocks noChangeArrowheads="1"/>
            </p:cNvSpPr>
            <p:nvPr/>
          </p:nvSpPr>
          <p:spPr bwMode="auto">
            <a:xfrm>
              <a:off x="345282" y="4444455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2" name="Rectangle 10"/>
            <p:cNvSpPr>
              <a:spLocks noChangeArrowheads="1"/>
            </p:cNvSpPr>
            <p:nvPr/>
          </p:nvSpPr>
          <p:spPr bwMode="auto">
            <a:xfrm>
              <a:off x="345282" y="4444455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3" name="Rectangle 11"/>
            <p:cNvSpPr>
              <a:spLocks noChangeArrowheads="1"/>
            </p:cNvSpPr>
            <p:nvPr/>
          </p:nvSpPr>
          <p:spPr bwMode="auto">
            <a:xfrm>
              <a:off x="661194" y="4558755"/>
              <a:ext cx="51296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Building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sp>
        <p:nvSpPr>
          <p:cNvPr id="2" name="Textfeld 1"/>
          <p:cNvSpPr txBox="1"/>
          <p:nvPr/>
        </p:nvSpPr>
        <p:spPr>
          <a:xfrm>
            <a:off x="3268663" y="4448065"/>
            <a:ext cx="447168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dirty="0"/>
              <a:t>Klasse und abstrakte Klasse</a:t>
            </a:r>
          </a:p>
        </p:txBody>
      </p:sp>
      <p:sp>
        <p:nvSpPr>
          <p:cNvPr id="64" name="Line 32"/>
          <p:cNvSpPr>
            <a:spLocks noChangeShapeType="1"/>
          </p:cNvSpPr>
          <p:nvPr/>
        </p:nvSpPr>
        <p:spPr bwMode="auto">
          <a:xfrm flipV="1">
            <a:off x="1046664" y="5209629"/>
            <a:ext cx="1017882" cy="0"/>
          </a:xfrm>
          <a:prstGeom prst="line">
            <a:avLst/>
          </a:prstGeom>
          <a:noFill/>
          <a:ln w="12700" cap="rnd">
            <a:solidFill>
              <a:srgbClr val="000000"/>
            </a:solidFill>
            <a:prstDash val="solid"/>
            <a:bevel/>
            <a:headEnd type="none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65" name="Rectangle 57"/>
          <p:cNvSpPr>
            <a:spLocks noChangeArrowheads="1"/>
          </p:cNvSpPr>
          <p:nvPr/>
        </p:nvSpPr>
        <p:spPr bwMode="auto">
          <a:xfrm>
            <a:off x="1160096" y="5017543"/>
            <a:ext cx="868828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+waitingPeople</a:t>
            </a:r>
            <a:endParaRPr kumimoji="0" lang="de-DE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6" name="Rectangle 58"/>
          <p:cNvSpPr>
            <a:spLocks noChangeArrowheads="1"/>
          </p:cNvSpPr>
          <p:nvPr/>
        </p:nvSpPr>
        <p:spPr bwMode="auto">
          <a:xfrm>
            <a:off x="1793507" y="5259015"/>
            <a:ext cx="190758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0..*</a:t>
            </a:r>
            <a:endParaRPr kumimoji="0" lang="de-DE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7" name="Textfeld 66"/>
          <p:cNvSpPr txBox="1"/>
          <p:nvPr/>
        </p:nvSpPr>
        <p:spPr>
          <a:xfrm>
            <a:off x="3284539" y="4916608"/>
            <a:ext cx="4698701" cy="607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dirty="0"/>
              <a:t>Assoziation mit Rollenname und Multiplizität </a:t>
            </a:r>
            <a:r>
              <a:rPr lang="de-DE"/>
              <a:t>und String-Attribut </a:t>
            </a:r>
            <a:r>
              <a:rPr lang="de-DE" dirty="0"/>
              <a:t>von Person</a:t>
            </a:r>
          </a:p>
        </p:txBody>
      </p:sp>
      <p:grpSp>
        <p:nvGrpSpPr>
          <p:cNvPr id="69" name="Gruppieren 68"/>
          <p:cNvGrpSpPr/>
          <p:nvPr/>
        </p:nvGrpSpPr>
        <p:grpSpPr>
          <a:xfrm>
            <a:off x="1982630" y="4440845"/>
            <a:ext cx="1138238" cy="357188"/>
            <a:chOff x="6089651" y="2629942"/>
            <a:chExt cx="1138238" cy="357188"/>
          </a:xfrm>
        </p:grpSpPr>
        <p:sp>
          <p:nvSpPr>
            <p:cNvPr id="70" name="Rectangle 18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1" name="Rectangle 19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2" name="Rectangle 20"/>
            <p:cNvSpPr>
              <a:spLocks noChangeArrowheads="1"/>
            </p:cNvSpPr>
            <p:nvPr/>
          </p:nvSpPr>
          <p:spPr bwMode="auto">
            <a:xfrm>
              <a:off x="6140451" y="2744242"/>
              <a:ext cx="101470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1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ElevatorStrategy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73" name="Gruppieren 72"/>
          <p:cNvGrpSpPr/>
          <p:nvPr/>
        </p:nvGrpSpPr>
        <p:grpSpPr>
          <a:xfrm>
            <a:off x="337347" y="5030243"/>
            <a:ext cx="702468" cy="357188"/>
            <a:chOff x="293688" y="2629942"/>
            <a:chExt cx="1139825" cy="357188"/>
          </a:xfrm>
        </p:grpSpPr>
        <p:sp>
          <p:nvSpPr>
            <p:cNvPr id="74" name="Rectangle 12"/>
            <p:cNvSpPr>
              <a:spLocks noChangeArrowheads="1"/>
            </p:cNvSpPr>
            <p:nvPr/>
          </p:nvSpPr>
          <p:spPr bwMode="auto">
            <a:xfrm>
              <a:off x="293688" y="2629942"/>
              <a:ext cx="1139825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5" name="Rectangle 13"/>
            <p:cNvSpPr>
              <a:spLocks noChangeArrowheads="1"/>
            </p:cNvSpPr>
            <p:nvPr/>
          </p:nvSpPr>
          <p:spPr bwMode="auto">
            <a:xfrm>
              <a:off x="293688" y="2629942"/>
              <a:ext cx="1139825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6" name="Rectangle 14"/>
            <p:cNvSpPr>
              <a:spLocks noChangeArrowheads="1"/>
            </p:cNvSpPr>
            <p:nvPr/>
          </p:nvSpPr>
          <p:spPr bwMode="auto">
            <a:xfrm>
              <a:off x="579598" y="2744242"/>
              <a:ext cx="520207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Floor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98" name="Gruppieren 97"/>
          <p:cNvGrpSpPr/>
          <p:nvPr/>
        </p:nvGrpSpPr>
        <p:grpSpPr>
          <a:xfrm rot="13500000">
            <a:off x="1534969" y="5642172"/>
            <a:ext cx="287784" cy="271014"/>
            <a:chOff x="6181280" y="2987130"/>
            <a:chExt cx="287784" cy="271014"/>
          </a:xfrm>
        </p:grpSpPr>
        <p:sp>
          <p:nvSpPr>
            <p:cNvPr id="99" name="Line 43"/>
            <p:cNvSpPr>
              <a:spLocks noChangeShapeType="1"/>
            </p:cNvSpPr>
            <p:nvPr/>
          </p:nvSpPr>
          <p:spPr bwMode="auto">
            <a:xfrm flipV="1">
              <a:off x="6181280" y="2987130"/>
              <a:ext cx="287783" cy="271014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0" name="Freeform 44"/>
            <p:cNvSpPr>
              <a:spLocks/>
            </p:cNvSpPr>
            <p:nvPr/>
          </p:nvSpPr>
          <p:spPr bwMode="auto">
            <a:xfrm>
              <a:off x="6267451" y="2987130"/>
              <a:ext cx="201613" cy="192088"/>
            </a:xfrm>
            <a:custGeom>
              <a:avLst/>
              <a:gdLst>
                <a:gd name="T0" fmla="*/ 63 w 127"/>
                <a:gd name="T1" fmla="*/ 121 h 121"/>
                <a:gd name="T2" fmla="*/ 0 w 127"/>
                <a:gd name="T3" fmla="*/ 57 h 121"/>
                <a:gd name="T4" fmla="*/ 127 w 127"/>
                <a:gd name="T5" fmla="*/ 0 h 121"/>
                <a:gd name="T6" fmla="*/ 63 w 127"/>
                <a:gd name="T7" fmla="*/ 12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21">
                  <a:moveTo>
                    <a:pt x="63" y="121"/>
                  </a:moveTo>
                  <a:lnTo>
                    <a:pt x="0" y="57"/>
                  </a:lnTo>
                  <a:lnTo>
                    <a:pt x="127" y="0"/>
                  </a:lnTo>
                  <a:lnTo>
                    <a:pt x="63" y="12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1" name="Freeform 45"/>
            <p:cNvSpPr>
              <a:spLocks/>
            </p:cNvSpPr>
            <p:nvPr/>
          </p:nvSpPr>
          <p:spPr bwMode="auto">
            <a:xfrm>
              <a:off x="6267451" y="2987130"/>
              <a:ext cx="201613" cy="192088"/>
            </a:xfrm>
            <a:custGeom>
              <a:avLst/>
              <a:gdLst>
                <a:gd name="T0" fmla="*/ 63 w 127"/>
                <a:gd name="T1" fmla="*/ 121 h 121"/>
                <a:gd name="T2" fmla="*/ 0 w 127"/>
                <a:gd name="T3" fmla="*/ 57 h 121"/>
                <a:gd name="T4" fmla="*/ 127 w 127"/>
                <a:gd name="T5" fmla="*/ 0 h 121"/>
                <a:gd name="T6" fmla="*/ 63 w 127"/>
                <a:gd name="T7" fmla="*/ 12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21">
                  <a:moveTo>
                    <a:pt x="63" y="121"/>
                  </a:moveTo>
                  <a:lnTo>
                    <a:pt x="0" y="57"/>
                  </a:lnTo>
                  <a:lnTo>
                    <a:pt x="127" y="0"/>
                  </a:lnTo>
                  <a:lnTo>
                    <a:pt x="63" y="121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</p:grpSp>
      <p:grpSp>
        <p:nvGrpSpPr>
          <p:cNvPr id="102" name="Gruppieren 101"/>
          <p:cNvGrpSpPr/>
          <p:nvPr/>
        </p:nvGrpSpPr>
        <p:grpSpPr>
          <a:xfrm>
            <a:off x="329059" y="5601762"/>
            <a:ext cx="1138238" cy="357188"/>
            <a:chOff x="6089651" y="2629942"/>
            <a:chExt cx="1138238" cy="357188"/>
          </a:xfrm>
        </p:grpSpPr>
        <p:sp>
          <p:nvSpPr>
            <p:cNvPr id="103" name="Rectangle 18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4" name="Rectangle 19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5" name="Rectangle 20"/>
            <p:cNvSpPr>
              <a:spLocks noChangeArrowheads="1"/>
            </p:cNvSpPr>
            <p:nvPr/>
          </p:nvSpPr>
          <p:spPr bwMode="auto">
            <a:xfrm>
              <a:off x="6140451" y="2744242"/>
              <a:ext cx="101470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1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ElevatorStrategy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106" name="Gruppieren 105"/>
          <p:cNvGrpSpPr/>
          <p:nvPr/>
        </p:nvGrpSpPr>
        <p:grpSpPr>
          <a:xfrm>
            <a:off x="1876426" y="5601404"/>
            <a:ext cx="1252085" cy="357188"/>
            <a:chOff x="4799013" y="3601492"/>
            <a:chExt cx="1718641" cy="357188"/>
          </a:xfrm>
        </p:grpSpPr>
        <p:sp>
          <p:nvSpPr>
            <p:cNvPr id="107" name="Rectangle 21"/>
            <p:cNvSpPr>
              <a:spLocks noChangeArrowheads="1"/>
            </p:cNvSpPr>
            <p:nvPr/>
          </p:nvSpPr>
          <p:spPr bwMode="auto">
            <a:xfrm>
              <a:off x="4799013" y="3601492"/>
              <a:ext cx="1708150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8" name="Rectangle 22"/>
            <p:cNvSpPr>
              <a:spLocks noChangeArrowheads="1"/>
            </p:cNvSpPr>
            <p:nvPr/>
          </p:nvSpPr>
          <p:spPr bwMode="auto">
            <a:xfrm>
              <a:off x="4799013" y="3601492"/>
              <a:ext cx="1708150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9" name="Rectangle 23"/>
            <p:cNvSpPr>
              <a:spLocks noChangeArrowheads="1"/>
            </p:cNvSpPr>
            <p:nvPr/>
          </p:nvSpPr>
          <p:spPr bwMode="auto">
            <a:xfrm>
              <a:off x="4849812" y="3715792"/>
              <a:ext cx="1667842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EnergyMinimizingS.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sp>
        <p:nvSpPr>
          <p:cNvPr id="110" name="Textfeld 109"/>
          <p:cNvSpPr txBox="1"/>
          <p:nvPr/>
        </p:nvSpPr>
        <p:spPr>
          <a:xfrm>
            <a:off x="3303737" y="5617664"/>
            <a:ext cx="5444727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/>
              <a:t>Vererbung ("EnergyMin.S. ist eine ElevatorS.")</a:t>
            </a:r>
            <a:endParaRPr lang="de-DE" dirty="0"/>
          </a:p>
        </p:txBody>
      </p:sp>
      <p:grpSp>
        <p:nvGrpSpPr>
          <p:cNvPr id="113" name="Gruppieren 112"/>
          <p:cNvGrpSpPr/>
          <p:nvPr/>
        </p:nvGrpSpPr>
        <p:grpSpPr>
          <a:xfrm>
            <a:off x="337347" y="6098291"/>
            <a:ext cx="709317" cy="357188"/>
            <a:chOff x="1825626" y="1556792"/>
            <a:chExt cx="709317" cy="357188"/>
          </a:xfrm>
        </p:grpSpPr>
        <p:sp>
          <p:nvSpPr>
            <p:cNvPr id="115" name="Rectangle 10"/>
            <p:cNvSpPr>
              <a:spLocks noChangeArrowheads="1"/>
            </p:cNvSpPr>
            <p:nvPr/>
          </p:nvSpPr>
          <p:spPr bwMode="auto">
            <a:xfrm>
              <a:off x="1825626" y="1556792"/>
              <a:ext cx="709317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6" name="Rectangle 11"/>
            <p:cNvSpPr>
              <a:spLocks noChangeArrowheads="1"/>
            </p:cNvSpPr>
            <p:nvPr/>
          </p:nvSpPr>
          <p:spPr bwMode="auto">
            <a:xfrm>
              <a:off x="1933573" y="1664321"/>
              <a:ext cx="51296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Building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117" name="Gruppieren 116"/>
          <p:cNvGrpSpPr/>
          <p:nvPr/>
        </p:nvGrpSpPr>
        <p:grpSpPr>
          <a:xfrm>
            <a:off x="2413148" y="6092432"/>
            <a:ext cx="709317" cy="357188"/>
            <a:chOff x="1825626" y="1556792"/>
            <a:chExt cx="709317" cy="357188"/>
          </a:xfrm>
        </p:grpSpPr>
        <p:sp>
          <p:nvSpPr>
            <p:cNvPr id="118" name="Rectangle 10"/>
            <p:cNvSpPr>
              <a:spLocks noChangeArrowheads="1"/>
            </p:cNvSpPr>
            <p:nvPr/>
          </p:nvSpPr>
          <p:spPr bwMode="auto">
            <a:xfrm>
              <a:off x="1825626" y="1556792"/>
              <a:ext cx="709317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9" name="Rectangle 11"/>
            <p:cNvSpPr>
              <a:spLocks noChangeArrowheads="1"/>
            </p:cNvSpPr>
            <p:nvPr/>
          </p:nvSpPr>
          <p:spPr bwMode="auto">
            <a:xfrm>
              <a:off x="1988590" y="1664321"/>
              <a:ext cx="32060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Floor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cxnSp>
        <p:nvCxnSpPr>
          <p:cNvPr id="120" name="Gerader Verbinder 119"/>
          <p:cNvCxnSpPr>
            <a:endCxn id="118" idx="1"/>
          </p:cNvCxnSpPr>
          <p:nvPr/>
        </p:nvCxnSpPr>
        <p:spPr bwMode="auto">
          <a:xfrm flipV="1">
            <a:off x="1114425" y="6271026"/>
            <a:ext cx="1298723" cy="118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diamond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3" name="Textfeld 122"/>
          <p:cNvSpPr txBox="1"/>
          <p:nvPr/>
        </p:nvSpPr>
        <p:spPr>
          <a:xfrm>
            <a:off x="3303737" y="6081664"/>
            <a:ext cx="573275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/>
              <a:t>Aggregation ("Ein Floor ist immer Teil eines Buildings")</a:t>
            </a:r>
            <a:endParaRPr lang="de-DE" dirty="0"/>
          </a:p>
        </p:txBody>
      </p:sp>
      <p:sp>
        <p:nvSpPr>
          <p:cNvPr id="124" name="Textfeld 123"/>
          <p:cNvSpPr txBox="1"/>
          <p:nvPr/>
        </p:nvSpPr>
        <p:spPr>
          <a:xfrm>
            <a:off x="-2117" y="4036469"/>
            <a:ext cx="113364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Legende</a:t>
            </a:r>
          </a:p>
        </p:txBody>
      </p:sp>
      <p:sp>
        <p:nvSpPr>
          <p:cNvPr id="126" name="Textfeld 125"/>
          <p:cNvSpPr txBox="1"/>
          <p:nvPr/>
        </p:nvSpPr>
        <p:spPr>
          <a:xfrm>
            <a:off x="1063" y="1484684"/>
            <a:ext cx="2172390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Klassendiagramm</a:t>
            </a:r>
          </a:p>
        </p:txBody>
      </p:sp>
      <p:cxnSp>
        <p:nvCxnSpPr>
          <p:cNvPr id="59" name="Gerader Verbinder 58"/>
          <p:cNvCxnSpPr>
            <a:stCxn id="28" idx="1"/>
            <a:endCxn id="28" idx="3"/>
          </p:cNvCxnSpPr>
          <p:nvPr/>
        </p:nvCxnSpPr>
        <p:spPr bwMode="auto">
          <a:xfrm>
            <a:off x="2208352" y="3907247"/>
            <a:ext cx="1065741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84" name="Gruppieren 83"/>
          <p:cNvGrpSpPr/>
          <p:nvPr/>
        </p:nvGrpSpPr>
        <p:grpSpPr>
          <a:xfrm>
            <a:off x="2064546" y="4883883"/>
            <a:ext cx="1065741" cy="607422"/>
            <a:chOff x="3582518" y="3901719"/>
            <a:chExt cx="1065741" cy="607422"/>
          </a:xfrm>
        </p:grpSpPr>
        <p:sp>
          <p:nvSpPr>
            <p:cNvPr id="112" name="Rectangle 27"/>
            <p:cNvSpPr>
              <a:spLocks noChangeArrowheads="1"/>
            </p:cNvSpPr>
            <p:nvPr/>
          </p:nvSpPr>
          <p:spPr bwMode="auto">
            <a:xfrm>
              <a:off x="3582518" y="3901719"/>
              <a:ext cx="1065741" cy="3344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4" name="Rectangle 28"/>
            <p:cNvSpPr>
              <a:spLocks noChangeArrowheads="1"/>
            </p:cNvSpPr>
            <p:nvPr/>
          </p:nvSpPr>
          <p:spPr bwMode="auto">
            <a:xfrm>
              <a:off x="3582518" y="3946569"/>
              <a:ext cx="1065741" cy="562572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1" name="Rectangle 29"/>
            <p:cNvSpPr>
              <a:spLocks noChangeArrowheads="1"/>
            </p:cNvSpPr>
            <p:nvPr/>
          </p:nvSpPr>
          <p:spPr bwMode="auto">
            <a:xfrm>
              <a:off x="3902091" y="4008739"/>
              <a:ext cx="43281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Person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25" name="Rectangle 57"/>
            <p:cNvSpPr>
              <a:spLocks noChangeArrowheads="1"/>
            </p:cNvSpPr>
            <p:nvPr/>
          </p:nvSpPr>
          <p:spPr bwMode="auto">
            <a:xfrm>
              <a:off x="3614972" y="4292666"/>
              <a:ext cx="868828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 name : String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cxnSp>
          <p:nvCxnSpPr>
            <p:cNvPr id="127" name="Gerader Verbinder 126"/>
            <p:cNvCxnSpPr>
              <a:stCxn id="114" idx="1"/>
              <a:endCxn id="114" idx="3"/>
            </p:cNvCxnSpPr>
            <p:nvPr/>
          </p:nvCxnSpPr>
          <p:spPr bwMode="auto">
            <a:xfrm>
              <a:off x="3582518" y="4227855"/>
              <a:ext cx="1065741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25314381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Projektstruktur</a:t>
            </a:r>
          </a:p>
        </p:txBody>
      </p:sp>
    </p:spTree>
    <p:extLst>
      <p:ext uri="{BB962C8B-B14F-4D97-AF65-F5344CB8AC3E}">
        <p14:creationId xmlns:p14="http://schemas.microsoft.com/office/powerpoint/2010/main" val="27106837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/>
          <p:cNvGrpSpPr/>
          <p:nvPr/>
        </p:nvGrpSpPr>
        <p:grpSpPr>
          <a:xfrm>
            <a:off x="107950" y="2886075"/>
            <a:ext cx="3600450" cy="3495675"/>
            <a:chOff x="107950" y="2886075"/>
            <a:chExt cx="3600450" cy="3495675"/>
          </a:xfrm>
        </p:grpSpPr>
        <p:sp>
          <p:nvSpPr>
            <p:cNvPr id="64" name="Gefaltete Ecke 34"/>
            <p:cNvSpPr>
              <a:spLocks noChangeArrowheads="1"/>
            </p:cNvSpPr>
            <p:nvPr/>
          </p:nvSpPr>
          <p:spPr bwMode="auto">
            <a:xfrm>
              <a:off x="658813" y="5197475"/>
              <a:ext cx="576262" cy="719138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grpSp>
          <p:nvGrpSpPr>
            <p:cNvPr id="65" name="Gruppieren 64"/>
            <p:cNvGrpSpPr/>
            <p:nvPr/>
          </p:nvGrpSpPr>
          <p:grpSpPr>
            <a:xfrm>
              <a:off x="1473612" y="3299301"/>
              <a:ext cx="938148" cy="633755"/>
              <a:chOff x="3273171" y="3717032"/>
              <a:chExt cx="1154813" cy="780120"/>
            </a:xfrm>
            <a:noFill/>
          </p:grpSpPr>
          <p:sp>
            <p:nvSpPr>
              <p:cNvPr id="66" name="Rechteck 65"/>
              <p:cNvSpPr/>
              <p:nvPr/>
            </p:nvSpPr>
            <p:spPr bwMode="auto">
              <a:xfrm>
                <a:off x="3275856" y="3861048"/>
                <a:ext cx="1152128" cy="636104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67" name="Rechteck 66"/>
              <p:cNvSpPr/>
              <p:nvPr/>
            </p:nvSpPr>
            <p:spPr bwMode="auto">
              <a:xfrm>
                <a:off x="3273171" y="3717032"/>
                <a:ext cx="492064" cy="144016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</p:grpSp>
        <p:grpSp>
          <p:nvGrpSpPr>
            <p:cNvPr id="68" name="Gruppieren 67"/>
            <p:cNvGrpSpPr/>
            <p:nvPr/>
          </p:nvGrpSpPr>
          <p:grpSpPr>
            <a:xfrm>
              <a:off x="1154805" y="4110539"/>
              <a:ext cx="938148" cy="633755"/>
              <a:chOff x="3273171" y="3717032"/>
              <a:chExt cx="1154813" cy="780120"/>
            </a:xfrm>
            <a:noFill/>
          </p:grpSpPr>
          <p:sp>
            <p:nvSpPr>
              <p:cNvPr id="69" name="Rechteck 68"/>
              <p:cNvSpPr/>
              <p:nvPr/>
            </p:nvSpPr>
            <p:spPr bwMode="auto">
              <a:xfrm>
                <a:off x="3275856" y="3861048"/>
                <a:ext cx="1152128" cy="636104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70" name="Rechteck 69"/>
              <p:cNvSpPr/>
              <p:nvPr/>
            </p:nvSpPr>
            <p:spPr bwMode="auto">
              <a:xfrm>
                <a:off x="3273171" y="3717032"/>
                <a:ext cx="492064" cy="144016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</p:grpSp>
        <p:sp>
          <p:nvSpPr>
            <p:cNvPr id="71" name="Gefaltete Ecke 44"/>
            <p:cNvSpPr>
              <a:spLocks noChangeArrowheads="1"/>
            </p:cNvSpPr>
            <p:nvPr/>
          </p:nvSpPr>
          <p:spPr bwMode="auto">
            <a:xfrm>
              <a:off x="2012950" y="5229225"/>
              <a:ext cx="576263" cy="720725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72" name="Gerade Verbindung 52"/>
            <p:cNvCxnSpPr>
              <a:cxnSpLocks noChangeShapeType="1"/>
            </p:cNvCxnSpPr>
            <p:nvPr/>
          </p:nvCxnSpPr>
          <p:spPr bwMode="auto">
            <a:xfrm flipH="1">
              <a:off x="1943100" y="2886075"/>
              <a:ext cx="400050" cy="530225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3" name="Gerade Verbindung 54"/>
            <p:cNvCxnSpPr>
              <a:cxnSpLocks noChangeShapeType="1"/>
            </p:cNvCxnSpPr>
            <p:nvPr/>
          </p:nvCxnSpPr>
          <p:spPr bwMode="auto">
            <a:xfrm flipH="1">
              <a:off x="1625600" y="3933825"/>
              <a:ext cx="317500" cy="293688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74" name="Textfeld 62"/>
            <p:cNvSpPr txBox="1">
              <a:spLocks noChangeArrowheads="1"/>
            </p:cNvSpPr>
            <p:nvPr/>
          </p:nvSpPr>
          <p:spPr bwMode="auto">
            <a:xfrm>
              <a:off x="200400" y="5956300"/>
              <a:ext cx="1531189" cy="3213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solidFill>
                    <a:schemeClr val="bg1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Building.hpp</a:t>
              </a:r>
            </a:p>
          </p:txBody>
        </p:sp>
        <p:sp>
          <p:nvSpPr>
            <p:cNvPr id="75" name="Textfeld 63"/>
            <p:cNvSpPr txBox="1">
              <a:spLocks noChangeArrowheads="1"/>
            </p:cNvSpPr>
            <p:nvPr/>
          </p:nvSpPr>
          <p:spPr bwMode="auto">
            <a:xfrm>
              <a:off x="1619250" y="5949950"/>
              <a:ext cx="1531938" cy="320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solidFill>
                    <a:schemeClr val="bg1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Building.cpp</a:t>
              </a:r>
            </a:p>
          </p:txBody>
        </p:sp>
        <p:sp>
          <p:nvSpPr>
            <p:cNvPr id="76" name="Abgerundetes Rechteck 2"/>
            <p:cNvSpPr>
              <a:spLocks noChangeArrowheads="1"/>
            </p:cNvSpPr>
            <p:nvPr/>
          </p:nvSpPr>
          <p:spPr bwMode="auto">
            <a:xfrm>
              <a:off x="107950" y="5075238"/>
              <a:ext cx="3035300" cy="1306512"/>
            </a:xfrm>
            <a:prstGeom prst="roundRect">
              <a:avLst>
                <a:gd name="adj" fmla="val 16667"/>
              </a:avLst>
            </a:prstGeom>
            <a:noFill/>
            <a:ln w="28575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77" name="Gerade Verbindung 21"/>
            <p:cNvCxnSpPr>
              <a:cxnSpLocks noChangeShapeType="1"/>
              <a:endCxn id="76" idx="0"/>
            </p:cNvCxnSpPr>
            <p:nvPr/>
          </p:nvCxnSpPr>
          <p:spPr bwMode="auto">
            <a:xfrm>
              <a:off x="1625600" y="4745038"/>
              <a:ext cx="0" cy="330200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grpSp>
          <p:nvGrpSpPr>
            <p:cNvPr id="78" name="Gruppieren 23"/>
            <p:cNvGrpSpPr>
              <a:grpSpLocks/>
            </p:cNvGrpSpPr>
            <p:nvPr/>
          </p:nvGrpSpPr>
          <p:grpSpPr bwMode="auto">
            <a:xfrm>
              <a:off x="2442646" y="4098926"/>
              <a:ext cx="1265754" cy="847541"/>
              <a:chOff x="3323404" y="3298758"/>
              <a:chExt cx="1962772" cy="1313432"/>
            </a:xfrm>
          </p:grpSpPr>
          <p:sp>
            <p:nvSpPr>
              <p:cNvPr id="79" name="Gefaltete Ecke 64"/>
              <p:cNvSpPr>
                <a:spLocks noChangeArrowheads="1"/>
              </p:cNvSpPr>
              <p:nvPr/>
            </p:nvSpPr>
            <p:spPr bwMode="auto">
              <a:xfrm>
                <a:off x="3530208" y="342049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80" name="Gefaltete Ecke 65"/>
              <p:cNvSpPr>
                <a:spLocks noChangeArrowheads="1"/>
              </p:cNvSpPr>
              <p:nvPr/>
            </p:nvSpPr>
            <p:spPr bwMode="auto">
              <a:xfrm>
                <a:off x="4392237" y="345296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81" name="Textfeld 66"/>
              <p:cNvSpPr txBox="1">
                <a:spLocks noChangeArrowheads="1"/>
              </p:cNvSpPr>
              <p:nvPr/>
            </p:nvSpPr>
            <p:spPr bwMode="auto">
              <a:xfrm>
                <a:off x="3323404" y="4114262"/>
                <a:ext cx="982364" cy="4979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600" b="0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.</a:t>
                </a:r>
                <a:r>
                  <a:rPr lang="de-DE" altLang="de-DE" sz="1600" b="0" err="1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hpp</a:t>
                </a:r>
                <a:endParaRPr lang="de-DE" altLang="de-DE" sz="1600" b="0">
                  <a:solidFill>
                    <a:schemeClr val="bg1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endParaRPr>
              </a:p>
            </p:txBody>
          </p:sp>
          <p:sp>
            <p:nvSpPr>
              <p:cNvPr id="82" name="Textfeld 67"/>
              <p:cNvSpPr txBox="1">
                <a:spLocks noChangeArrowheads="1"/>
              </p:cNvSpPr>
              <p:nvPr/>
            </p:nvSpPr>
            <p:spPr bwMode="auto">
              <a:xfrm>
                <a:off x="4143013" y="4114263"/>
                <a:ext cx="982364" cy="4979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600" b="0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.cpp</a:t>
                </a:r>
              </a:p>
            </p:txBody>
          </p:sp>
          <p:sp>
            <p:nvSpPr>
              <p:cNvPr id="83" name="Abgerundetes Rechteck 68"/>
              <p:cNvSpPr>
                <a:spLocks noChangeArrowheads="1"/>
              </p:cNvSpPr>
              <p:nvPr/>
            </p:nvSpPr>
            <p:spPr bwMode="auto">
              <a:xfrm>
                <a:off x="3356207" y="3298758"/>
                <a:ext cx="1929969" cy="1306338"/>
              </a:xfrm>
              <a:prstGeom prst="roundRect">
                <a:avLst>
                  <a:gd name="adj" fmla="val 16667"/>
                </a:avLst>
              </a:prstGeom>
              <a:noFill/>
              <a:ln w="28575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cxnSp>
          <p:nvCxnSpPr>
            <p:cNvPr id="84" name="Gerade Verbindung 69"/>
            <p:cNvCxnSpPr>
              <a:cxnSpLocks noChangeShapeType="1"/>
              <a:endCxn id="83" idx="0"/>
            </p:cNvCxnSpPr>
            <p:nvPr/>
          </p:nvCxnSpPr>
          <p:spPr bwMode="auto">
            <a:xfrm>
              <a:off x="1943100" y="3933825"/>
              <a:ext cx="1143000" cy="165100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grpSp>
          <p:nvGrpSpPr>
            <p:cNvPr id="85" name="Gruppieren 28"/>
            <p:cNvGrpSpPr>
              <a:grpSpLocks/>
            </p:cNvGrpSpPr>
            <p:nvPr/>
          </p:nvGrpSpPr>
          <p:grpSpPr bwMode="auto">
            <a:xfrm>
              <a:off x="2366963" y="2984500"/>
              <a:ext cx="633412" cy="650875"/>
              <a:chOff x="3009895" y="2420889"/>
              <a:chExt cx="633507" cy="650550"/>
            </a:xfrm>
          </p:grpSpPr>
          <p:sp>
            <p:nvSpPr>
              <p:cNvPr id="86" name="Gefaltete Ecke 71"/>
              <p:cNvSpPr>
                <a:spLocks noChangeArrowheads="1"/>
              </p:cNvSpPr>
              <p:nvPr/>
            </p:nvSpPr>
            <p:spPr bwMode="auto">
              <a:xfrm>
                <a:off x="3203846" y="2420889"/>
                <a:ext cx="299216" cy="37402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87" name="Textfeld 72"/>
              <p:cNvSpPr txBox="1">
                <a:spLocks noChangeArrowheads="1"/>
              </p:cNvSpPr>
              <p:nvPr/>
            </p:nvSpPr>
            <p:spPr bwMode="auto">
              <a:xfrm>
                <a:off x="3009895" y="2750133"/>
                <a:ext cx="633507" cy="3213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600" b="0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.cpp</a:t>
                </a:r>
              </a:p>
            </p:txBody>
          </p:sp>
        </p:grpSp>
        <p:cxnSp>
          <p:nvCxnSpPr>
            <p:cNvPr id="88" name="Gerade Verbindung 73"/>
            <p:cNvCxnSpPr>
              <a:cxnSpLocks noChangeShapeType="1"/>
              <a:endCxn id="86" idx="0"/>
            </p:cNvCxnSpPr>
            <p:nvPr/>
          </p:nvCxnSpPr>
          <p:spPr bwMode="auto">
            <a:xfrm>
              <a:off x="2343150" y="2886075"/>
              <a:ext cx="368300" cy="98425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Projektstruktur</a:t>
            </a:r>
          </a:p>
        </p:txBody>
      </p:sp>
      <p:cxnSp>
        <p:nvCxnSpPr>
          <p:cNvPr id="9219" name="Gerade Verbindung 4"/>
          <p:cNvCxnSpPr>
            <a:cxnSpLocks noChangeShapeType="1"/>
          </p:cNvCxnSpPr>
          <p:nvPr/>
        </p:nvCxnSpPr>
        <p:spPr bwMode="auto">
          <a:xfrm>
            <a:off x="4427538" y="1557338"/>
            <a:ext cx="0" cy="4802187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220" name="Textfeld 5"/>
          <p:cNvSpPr txBox="1">
            <a:spLocks noChangeArrowheads="1"/>
          </p:cNvSpPr>
          <p:nvPr/>
        </p:nvSpPr>
        <p:spPr bwMode="auto">
          <a:xfrm>
            <a:off x="250825" y="1549400"/>
            <a:ext cx="944563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C++</a:t>
            </a:r>
          </a:p>
        </p:txBody>
      </p:sp>
      <p:sp>
        <p:nvSpPr>
          <p:cNvPr id="9221" name="Textfeld 6"/>
          <p:cNvSpPr txBox="1">
            <a:spLocks noChangeArrowheads="1"/>
          </p:cNvSpPr>
          <p:nvPr/>
        </p:nvSpPr>
        <p:spPr bwMode="auto">
          <a:xfrm>
            <a:off x="7740650" y="1546225"/>
            <a:ext cx="1196975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Java</a:t>
            </a:r>
          </a:p>
        </p:txBody>
      </p:sp>
      <p:grpSp>
        <p:nvGrpSpPr>
          <p:cNvPr id="9222" name="Gruppieren 7"/>
          <p:cNvGrpSpPr>
            <a:grpSpLocks/>
          </p:cNvGrpSpPr>
          <p:nvPr/>
        </p:nvGrpSpPr>
        <p:grpSpPr bwMode="auto">
          <a:xfrm>
            <a:off x="6257925" y="2105025"/>
            <a:ext cx="1155700" cy="781050"/>
            <a:chOff x="3273171" y="3717032"/>
            <a:chExt cx="1154813" cy="780120"/>
          </a:xfrm>
        </p:grpSpPr>
        <p:sp>
          <p:nvSpPr>
            <p:cNvPr id="9" name="Rechteck 8"/>
            <p:cNvSpPr/>
            <p:nvPr/>
          </p:nvSpPr>
          <p:spPr bwMode="auto">
            <a:xfrm>
              <a:off x="3276344" y="3861323"/>
              <a:ext cx="1151640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0" name="Rechteck 9"/>
            <p:cNvSpPr/>
            <p:nvPr/>
          </p:nvSpPr>
          <p:spPr bwMode="auto">
            <a:xfrm>
              <a:off x="3273171" y="3717032"/>
              <a:ext cx="491747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9223" name="Gefaltete Ecke 10"/>
          <p:cNvSpPr>
            <a:spLocks noChangeArrowheads="1"/>
          </p:cNvSpPr>
          <p:nvPr/>
        </p:nvSpPr>
        <p:spPr bwMode="auto">
          <a:xfrm>
            <a:off x="5181600" y="5300663"/>
            <a:ext cx="576263" cy="720725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2" name="Gruppieren 11"/>
          <p:cNvGrpSpPr/>
          <p:nvPr/>
        </p:nvGrpSpPr>
        <p:grpSpPr>
          <a:xfrm>
            <a:off x="6367867" y="3326619"/>
            <a:ext cx="938148" cy="633755"/>
            <a:chOff x="3273171" y="3717032"/>
            <a:chExt cx="1154813" cy="780120"/>
          </a:xfrm>
          <a:noFill/>
        </p:grpSpPr>
        <p:sp>
          <p:nvSpPr>
            <p:cNvPr id="13" name="Rechteck 12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4" name="Rechteck 13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grpSp>
        <p:nvGrpSpPr>
          <p:cNvPr id="18" name="Gruppieren 17"/>
          <p:cNvGrpSpPr/>
          <p:nvPr/>
        </p:nvGrpSpPr>
        <p:grpSpPr>
          <a:xfrm>
            <a:off x="5496745" y="4215017"/>
            <a:ext cx="938148" cy="633755"/>
            <a:chOff x="3273171" y="3717032"/>
            <a:chExt cx="1154813" cy="780120"/>
          </a:xfrm>
          <a:noFill/>
        </p:grpSpPr>
        <p:sp>
          <p:nvSpPr>
            <p:cNvPr id="19" name="Rechteck 18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20" name="Rechteck 19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9226" name="Gefaltete Ecke 20"/>
          <p:cNvSpPr>
            <a:spLocks noChangeArrowheads="1"/>
          </p:cNvSpPr>
          <p:nvPr/>
        </p:nvSpPr>
        <p:spPr bwMode="auto">
          <a:xfrm>
            <a:off x="6262688" y="5300663"/>
            <a:ext cx="574675" cy="720725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9227" name="Gerade Verbindung 22"/>
          <p:cNvCxnSpPr>
            <a:cxnSpLocks noChangeShapeType="1"/>
            <a:stCxn id="9" idx="2"/>
          </p:cNvCxnSpPr>
          <p:nvPr/>
        </p:nvCxnSpPr>
        <p:spPr bwMode="auto">
          <a:xfrm>
            <a:off x="6837363" y="2886075"/>
            <a:ext cx="0" cy="557213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28" name="Gerade Verbindung 24"/>
          <p:cNvCxnSpPr>
            <a:cxnSpLocks noChangeShapeType="1"/>
          </p:cNvCxnSpPr>
          <p:nvPr/>
        </p:nvCxnSpPr>
        <p:spPr bwMode="auto">
          <a:xfrm>
            <a:off x="6837363" y="3960813"/>
            <a:ext cx="1103312" cy="274637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29" name="Gerade Verbindung 27"/>
          <p:cNvCxnSpPr>
            <a:cxnSpLocks noChangeShapeType="1"/>
          </p:cNvCxnSpPr>
          <p:nvPr/>
        </p:nvCxnSpPr>
        <p:spPr bwMode="auto">
          <a:xfrm flipH="1">
            <a:off x="5967413" y="3960813"/>
            <a:ext cx="869950" cy="371475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5" name="Gruppieren 14"/>
          <p:cNvGrpSpPr/>
          <p:nvPr/>
        </p:nvGrpSpPr>
        <p:grpSpPr>
          <a:xfrm>
            <a:off x="7740352" y="4235405"/>
            <a:ext cx="938148" cy="633755"/>
            <a:chOff x="3273171" y="3717032"/>
            <a:chExt cx="1154813" cy="780120"/>
          </a:xfrm>
          <a:solidFill>
            <a:schemeClr val="bg1"/>
          </a:solidFill>
        </p:grpSpPr>
        <p:sp>
          <p:nvSpPr>
            <p:cNvPr id="16" name="Rechteck 15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7" name="Rechteck 16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cxnSp>
        <p:nvCxnSpPr>
          <p:cNvPr id="9231" name="Gerade Verbindung 33"/>
          <p:cNvCxnSpPr>
            <a:cxnSpLocks noChangeShapeType="1"/>
            <a:endCxn id="9223" idx="0"/>
          </p:cNvCxnSpPr>
          <p:nvPr/>
        </p:nvCxnSpPr>
        <p:spPr bwMode="auto">
          <a:xfrm flipH="1">
            <a:off x="5470525" y="4848225"/>
            <a:ext cx="496888" cy="45243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32" name="Gerade Verbindung 36"/>
          <p:cNvCxnSpPr>
            <a:cxnSpLocks noChangeShapeType="1"/>
            <a:endCxn id="9226" idx="0"/>
          </p:cNvCxnSpPr>
          <p:nvPr/>
        </p:nvCxnSpPr>
        <p:spPr bwMode="auto">
          <a:xfrm>
            <a:off x="5967413" y="4848225"/>
            <a:ext cx="582612" cy="45243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33" name="Gerade Verbindung 39"/>
          <p:cNvCxnSpPr>
            <a:cxnSpLocks noChangeShapeType="1"/>
            <a:endCxn id="9234" idx="0"/>
          </p:cNvCxnSpPr>
          <p:nvPr/>
        </p:nvCxnSpPr>
        <p:spPr bwMode="auto">
          <a:xfrm>
            <a:off x="8210550" y="4868863"/>
            <a:ext cx="4763" cy="4572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234" name="Gefaltete Ecke 41"/>
          <p:cNvSpPr>
            <a:spLocks noChangeArrowheads="1"/>
          </p:cNvSpPr>
          <p:nvPr/>
        </p:nvSpPr>
        <p:spPr bwMode="auto">
          <a:xfrm>
            <a:off x="7926388" y="5326063"/>
            <a:ext cx="576262" cy="719137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9235" name="Gruppieren 45"/>
          <p:cNvGrpSpPr>
            <a:grpSpLocks/>
          </p:cNvGrpSpPr>
          <p:nvPr/>
        </p:nvGrpSpPr>
        <p:grpSpPr bwMode="auto">
          <a:xfrm>
            <a:off x="1763713" y="2105025"/>
            <a:ext cx="1154112" cy="781050"/>
            <a:chOff x="3273171" y="3717032"/>
            <a:chExt cx="1154813" cy="780120"/>
          </a:xfrm>
        </p:grpSpPr>
        <p:sp>
          <p:nvSpPr>
            <p:cNvPr id="47" name="Rechteck 46"/>
            <p:cNvSpPr/>
            <p:nvPr/>
          </p:nvSpPr>
          <p:spPr bwMode="auto">
            <a:xfrm>
              <a:off x="3276348" y="3861323"/>
              <a:ext cx="1151636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48" name="Rechteck 47"/>
            <p:cNvSpPr/>
            <p:nvPr/>
          </p:nvSpPr>
          <p:spPr bwMode="auto">
            <a:xfrm>
              <a:off x="3273171" y="3717032"/>
              <a:ext cx="492424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49" name="Abgerundete rechteckige Legende 48"/>
          <p:cNvSpPr/>
          <p:nvPr/>
        </p:nvSpPr>
        <p:spPr>
          <a:xfrm>
            <a:off x="2576010" y="2737974"/>
            <a:ext cx="2794000" cy="1022350"/>
          </a:xfrm>
          <a:prstGeom prst="wedgeRoundRectCallout">
            <a:avLst>
              <a:gd name="adj1" fmla="val 77860"/>
              <a:gd name="adj2" fmla="val 3456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Aufteilung in Pakete entspricht Verzeichnisstruktur</a:t>
            </a:r>
          </a:p>
        </p:txBody>
      </p:sp>
      <p:sp>
        <p:nvSpPr>
          <p:cNvPr id="9237" name="Textfeld 49"/>
          <p:cNvSpPr txBox="1">
            <a:spLocks noChangeArrowheads="1"/>
          </p:cNvSpPr>
          <p:nvPr/>
        </p:nvSpPr>
        <p:spPr bwMode="auto">
          <a:xfrm>
            <a:off x="4729163" y="6059488"/>
            <a:ext cx="1643062" cy="322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Building.java</a:t>
            </a:r>
          </a:p>
        </p:txBody>
      </p:sp>
      <p:sp>
        <p:nvSpPr>
          <p:cNvPr id="51" name="Abgerundete rechteckige Legende 50"/>
          <p:cNvSpPr/>
          <p:nvPr/>
        </p:nvSpPr>
        <p:spPr>
          <a:xfrm>
            <a:off x="2038870" y="4002789"/>
            <a:ext cx="2795587" cy="1008063"/>
          </a:xfrm>
          <a:prstGeom prst="wedgeRoundRectCallout">
            <a:avLst>
              <a:gd name="adj1" fmla="val 48880"/>
              <a:gd name="adj2" fmla="val 8913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Jede Datei enthält (meistens nur) eine </a:t>
            </a:r>
            <a:r>
              <a:rPr lang="de-DE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de-DE">
                <a:solidFill>
                  <a:schemeClr val="bg1"/>
                </a:solidFill>
              </a:rPr>
              <a:t> Klasse</a:t>
            </a:r>
          </a:p>
        </p:txBody>
      </p:sp>
      <p:sp>
        <p:nvSpPr>
          <p:cNvPr id="52" name="Abgerundete rechteckige Legende 51"/>
          <p:cNvSpPr/>
          <p:nvPr/>
        </p:nvSpPr>
        <p:spPr>
          <a:xfrm>
            <a:off x="2018708" y="5465019"/>
            <a:ext cx="2795588" cy="712787"/>
          </a:xfrm>
          <a:prstGeom prst="wedgeRoundRectCallout">
            <a:avLst>
              <a:gd name="adj1" fmla="val 60563"/>
              <a:gd name="adj2" fmla="val 514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Methoden sind immer in Klassen enthalten</a:t>
            </a:r>
          </a:p>
        </p:txBody>
      </p:sp>
    </p:spTree>
    <p:extLst>
      <p:ext uri="{BB962C8B-B14F-4D97-AF65-F5344CB8AC3E}">
        <p14:creationId xmlns:p14="http://schemas.microsoft.com/office/powerpoint/2010/main" val="26454981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10244" name="Textfeld 4"/>
          <p:cNvSpPr txBox="1">
            <a:spLocks noChangeArrowheads="1"/>
          </p:cNvSpPr>
          <p:nvPr/>
        </p:nvSpPr>
        <p:spPr bwMode="auto">
          <a:xfrm>
            <a:off x="395288" y="1916113"/>
            <a:ext cx="5256832" cy="2668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Was ist der Unterschied zwischen </a:t>
            </a:r>
            <a:r>
              <a:rPr lang="de-DE" altLang="de-DE" sz="1800"/>
              <a:t>Funktion</a:t>
            </a:r>
            <a:r>
              <a:rPr lang="de-DE" altLang="de-DE" sz="1800" b="0"/>
              <a:t> und </a:t>
            </a:r>
            <a:r>
              <a:rPr lang="de-DE" altLang="de-DE" sz="1800"/>
              <a:t>Methode</a:t>
            </a:r>
            <a:r>
              <a:rPr lang="de-DE" altLang="de-DE" sz="1800" b="0"/>
              <a:t>?</a:t>
            </a:r>
            <a:br>
              <a:rPr lang="de-DE" altLang="de-DE" sz="1800" b="0"/>
            </a:b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 implementiert man </a:t>
            </a:r>
            <a:r>
              <a:rPr lang="de-DE" altLang="de-DE" sz="1800"/>
              <a:t>Funktionen</a:t>
            </a:r>
            <a:r>
              <a:rPr lang="de-DE" altLang="de-DE" sz="1800" b="0"/>
              <a:t> in Java?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Ist es sinnvoll, die </a:t>
            </a:r>
            <a:r>
              <a:rPr lang="de-DE" altLang="de-DE" sz="1800"/>
              <a:t>Paketstruktur</a:t>
            </a:r>
            <a:r>
              <a:rPr lang="de-DE" altLang="de-DE" sz="1800" b="0"/>
              <a:t> an die </a:t>
            </a:r>
            <a:r>
              <a:rPr lang="de-DE" altLang="de-DE" sz="1800"/>
              <a:t>Verzeichnisstruktur</a:t>
            </a:r>
            <a:r>
              <a:rPr lang="de-DE" altLang="de-DE" sz="1800" b="0"/>
              <a:t> zu binden?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Darf man in Java </a:t>
            </a:r>
            <a:r>
              <a:rPr lang="de-DE" altLang="de-DE" sz="1800"/>
              <a:t>mehrere Klassen in einer Datei </a:t>
            </a:r>
            <a:r>
              <a:rPr lang="de-DE" altLang="de-DE" sz="1800" b="0"/>
              <a:t>implementieren?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5652120" y="2708919"/>
            <a:ext cx="2794000" cy="519501"/>
          </a:xfrm>
          <a:prstGeom prst="wedgeRoundRectCallout">
            <a:avLst>
              <a:gd name="adj1" fmla="val 26105"/>
              <a:gd name="adj2" fmla="val 16470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Hier seid Ihr gefragt! </a:t>
            </a:r>
            <a:r>
              <a:rPr lang="de-DE">
                <a:solidFill>
                  <a:schemeClr val="bg1"/>
                </a:solidFill>
                <a:sym typeface="Wingdings" panose="05000000000000000000" pitchFamily="2" charset="2"/>
              </a:rPr>
              <a:t>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842617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Projektstruktur</a:t>
            </a:r>
          </a:p>
        </p:txBody>
      </p:sp>
      <p:cxnSp>
        <p:nvCxnSpPr>
          <p:cNvPr id="11267" name="Gerade Verbindung 4"/>
          <p:cNvCxnSpPr>
            <a:cxnSpLocks noChangeShapeType="1"/>
          </p:cNvCxnSpPr>
          <p:nvPr/>
        </p:nvCxnSpPr>
        <p:spPr bwMode="auto">
          <a:xfrm>
            <a:off x="4427538" y="1557338"/>
            <a:ext cx="0" cy="4802187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268" name="Textfeld 5"/>
          <p:cNvSpPr txBox="1">
            <a:spLocks noChangeArrowheads="1"/>
          </p:cNvSpPr>
          <p:nvPr/>
        </p:nvSpPr>
        <p:spPr bwMode="auto">
          <a:xfrm>
            <a:off x="250825" y="1549400"/>
            <a:ext cx="944563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C++</a:t>
            </a:r>
          </a:p>
        </p:txBody>
      </p:sp>
      <p:sp>
        <p:nvSpPr>
          <p:cNvPr id="11269" name="Textfeld 6"/>
          <p:cNvSpPr txBox="1">
            <a:spLocks noChangeArrowheads="1"/>
          </p:cNvSpPr>
          <p:nvPr/>
        </p:nvSpPr>
        <p:spPr bwMode="auto">
          <a:xfrm>
            <a:off x="7740650" y="1546225"/>
            <a:ext cx="1196975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Java</a:t>
            </a:r>
          </a:p>
        </p:txBody>
      </p:sp>
      <p:grpSp>
        <p:nvGrpSpPr>
          <p:cNvPr id="11270" name="Gruppieren 7"/>
          <p:cNvGrpSpPr>
            <a:grpSpLocks/>
          </p:cNvGrpSpPr>
          <p:nvPr/>
        </p:nvGrpSpPr>
        <p:grpSpPr bwMode="auto">
          <a:xfrm>
            <a:off x="6257925" y="2105025"/>
            <a:ext cx="1155700" cy="781050"/>
            <a:chOff x="3273171" y="3717032"/>
            <a:chExt cx="1154813" cy="780120"/>
          </a:xfrm>
        </p:grpSpPr>
        <p:sp>
          <p:nvSpPr>
            <p:cNvPr id="9" name="Rechteck 8"/>
            <p:cNvSpPr/>
            <p:nvPr/>
          </p:nvSpPr>
          <p:spPr bwMode="auto">
            <a:xfrm>
              <a:off x="3276344" y="3861323"/>
              <a:ext cx="1151640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0" name="Rechteck 9"/>
            <p:cNvSpPr/>
            <p:nvPr/>
          </p:nvSpPr>
          <p:spPr bwMode="auto">
            <a:xfrm>
              <a:off x="3273171" y="3717032"/>
              <a:ext cx="491747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11" name="Gefaltete Ecke 10"/>
          <p:cNvSpPr/>
          <p:nvPr/>
        </p:nvSpPr>
        <p:spPr bwMode="auto">
          <a:xfrm>
            <a:off x="5181600" y="5300663"/>
            <a:ext cx="576263" cy="720725"/>
          </a:xfrm>
          <a:prstGeom prst="foldedCorner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grpSp>
        <p:nvGrpSpPr>
          <p:cNvPr id="12" name="Gruppieren 11"/>
          <p:cNvGrpSpPr/>
          <p:nvPr/>
        </p:nvGrpSpPr>
        <p:grpSpPr>
          <a:xfrm>
            <a:off x="6367867" y="3326619"/>
            <a:ext cx="938148" cy="633755"/>
            <a:chOff x="3273171" y="3717032"/>
            <a:chExt cx="1154813" cy="780120"/>
          </a:xfrm>
          <a:noFill/>
        </p:grpSpPr>
        <p:sp>
          <p:nvSpPr>
            <p:cNvPr id="13" name="Rechteck 12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4" name="Rechteck 13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grpSp>
        <p:nvGrpSpPr>
          <p:cNvPr id="18" name="Gruppieren 17"/>
          <p:cNvGrpSpPr/>
          <p:nvPr/>
        </p:nvGrpSpPr>
        <p:grpSpPr>
          <a:xfrm>
            <a:off x="5496745" y="4215017"/>
            <a:ext cx="938148" cy="633755"/>
            <a:chOff x="3273171" y="3717032"/>
            <a:chExt cx="1154813" cy="780120"/>
          </a:xfrm>
          <a:noFill/>
        </p:grpSpPr>
        <p:sp>
          <p:nvSpPr>
            <p:cNvPr id="19" name="Rechteck 18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20" name="Rechteck 19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21" name="Gefaltete Ecke 20"/>
          <p:cNvSpPr/>
          <p:nvPr/>
        </p:nvSpPr>
        <p:spPr bwMode="auto">
          <a:xfrm>
            <a:off x="6262688" y="5300663"/>
            <a:ext cx="574675" cy="720725"/>
          </a:xfrm>
          <a:prstGeom prst="foldedCorner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cxnSp>
        <p:nvCxnSpPr>
          <p:cNvPr id="23" name="Gerade Verbindung 22"/>
          <p:cNvCxnSpPr>
            <a:stCxn id="9" idx="2"/>
            <a:endCxn id="13" idx="0"/>
          </p:cNvCxnSpPr>
          <p:nvPr/>
        </p:nvCxnSpPr>
        <p:spPr bwMode="auto">
          <a:xfrm>
            <a:off x="6837363" y="2886075"/>
            <a:ext cx="0" cy="55721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" name="Gerade Verbindung 24"/>
          <p:cNvCxnSpPr>
            <a:stCxn id="13" idx="2"/>
            <a:endCxn id="17" idx="0"/>
          </p:cNvCxnSpPr>
          <p:nvPr/>
        </p:nvCxnSpPr>
        <p:spPr bwMode="auto">
          <a:xfrm>
            <a:off x="6837363" y="3960813"/>
            <a:ext cx="1103312" cy="27463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8" name="Gerade Verbindung 27"/>
          <p:cNvCxnSpPr>
            <a:stCxn id="13" idx="2"/>
            <a:endCxn id="19" idx="0"/>
          </p:cNvCxnSpPr>
          <p:nvPr/>
        </p:nvCxnSpPr>
        <p:spPr bwMode="auto">
          <a:xfrm flipH="1">
            <a:off x="5967413" y="3960813"/>
            <a:ext cx="869950" cy="37147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5" name="Gruppieren 14"/>
          <p:cNvGrpSpPr/>
          <p:nvPr/>
        </p:nvGrpSpPr>
        <p:grpSpPr>
          <a:xfrm>
            <a:off x="7740352" y="4235405"/>
            <a:ext cx="938148" cy="633755"/>
            <a:chOff x="3273171" y="3717032"/>
            <a:chExt cx="1154813" cy="780120"/>
          </a:xfrm>
          <a:solidFill>
            <a:schemeClr val="bg1"/>
          </a:solidFill>
        </p:grpSpPr>
        <p:sp>
          <p:nvSpPr>
            <p:cNvPr id="16" name="Rechteck 15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7" name="Rechteck 16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cxnSp>
        <p:nvCxnSpPr>
          <p:cNvPr id="34" name="Gerade Verbindung 33"/>
          <p:cNvCxnSpPr>
            <a:stCxn id="19" idx="2"/>
            <a:endCxn id="11" idx="0"/>
          </p:cNvCxnSpPr>
          <p:nvPr/>
        </p:nvCxnSpPr>
        <p:spPr bwMode="auto">
          <a:xfrm flipH="1">
            <a:off x="5470525" y="4848225"/>
            <a:ext cx="496888" cy="45243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7" name="Gerade Verbindung 36"/>
          <p:cNvCxnSpPr>
            <a:stCxn id="19" idx="2"/>
            <a:endCxn id="21" idx="0"/>
          </p:cNvCxnSpPr>
          <p:nvPr/>
        </p:nvCxnSpPr>
        <p:spPr bwMode="auto">
          <a:xfrm>
            <a:off x="5967413" y="4848225"/>
            <a:ext cx="582612" cy="45243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0" name="Gerade Verbindung 39"/>
          <p:cNvCxnSpPr>
            <a:stCxn id="16" idx="2"/>
            <a:endCxn id="42" idx="0"/>
          </p:cNvCxnSpPr>
          <p:nvPr/>
        </p:nvCxnSpPr>
        <p:spPr bwMode="auto">
          <a:xfrm>
            <a:off x="8210550" y="4868863"/>
            <a:ext cx="4763" cy="4572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2" name="Gefaltete Ecke 41"/>
          <p:cNvSpPr/>
          <p:nvPr/>
        </p:nvSpPr>
        <p:spPr bwMode="auto">
          <a:xfrm>
            <a:off x="7926388" y="5326063"/>
            <a:ext cx="576262" cy="719137"/>
          </a:xfrm>
          <a:prstGeom prst="foldedCorner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50" name="Textfeld 49"/>
          <p:cNvSpPr txBox="1"/>
          <p:nvPr/>
        </p:nvSpPr>
        <p:spPr>
          <a:xfrm>
            <a:off x="4729163" y="6059488"/>
            <a:ext cx="1643062" cy="32226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de-DE" sz="1600">
                <a:solidFill>
                  <a:schemeClr val="bg1">
                    <a:lumMod val="65000"/>
                  </a:schemeClr>
                </a:solidFill>
                <a:latin typeface="Consolas" pitchFamily="49" charset="0"/>
                <a:cs typeface="Consolas" pitchFamily="49" charset="0"/>
              </a:rPr>
              <a:t>Building.java</a:t>
            </a:r>
          </a:p>
        </p:txBody>
      </p:sp>
      <p:sp>
        <p:nvSpPr>
          <p:cNvPr id="11284" name="Gefaltete Ecke 34"/>
          <p:cNvSpPr>
            <a:spLocks noChangeArrowheads="1"/>
          </p:cNvSpPr>
          <p:nvPr/>
        </p:nvSpPr>
        <p:spPr bwMode="auto">
          <a:xfrm>
            <a:off x="658813" y="5197475"/>
            <a:ext cx="576262" cy="719138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36" name="Gruppieren 35"/>
          <p:cNvGrpSpPr/>
          <p:nvPr/>
        </p:nvGrpSpPr>
        <p:grpSpPr>
          <a:xfrm>
            <a:off x="1473612" y="3299301"/>
            <a:ext cx="938148" cy="633755"/>
            <a:chOff x="3273171" y="3717032"/>
            <a:chExt cx="1154813" cy="780120"/>
          </a:xfrm>
          <a:noFill/>
        </p:grpSpPr>
        <p:sp>
          <p:nvSpPr>
            <p:cNvPr id="38" name="Rechteck 37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39" name="Rechteck 38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grpSp>
        <p:nvGrpSpPr>
          <p:cNvPr id="41" name="Gruppieren 40"/>
          <p:cNvGrpSpPr/>
          <p:nvPr/>
        </p:nvGrpSpPr>
        <p:grpSpPr>
          <a:xfrm>
            <a:off x="1154805" y="4110539"/>
            <a:ext cx="938148" cy="633755"/>
            <a:chOff x="3273171" y="3717032"/>
            <a:chExt cx="1154813" cy="780120"/>
          </a:xfrm>
          <a:noFill/>
        </p:grpSpPr>
        <p:sp>
          <p:nvSpPr>
            <p:cNvPr id="43" name="Rechteck 42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44" name="Rechteck 43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11287" name="Gefaltete Ecke 44"/>
          <p:cNvSpPr>
            <a:spLocks noChangeArrowheads="1"/>
          </p:cNvSpPr>
          <p:nvPr/>
        </p:nvSpPr>
        <p:spPr bwMode="auto">
          <a:xfrm>
            <a:off x="2012950" y="5229225"/>
            <a:ext cx="576263" cy="720725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11288" name="Gerade Verbindung 52"/>
          <p:cNvCxnSpPr>
            <a:cxnSpLocks noChangeShapeType="1"/>
            <a:stCxn id="47" idx="2"/>
          </p:cNvCxnSpPr>
          <p:nvPr/>
        </p:nvCxnSpPr>
        <p:spPr bwMode="auto">
          <a:xfrm flipH="1">
            <a:off x="1943100" y="2886075"/>
            <a:ext cx="400050" cy="530225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289" name="Gerade Verbindung 54"/>
          <p:cNvCxnSpPr>
            <a:cxnSpLocks noChangeShapeType="1"/>
          </p:cNvCxnSpPr>
          <p:nvPr/>
        </p:nvCxnSpPr>
        <p:spPr bwMode="auto">
          <a:xfrm flipH="1">
            <a:off x="1625600" y="3933825"/>
            <a:ext cx="317500" cy="29368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290" name="Textfeld 62"/>
          <p:cNvSpPr txBox="1">
            <a:spLocks noChangeArrowheads="1"/>
          </p:cNvSpPr>
          <p:nvPr/>
        </p:nvSpPr>
        <p:spPr bwMode="auto">
          <a:xfrm>
            <a:off x="200400" y="5956300"/>
            <a:ext cx="1531189" cy="3213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Building.hpp</a:t>
            </a:r>
          </a:p>
        </p:txBody>
      </p:sp>
      <p:grpSp>
        <p:nvGrpSpPr>
          <p:cNvPr id="11291" name="Gruppieren 45"/>
          <p:cNvGrpSpPr>
            <a:grpSpLocks/>
          </p:cNvGrpSpPr>
          <p:nvPr/>
        </p:nvGrpSpPr>
        <p:grpSpPr bwMode="auto">
          <a:xfrm>
            <a:off x="1763713" y="2105025"/>
            <a:ext cx="1154112" cy="781050"/>
            <a:chOff x="3273171" y="3717032"/>
            <a:chExt cx="1154813" cy="780120"/>
          </a:xfrm>
        </p:grpSpPr>
        <p:sp>
          <p:nvSpPr>
            <p:cNvPr id="47" name="Rechteck 46"/>
            <p:cNvSpPr/>
            <p:nvPr/>
          </p:nvSpPr>
          <p:spPr bwMode="auto">
            <a:xfrm>
              <a:off x="3276348" y="3861323"/>
              <a:ext cx="1151636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48" name="Rechteck 47"/>
            <p:cNvSpPr/>
            <p:nvPr/>
          </p:nvSpPr>
          <p:spPr bwMode="auto">
            <a:xfrm>
              <a:off x="3273171" y="3717032"/>
              <a:ext cx="492424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11292" name="Textfeld 63"/>
          <p:cNvSpPr txBox="1">
            <a:spLocks noChangeArrowheads="1"/>
          </p:cNvSpPr>
          <p:nvPr/>
        </p:nvSpPr>
        <p:spPr bwMode="auto">
          <a:xfrm>
            <a:off x="1619250" y="5949950"/>
            <a:ext cx="1531938" cy="32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Building.cpp</a:t>
            </a:r>
          </a:p>
        </p:txBody>
      </p:sp>
      <p:sp>
        <p:nvSpPr>
          <p:cNvPr id="11293" name="Abgerundetes Rechteck 2"/>
          <p:cNvSpPr>
            <a:spLocks noChangeArrowheads="1"/>
          </p:cNvSpPr>
          <p:nvPr/>
        </p:nvSpPr>
        <p:spPr bwMode="auto">
          <a:xfrm>
            <a:off x="107950" y="5075238"/>
            <a:ext cx="3035300" cy="1306512"/>
          </a:xfrm>
          <a:prstGeom prst="roundRect">
            <a:avLst>
              <a:gd name="adj" fmla="val 16667"/>
            </a:avLst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11294" name="Gerade Verbindung 21"/>
          <p:cNvCxnSpPr>
            <a:cxnSpLocks noChangeShapeType="1"/>
            <a:endCxn id="11293" idx="0"/>
          </p:cNvCxnSpPr>
          <p:nvPr/>
        </p:nvCxnSpPr>
        <p:spPr bwMode="auto">
          <a:xfrm>
            <a:off x="1625600" y="4745038"/>
            <a:ext cx="0" cy="3302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1295" name="Gruppieren 23"/>
          <p:cNvGrpSpPr>
            <a:grpSpLocks/>
          </p:cNvGrpSpPr>
          <p:nvPr/>
        </p:nvGrpSpPr>
        <p:grpSpPr bwMode="auto">
          <a:xfrm>
            <a:off x="2442646" y="4098925"/>
            <a:ext cx="1265754" cy="847540"/>
            <a:chOff x="3323404" y="3298758"/>
            <a:chExt cx="1962772" cy="1313431"/>
          </a:xfrm>
        </p:grpSpPr>
        <p:sp>
          <p:nvSpPr>
            <p:cNvPr id="11305" name="Gefaltete Ecke 64"/>
            <p:cNvSpPr>
              <a:spLocks noChangeArrowheads="1"/>
            </p:cNvSpPr>
            <p:nvPr/>
          </p:nvSpPr>
          <p:spPr bwMode="auto">
            <a:xfrm>
              <a:off x="3530208" y="3420498"/>
              <a:ext cx="576064" cy="720080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6" name="Gefaltete Ecke 65"/>
            <p:cNvSpPr>
              <a:spLocks noChangeArrowheads="1"/>
            </p:cNvSpPr>
            <p:nvPr/>
          </p:nvSpPr>
          <p:spPr bwMode="auto">
            <a:xfrm>
              <a:off x="4392237" y="3452968"/>
              <a:ext cx="576064" cy="720080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7" name="Textfeld 66"/>
            <p:cNvSpPr txBox="1">
              <a:spLocks noChangeArrowheads="1"/>
            </p:cNvSpPr>
            <p:nvPr/>
          </p:nvSpPr>
          <p:spPr bwMode="auto">
            <a:xfrm>
              <a:off x="3323404" y="4114262"/>
              <a:ext cx="982364" cy="4979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latin typeface="Consolas" pitchFamily="49" charset="0"/>
                  <a:cs typeface="Consolas" pitchFamily="49" charset="0"/>
                </a:rPr>
                <a:t>.</a:t>
              </a:r>
              <a:r>
                <a:rPr lang="de-DE" altLang="de-DE" sz="1600" b="0" err="1">
                  <a:latin typeface="Consolas" pitchFamily="49" charset="0"/>
                  <a:cs typeface="Consolas" pitchFamily="49" charset="0"/>
                </a:rPr>
                <a:t>hpp</a:t>
              </a:r>
              <a:endParaRPr lang="de-DE" altLang="de-DE" sz="1600" b="0"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1308" name="Textfeld 67"/>
            <p:cNvSpPr txBox="1">
              <a:spLocks noChangeArrowheads="1"/>
            </p:cNvSpPr>
            <p:nvPr/>
          </p:nvSpPr>
          <p:spPr bwMode="auto">
            <a:xfrm>
              <a:off x="4317440" y="4114263"/>
              <a:ext cx="633508" cy="3213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latin typeface="Consolas" pitchFamily="49" charset="0"/>
                  <a:cs typeface="Consolas" pitchFamily="49" charset="0"/>
                </a:rPr>
                <a:t>.cpp</a:t>
              </a:r>
            </a:p>
          </p:txBody>
        </p:sp>
        <p:sp>
          <p:nvSpPr>
            <p:cNvPr id="11309" name="Abgerundetes Rechteck 68"/>
            <p:cNvSpPr>
              <a:spLocks noChangeArrowheads="1"/>
            </p:cNvSpPr>
            <p:nvPr/>
          </p:nvSpPr>
          <p:spPr bwMode="auto">
            <a:xfrm>
              <a:off x="3356207" y="3298758"/>
              <a:ext cx="1929969" cy="1306338"/>
            </a:xfrm>
            <a:prstGeom prst="roundRect">
              <a:avLst>
                <a:gd name="adj" fmla="val 16667"/>
              </a:avLst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cxnSp>
        <p:nvCxnSpPr>
          <p:cNvPr id="11296" name="Gerade Verbindung 69"/>
          <p:cNvCxnSpPr>
            <a:cxnSpLocks noChangeShapeType="1"/>
            <a:endCxn id="11309" idx="0"/>
          </p:cNvCxnSpPr>
          <p:nvPr/>
        </p:nvCxnSpPr>
        <p:spPr bwMode="auto">
          <a:xfrm>
            <a:off x="1943100" y="3933825"/>
            <a:ext cx="1143000" cy="1651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1297" name="Gruppieren 28"/>
          <p:cNvGrpSpPr>
            <a:grpSpLocks/>
          </p:cNvGrpSpPr>
          <p:nvPr/>
        </p:nvGrpSpPr>
        <p:grpSpPr bwMode="auto">
          <a:xfrm>
            <a:off x="2366963" y="2984500"/>
            <a:ext cx="633412" cy="650875"/>
            <a:chOff x="3009895" y="2420889"/>
            <a:chExt cx="633507" cy="650550"/>
          </a:xfrm>
        </p:grpSpPr>
        <p:sp>
          <p:nvSpPr>
            <p:cNvPr id="11303" name="Gefaltete Ecke 71"/>
            <p:cNvSpPr>
              <a:spLocks noChangeArrowheads="1"/>
            </p:cNvSpPr>
            <p:nvPr/>
          </p:nvSpPr>
          <p:spPr bwMode="auto">
            <a:xfrm>
              <a:off x="3203846" y="2420889"/>
              <a:ext cx="299216" cy="374020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4" name="Textfeld 72"/>
            <p:cNvSpPr txBox="1">
              <a:spLocks noChangeArrowheads="1"/>
            </p:cNvSpPr>
            <p:nvPr/>
          </p:nvSpPr>
          <p:spPr bwMode="auto">
            <a:xfrm>
              <a:off x="3009895" y="2750133"/>
              <a:ext cx="633507" cy="3213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latin typeface="Consolas" pitchFamily="49" charset="0"/>
                  <a:cs typeface="Consolas" pitchFamily="49" charset="0"/>
                </a:rPr>
                <a:t>.cpp</a:t>
              </a:r>
            </a:p>
          </p:txBody>
        </p:sp>
      </p:grpSp>
      <p:cxnSp>
        <p:nvCxnSpPr>
          <p:cNvPr id="11298" name="Gerade Verbindung 73"/>
          <p:cNvCxnSpPr>
            <a:cxnSpLocks noChangeShapeType="1"/>
            <a:stCxn id="47" idx="2"/>
            <a:endCxn id="11303" idx="0"/>
          </p:cNvCxnSpPr>
          <p:nvPr/>
        </p:nvCxnSpPr>
        <p:spPr bwMode="auto">
          <a:xfrm>
            <a:off x="2343150" y="2886075"/>
            <a:ext cx="368300" cy="98425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5" name="Abgerundete rechteckige Legende 74"/>
          <p:cNvSpPr/>
          <p:nvPr/>
        </p:nvSpPr>
        <p:spPr>
          <a:xfrm>
            <a:off x="3078163" y="3205163"/>
            <a:ext cx="3671887" cy="1022350"/>
          </a:xfrm>
          <a:prstGeom prst="wedgeRoundRectCallout">
            <a:avLst>
              <a:gd name="adj1" fmla="val -70718"/>
              <a:gd name="adj2" fmla="val 1172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 b="1">
                <a:solidFill>
                  <a:schemeClr val="bg1"/>
                </a:solidFill>
              </a:rPr>
              <a:t>Beliebige Verzeichnisstruktur </a:t>
            </a:r>
            <a:r>
              <a:rPr lang="de-DE">
                <a:solidFill>
                  <a:schemeClr val="bg1"/>
                </a:solidFill>
              </a:rPr>
              <a:t>- hat nichts mit Sichtbarkeit zu tun</a:t>
            </a:r>
          </a:p>
        </p:txBody>
      </p:sp>
      <p:sp>
        <p:nvSpPr>
          <p:cNvPr id="76" name="Abgerundete rechteckige Legende 75"/>
          <p:cNvSpPr/>
          <p:nvPr/>
        </p:nvSpPr>
        <p:spPr>
          <a:xfrm>
            <a:off x="3203575" y="4419600"/>
            <a:ext cx="3671888" cy="768350"/>
          </a:xfrm>
          <a:prstGeom prst="wedgeRoundRectCallout">
            <a:avLst>
              <a:gd name="adj1" fmla="val -55422"/>
              <a:gd name="adj2" fmla="val 5046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Klassen werden in </a:t>
            </a:r>
            <a:r>
              <a:rPr lang="de-DE" b="1">
                <a:solidFill>
                  <a:schemeClr val="bg1"/>
                </a:solidFill>
              </a:rPr>
              <a:t>Header</a:t>
            </a:r>
            <a:r>
              <a:rPr lang="de-DE">
                <a:solidFill>
                  <a:schemeClr val="bg1"/>
                </a:solidFill>
              </a:rPr>
              <a:t>- und </a:t>
            </a:r>
            <a:r>
              <a:rPr lang="de-DE" b="1">
                <a:solidFill>
                  <a:schemeClr val="bg1"/>
                </a:solidFill>
              </a:rPr>
              <a:t>Implementierung</a:t>
            </a:r>
            <a:r>
              <a:rPr lang="de-DE">
                <a:solidFill>
                  <a:schemeClr val="bg1"/>
                </a:solidFill>
              </a:rPr>
              <a:t>sdatei getrennt</a:t>
            </a:r>
          </a:p>
        </p:txBody>
      </p:sp>
      <p:sp>
        <p:nvSpPr>
          <p:cNvPr id="77" name="Abgerundete rechteckige Legende 76"/>
          <p:cNvSpPr/>
          <p:nvPr/>
        </p:nvSpPr>
        <p:spPr>
          <a:xfrm>
            <a:off x="3082925" y="1866900"/>
            <a:ext cx="3667125" cy="1201738"/>
          </a:xfrm>
          <a:prstGeom prst="wedgeRoundRectCallout">
            <a:avLst>
              <a:gd name="adj1" fmla="val -58858"/>
              <a:gd name="adj2" fmla="val 5573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Implementierungsdateien mit </a:t>
            </a:r>
            <a:r>
              <a:rPr lang="de-DE" b="1">
                <a:solidFill>
                  <a:schemeClr val="bg1"/>
                </a:solidFill>
              </a:rPr>
              <a:t>Funktionen </a:t>
            </a:r>
            <a:r>
              <a:rPr lang="de-DE">
                <a:solidFill>
                  <a:schemeClr val="bg1"/>
                </a:solidFill>
              </a:rPr>
              <a:t>(nicht Methoden!) sind möglich und üblich</a:t>
            </a:r>
          </a:p>
        </p:txBody>
      </p:sp>
      <p:sp>
        <p:nvSpPr>
          <p:cNvPr id="78" name="Abgerundete rechteckige Legende 77"/>
          <p:cNvSpPr/>
          <p:nvPr/>
        </p:nvSpPr>
        <p:spPr>
          <a:xfrm>
            <a:off x="3330575" y="5430838"/>
            <a:ext cx="4059238" cy="1022350"/>
          </a:xfrm>
          <a:prstGeom prst="wedgeRoundRectCallout">
            <a:avLst>
              <a:gd name="adj1" fmla="val -59696"/>
              <a:gd name="adj2" fmla="val 278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 b="1">
                <a:solidFill>
                  <a:schemeClr val="bg1"/>
                </a:solidFill>
              </a:rPr>
              <a:t>Mehrere Klassen</a:t>
            </a:r>
            <a:r>
              <a:rPr lang="de-DE">
                <a:solidFill>
                  <a:schemeClr val="bg1"/>
                </a:solidFill>
              </a:rPr>
              <a:t> können flexibel in Header/Implementierungsdateien kombiniert werden </a:t>
            </a:r>
          </a:p>
        </p:txBody>
      </p:sp>
    </p:spTree>
    <p:extLst>
      <p:ext uri="{BB962C8B-B14F-4D97-AF65-F5344CB8AC3E}">
        <p14:creationId xmlns:p14="http://schemas.microsoft.com/office/powerpoint/2010/main" val="21902622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hteck 11"/>
          <p:cNvSpPr>
            <a:spLocks noChangeArrowheads="1"/>
          </p:cNvSpPr>
          <p:nvPr/>
        </p:nvSpPr>
        <p:spPr bwMode="auto">
          <a:xfrm>
            <a:off x="569486" y="4057552"/>
            <a:ext cx="2940050" cy="208280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315" name="Rechteck 10"/>
          <p:cNvSpPr>
            <a:spLocks noChangeArrowheads="1"/>
          </p:cNvSpPr>
          <p:nvPr/>
        </p:nvSpPr>
        <p:spPr bwMode="auto">
          <a:xfrm>
            <a:off x="559961" y="3049440"/>
            <a:ext cx="2949575" cy="841375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316" name="Rechteck 9"/>
          <p:cNvSpPr>
            <a:spLocks noChangeArrowheads="1"/>
          </p:cNvSpPr>
          <p:nvPr/>
        </p:nvSpPr>
        <p:spPr bwMode="auto">
          <a:xfrm>
            <a:off x="582186" y="1505051"/>
            <a:ext cx="2927350" cy="9683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31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u="sng" noProof="0" dirty="0"/>
              <a:t>Header</a:t>
            </a:r>
            <a:r>
              <a:rPr lang="de-DE" altLang="de-DE" noProof="0" dirty="0"/>
              <a:t> und Implementierungs-Dateien</a:t>
            </a:r>
          </a:p>
        </p:txBody>
      </p:sp>
      <p:sp>
        <p:nvSpPr>
          <p:cNvPr id="13318" name="Rechteck 5"/>
          <p:cNvSpPr>
            <a:spLocks noChangeArrowheads="1"/>
          </p:cNvSpPr>
          <p:nvPr/>
        </p:nvSpPr>
        <p:spPr bwMode="auto">
          <a:xfrm>
            <a:off x="530225" y="1595068"/>
            <a:ext cx="3970338" cy="49003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/*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* Part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of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the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simulation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3F7F5F"/>
                </a:solidFill>
                <a:latin typeface="Consolas" pitchFamily="49" charset="0"/>
              </a:rPr>
              <a:t> * A Building is a container for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* Floors and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the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Elevator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*/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ifndef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BUILDING_HPP_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define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BUILDING_HPP_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endif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BUILDING_HPP_ */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3761691" y="1547490"/>
            <a:ext cx="2855913" cy="762128"/>
          </a:xfrm>
          <a:prstGeom prst="wedgeRoundRectCallout">
            <a:avLst>
              <a:gd name="adj1" fmla="val -58401"/>
              <a:gd name="adj2" fmla="val 3779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Kommentare</a:t>
            </a:r>
            <a:r>
              <a:rPr lang="de-DE">
                <a:solidFill>
                  <a:schemeClr val="bg1"/>
                </a:solidFill>
              </a:rPr>
              <a:t> wie in Java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/*..*/</a:t>
            </a:r>
            <a:r>
              <a:rPr lang="de-DE">
                <a:solidFill>
                  <a:schemeClr val="bg1"/>
                </a:solidFill>
              </a:rPr>
              <a:t> mehrzeilig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de-DE">
                <a:solidFill>
                  <a:schemeClr val="bg1"/>
                </a:solidFill>
              </a:rPr>
              <a:t>	</a:t>
            </a:r>
            <a:r>
              <a:rPr lang="de-DE" err="1">
                <a:solidFill>
                  <a:schemeClr val="bg1"/>
                </a:solidFill>
              </a:rPr>
              <a:t>einzeilg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3797300" y="2432581"/>
            <a:ext cx="4297363" cy="1585913"/>
          </a:xfrm>
          <a:prstGeom prst="wedgeRoundRectCallout">
            <a:avLst>
              <a:gd name="adj1" fmla="val -54903"/>
              <a:gd name="adj2" fmla="val 2448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err="1">
                <a:solidFill>
                  <a:schemeClr val="bg1"/>
                </a:solidFill>
              </a:rPr>
              <a:t>Include</a:t>
            </a:r>
            <a:r>
              <a:rPr lang="de-DE" b="1">
                <a:solidFill>
                  <a:schemeClr val="bg1"/>
                </a:solidFill>
              </a:rPr>
              <a:t>-Anweisungen</a:t>
            </a:r>
            <a:r>
              <a:rPr lang="de-DE">
                <a:solidFill>
                  <a:schemeClr val="bg1"/>
                </a:solidFill>
              </a:rPr>
              <a:t> wie Import-Befehle in Java: 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&lt;...&gt; </a:t>
            </a:r>
            <a:r>
              <a:rPr lang="de-DE">
                <a:solidFill>
                  <a:schemeClr val="bg1"/>
                </a:solidFill>
              </a:rPr>
              <a:t>für Bibliotheken ("System")</a:t>
            </a:r>
            <a:br>
              <a:rPr lang="de-DE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"..." </a:t>
            </a:r>
            <a:r>
              <a:rPr lang="de-DE">
                <a:solidFill>
                  <a:schemeClr val="bg1"/>
                </a:solidFill>
              </a:rPr>
              <a:t>für eigenen Code ("Projekt")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3796154" y="4147315"/>
            <a:ext cx="3095625" cy="814090"/>
          </a:xfrm>
          <a:prstGeom prst="wedgeRoundRectCallout">
            <a:avLst>
              <a:gd name="adj1" fmla="val -104272"/>
              <a:gd name="adj2" fmla="val -3513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>
                <a:solidFill>
                  <a:schemeClr val="bg1"/>
                </a:solidFill>
              </a:rPr>
              <a:t>Definition </a:t>
            </a:r>
            <a:r>
              <a:rPr lang="de-DE">
                <a:solidFill>
                  <a:schemeClr val="bg1"/>
                </a:solidFill>
              </a:rPr>
              <a:t>der Klasse mit </a:t>
            </a:r>
            <a:r>
              <a:rPr lang="de-DE" b="1">
                <a:solidFill>
                  <a:schemeClr val="bg1"/>
                </a:solidFill>
              </a:rPr>
              <a:t>Deklaration </a:t>
            </a:r>
            <a:r>
              <a:rPr lang="de-DE">
                <a:solidFill>
                  <a:schemeClr val="bg1"/>
                </a:solidFill>
              </a:rPr>
              <a:t>der Methoden</a:t>
            </a:r>
          </a:p>
        </p:txBody>
      </p:sp>
      <p:sp>
        <p:nvSpPr>
          <p:cNvPr id="2" name="Gefaltete Ecke 1"/>
          <p:cNvSpPr/>
          <p:nvPr/>
        </p:nvSpPr>
        <p:spPr bwMode="auto">
          <a:xfrm>
            <a:off x="530225" y="1469655"/>
            <a:ext cx="3105671" cy="4969245"/>
          </a:xfrm>
          <a:prstGeom prst="foldedCorner">
            <a:avLst>
              <a:gd name="adj" fmla="val 9306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1" name="Abgerundetes Rechteck 10"/>
          <p:cNvSpPr/>
          <p:nvPr/>
        </p:nvSpPr>
        <p:spPr>
          <a:xfrm>
            <a:off x="5580112" y="5624810"/>
            <a:ext cx="3095625" cy="81409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Der Header enthält die nach "außen" sichtbare Schnittstelle einer Klasse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3796154" y="5005535"/>
            <a:ext cx="4808294" cy="462187"/>
          </a:xfrm>
          <a:prstGeom prst="wedgeRoundRectCallout">
            <a:avLst>
              <a:gd name="adj1" fmla="val -65709"/>
              <a:gd name="adj2" fmla="val 8027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"Members" = Methoden + Attribute</a:t>
            </a:r>
          </a:p>
        </p:txBody>
      </p:sp>
    </p:spTree>
    <p:extLst>
      <p:ext uri="{BB962C8B-B14F-4D97-AF65-F5344CB8AC3E}">
        <p14:creationId xmlns:p14="http://schemas.microsoft.com/office/powerpoint/2010/main" val="38997200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Zielsetzung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0825" y="2636912"/>
            <a:ext cx="8640763" cy="3816276"/>
          </a:xfrm>
        </p:spPr>
        <p:txBody>
          <a:bodyPr/>
          <a:lstStyle/>
          <a:p>
            <a:pPr marL="180975" lvl="1" indent="0" eaLnBrk="1" hangingPunct="1">
              <a:buNone/>
              <a:defRPr/>
            </a:pPr>
            <a:r>
              <a:rPr lang="de-DE" sz="2200" b="1" noProof="0" dirty="0"/>
              <a:t>Idee des Praktikums</a:t>
            </a:r>
          </a:p>
          <a:p>
            <a:pPr lvl="1" eaLnBrk="1" hangingPunct="1">
              <a:tabLst>
                <a:tab pos="2239963" algn="l"/>
              </a:tabLst>
              <a:defRPr/>
            </a:pPr>
            <a:r>
              <a:rPr lang="de-DE" sz="2200" b="1" noProof="0"/>
              <a:t>Vortragsteil</a:t>
            </a:r>
            <a:r>
              <a:rPr lang="de-DE" sz="2200" noProof="0" dirty="0"/>
              <a:t>	vermittelt 	</a:t>
            </a:r>
            <a:r>
              <a:rPr lang="de-DE" sz="2200" b="1" noProof="0" dirty="0"/>
              <a:t>Konzepte</a:t>
            </a:r>
          </a:p>
          <a:p>
            <a:pPr lvl="1" eaLnBrk="1" hangingPunct="1">
              <a:tabLst>
                <a:tab pos="2239963" algn="l"/>
              </a:tabLst>
              <a:defRPr/>
            </a:pPr>
            <a:r>
              <a:rPr lang="de-DE" sz="2200" b="1" noProof="0" dirty="0"/>
              <a:t>Übung</a:t>
            </a:r>
            <a:r>
              <a:rPr lang="de-DE" sz="2200" noProof="0" dirty="0"/>
              <a:t> 	vermittelt 	</a:t>
            </a:r>
            <a:r>
              <a:rPr lang="de-DE" sz="2200" b="1" noProof="0" dirty="0"/>
              <a:t>praktische Kenntnisse</a:t>
            </a:r>
            <a:br>
              <a:rPr lang="de-DE" sz="2200" noProof="0" dirty="0"/>
            </a:br>
            <a:br>
              <a:rPr lang="de-DE" sz="2200" noProof="0" dirty="0"/>
            </a:br>
            <a:endParaRPr lang="de-DE" sz="2200" noProof="0" dirty="0"/>
          </a:p>
          <a:p>
            <a:pPr marL="180975" lvl="1" indent="0" eaLnBrk="1" hangingPunct="1">
              <a:buNone/>
              <a:defRPr/>
            </a:pPr>
            <a:r>
              <a:rPr lang="de-DE" sz="2200" b="1" noProof="0" dirty="0"/>
              <a:t>Basisvoraussetzungen</a:t>
            </a:r>
          </a:p>
          <a:p>
            <a:pPr lvl="1" eaLnBrk="1" hangingPunct="1">
              <a:defRPr/>
            </a:pPr>
            <a:r>
              <a:rPr lang="de-DE" sz="2200" noProof="0" dirty="0"/>
              <a:t>Allgemeine Programmiererfahrung</a:t>
            </a:r>
          </a:p>
          <a:p>
            <a:pPr lvl="1" eaLnBrk="1" hangingPunct="1">
              <a:defRPr/>
            </a:pPr>
            <a:r>
              <a:rPr lang="de-DE" sz="2200" noProof="0" dirty="0"/>
              <a:t>Kenntnisse in Java</a:t>
            </a:r>
          </a:p>
          <a:p>
            <a:pPr marL="180975" lvl="1" indent="0" eaLnBrk="1" hangingPunct="1">
              <a:buNone/>
              <a:defRPr/>
            </a:pPr>
            <a:endParaRPr lang="de-DE" sz="2200" noProof="0" dirty="0"/>
          </a:p>
        </p:txBody>
      </p:sp>
      <p:sp>
        <p:nvSpPr>
          <p:cNvPr id="2" name="Abgerundetes Rechteck 1"/>
          <p:cNvSpPr/>
          <p:nvPr/>
        </p:nvSpPr>
        <p:spPr bwMode="auto">
          <a:xfrm>
            <a:off x="250825" y="1821842"/>
            <a:ext cx="8640763" cy="735521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buSzTx/>
            </a:pPr>
            <a:r>
              <a:rPr lang="de-DE" sz="2000" dirty="0"/>
              <a:t>In diesem Praktikum wollen wir einige </a:t>
            </a:r>
            <a:r>
              <a:rPr lang="de-DE" sz="2000" b="1" dirty="0"/>
              <a:t>Besonderheiten der Sprachen C++ und C (für Microcontroller)</a:t>
            </a:r>
            <a:r>
              <a:rPr lang="de-DE" sz="2000" dirty="0"/>
              <a:t> kennenlernen.</a:t>
            </a:r>
            <a:endParaRPr lang="en-US" sz="2000" dirty="0">
              <a:solidFill>
                <a:srgbClr val="7F0055"/>
              </a:solidFill>
              <a:latin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9557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0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0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0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hteck 13"/>
          <p:cNvSpPr>
            <a:spLocks noChangeArrowheads="1"/>
          </p:cNvSpPr>
          <p:nvPr/>
        </p:nvSpPr>
        <p:spPr bwMode="auto">
          <a:xfrm>
            <a:off x="617538" y="2079625"/>
            <a:ext cx="3895725" cy="413271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4340" name="Rechteck 15"/>
          <p:cNvSpPr>
            <a:spLocks noChangeArrowheads="1"/>
          </p:cNvSpPr>
          <p:nvPr/>
        </p:nvSpPr>
        <p:spPr bwMode="auto">
          <a:xfrm>
            <a:off x="617538" y="3179763"/>
            <a:ext cx="3895725" cy="2553493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0" name="Rechteck 13"/>
          <p:cNvSpPr>
            <a:spLocks noChangeArrowheads="1"/>
          </p:cNvSpPr>
          <p:nvPr/>
        </p:nvSpPr>
        <p:spPr bwMode="auto">
          <a:xfrm>
            <a:off x="617538" y="2591211"/>
            <a:ext cx="3895725" cy="413271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4342" name="Rechteck 3"/>
          <p:cNvSpPr>
            <a:spLocks noChangeArrowheads="1"/>
          </p:cNvSpPr>
          <p:nvPr/>
        </p:nvSpPr>
        <p:spPr bwMode="auto">
          <a:xfrm>
            <a:off x="539750" y="1735139"/>
            <a:ext cx="4103688" cy="4214142"/>
          </a:xfrm>
          <a:prstGeom prst="foldedCorner">
            <a:avLst>
              <a:gd name="adj" fmla="val 886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"Building.hpp"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Building::Building(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 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"Creating building with "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  &lt;&lt;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" floors."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  &lt;&lt; </a:t>
            </a:r>
            <a:r>
              <a:rPr lang="en-US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Building::~Building()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"Destroying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building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Building::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"Simulation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running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 ..."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</p:txBody>
      </p:sp>
      <p:sp>
        <p:nvSpPr>
          <p:cNvPr id="1434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Header und </a:t>
            </a:r>
            <a:r>
              <a:rPr lang="de-DE" altLang="de-DE" u="sng" noProof="0" dirty="0"/>
              <a:t>Implementierungs</a:t>
            </a:r>
            <a:r>
              <a:rPr lang="de-DE" altLang="de-DE" noProof="0" dirty="0"/>
              <a:t>-Dateien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4643439" y="2364992"/>
            <a:ext cx="4249736" cy="1280032"/>
          </a:xfrm>
          <a:prstGeom prst="wedgeRoundRectCallout">
            <a:avLst>
              <a:gd name="adj1" fmla="val -74413"/>
              <a:gd name="adj2" fmla="val -1652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Using</a:t>
            </a:r>
            <a:r>
              <a:rPr lang="de-DE" b="1">
                <a:solidFill>
                  <a:schemeClr val="bg1"/>
                </a:solidFill>
              </a:rPr>
              <a:t>-Befehle</a:t>
            </a:r>
            <a:r>
              <a:rPr lang="de-DE">
                <a:solidFill>
                  <a:schemeClr val="bg1"/>
                </a:solidFill>
              </a:rPr>
              <a:t> sind wie statische Imports in Java (</a:t>
            </a:r>
            <a:r>
              <a:rPr lang="de-DE" i="1">
                <a:solidFill>
                  <a:schemeClr val="bg1"/>
                </a:solidFill>
              </a:rPr>
              <a:t>cout</a:t>
            </a:r>
            <a:r>
              <a:rPr lang="de-DE">
                <a:solidFill>
                  <a:schemeClr val="bg1"/>
                </a:solidFill>
              </a:rPr>
              <a:t> statt </a:t>
            </a:r>
            <a:r>
              <a:rPr lang="de-DE" i="1" err="1">
                <a:solidFill>
                  <a:schemeClr val="bg1"/>
                </a:solidFill>
              </a:rPr>
              <a:t>std</a:t>
            </a:r>
            <a:r>
              <a:rPr lang="de-DE" i="1">
                <a:solidFill>
                  <a:schemeClr val="bg1"/>
                </a:solidFill>
              </a:rPr>
              <a:t>::</a:t>
            </a:r>
            <a:r>
              <a:rPr lang="de-DE" i="1" err="1">
                <a:solidFill>
                  <a:schemeClr val="bg1"/>
                </a:solidFill>
              </a:rPr>
              <a:t>cout</a:t>
            </a:r>
            <a:r>
              <a:rPr lang="de-DE">
                <a:solidFill>
                  <a:schemeClr val="bg1"/>
                </a:solidFill>
              </a:rPr>
              <a:t>)</a:t>
            </a:r>
          </a:p>
          <a:p>
            <a:pPr>
              <a:defRPr/>
            </a:pPr>
            <a:endParaRPr lang="de-DE" i="1">
              <a:solidFill>
                <a:schemeClr val="bg1"/>
              </a:solidFill>
            </a:endParaRPr>
          </a:p>
          <a:p>
            <a:pPr algn="l">
              <a:defRPr/>
            </a:pPr>
            <a:r>
              <a:rPr lang="de-DE" b="1">
                <a:solidFill>
                  <a:schemeClr val="bg1"/>
                </a:solidFill>
              </a:rPr>
              <a:t>VORSICHT</a:t>
            </a:r>
            <a:r>
              <a:rPr lang="de-DE">
                <a:solidFill>
                  <a:schemeClr val="bg1"/>
                </a:solidFill>
              </a:rPr>
              <a:t>: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using</a:t>
            </a:r>
            <a:r>
              <a:rPr lang="de-DE">
                <a:solidFill>
                  <a:schemeClr val="bg1"/>
                </a:solidFill>
              </a:rPr>
              <a:t>'s sollten stets hinter den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#includes</a:t>
            </a:r>
            <a:r>
              <a:rPr lang="de-DE">
                <a:solidFill>
                  <a:schemeClr val="bg1"/>
                </a:solidFill>
              </a:rPr>
              <a:t> auftreten.</a:t>
            </a:r>
          </a:p>
        </p:txBody>
      </p:sp>
      <p:sp>
        <p:nvSpPr>
          <p:cNvPr id="18" name="Abgerundete rechteckige Legende 17"/>
          <p:cNvSpPr/>
          <p:nvPr/>
        </p:nvSpPr>
        <p:spPr>
          <a:xfrm>
            <a:off x="4643438" y="1602817"/>
            <a:ext cx="4249737" cy="608459"/>
          </a:xfrm>
          <a:prstGeom prst="wedgeRoundRectCallout">
            <a:avLst>
              <a:gd name="adj1" fmla="val -68641"/>
              <a:gd name="adj2" fmla="val 5172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Header-Datei</a:t>
            </a:r>
            <a:r>
              <a:rPr lang="de-DE">
                <a:solidFill>
                  <a:schemeClr val="bg1"/>
                </a:solidFill>
              </a:rPr>
              <a:t> wird eingebunden</a:t>
            </a:r>
          </a:p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("exakte" Einfügung)</a:t>
            </a:r>
          </a:p>
        </p:txBody>
      </p:sp>
      <p:sp>
        <p:nvSpPr>
          <p:cNvPr id="19" name="Abgerundete rechteckige Legende 18"/>
          <p:cNvSpPr/>
          <p:nvPr/>
        </p:nvSpPr>
        <p:spPr>
          <a:xfrm>
            <a:off x="4646613" y="3967163"/>
            <a:ext cx="3597275" cy="822325"/>
          </a:xfrm>
          <a:prstGeom prst="wedgeRoundRectCallout">
            <a:avLst>
              <a:gd name="adj1" fmla="val -58458"/>
              <a:gd name="adj2" fmla="val 2344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Methoden</a:t>
            </a:r>
            <a:r>
              <a:rPr lang="de-DE">
                <a:solidFill>
                  <a:schemeClr val="bg1"/>
                </a:solidFill>
              </a:rPr>
              <a:t> werden implementiert</a:t>
            </a:r>
          </a:p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(Details später)</a:t>
            </a:r>
          </a:p>
        </p:txBody>
      </p:sp>
    </p:spTree>
    <p:extLst>
      <p:ext uri="{BB962C8B-B14F-4D97-AF65-F5344CB8AC3E}">
        <p14:creationId xmlns:p14="http://schemas.microsoft.com/office/powerpoint/2010/main" val="338333179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15364" name="Textfeld 4"/>
          <p:cNvSpPr txBox="1">
            <a:spLocks noChangeArrowheads="1"/>
          </p:cNvSpPr>
          <p:nvPr/>
        </p:nvSpPr>
        <p:spPr bwMode="auto">
          <a:xfrm>
            <a:off x="468312" y="1987550"/>
            <a:ext cx="5183807" cy="13805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Warum ist die Trennung in Header- und Implementierungsdateien </a:t>
            </a:r>
            <a:r>
              <a:rPr lang="de-DE" altLang="de-DE" sz="1800"/>
              <a:t>hilfreich</a:t>
            </a:r>
            <a:r>
              <a:rPr lang="de-DE" altLang="de-DE" sz="1800" b="0"/>
              <a:t>?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Warum ist die Trennung in Header- und Implementierungsdateien </a:t>
            </a:r>
            <a:r>
              <a:rPr lang="de-DE" altLang="de-DE" sz="1800"/>
              <a:t>eine Fehlerquelle</a:t>
            </a:r>
            <a:r>
              <a:rPr lang="de-DE" altLang="de-DE" sz="1800" b="0"/>
              <a:t>? </a:t>
            </a:r>
          </a:p>
        </p:txBody>
      </p:sp>
    </p:spTree>
    <p:extLst>
      <p:ext uri="{BB962C8B-B14F-4D97-AF65-F5344CB8AC3E}">
        <p14:creationId xmlns:p14="http://schemas.microsoft.com/office/powerpoint/2010/main" val="312665332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Kompilierung</a:t>
            </a:r>
          </a:p>
        </p:txBody>
      </p:sp>
      <p:pic>
        <p:nvPicPr>
          <p:cNvPr id="16387" name="Picture 2" descr="C:\Users\anjorin\Dropbox\Home\documents\uni\c++_praktikum\SoSe2013\Clipart\vector graphics\iStock_000011780345_thumbnail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6136" y="3356992"/>
            <a:ext cx="3096344" cy="2721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7469387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ieren 10"/>
          <p:cNvGrpSpPr/>
          <p:nvPr/>
        </p:nvGrpSpPr>
        <p:grpSpPr>
          <a:xfrm>
            <a:off x="615695" y="4389381"/>
            <a:ext cx="2987317" cy="864000"/>
            <a:chOff x="108047" y="31174"/>
            <a:chExt cx="2987317" cy="864000"/>
          </a:xfrm>
        </p:grpSpPr>
        <p:sp>
          <p:nvSpPr>
            <p:cNvPr id="12" name="Eingekerbter Richtungspfeil 11"/>
            <p:cNvSpPr/>
            <p:nvPr/>
          </p:nvSpPr>
          <p:spPr>
            <a:xfrm>
              <a:off x="108047" y="31174"/>
              <a:ext cx="2987317" cy="864000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Eingekerbter Richtungspfeil 4"/>
            <p:cNvSpPr/>
            <p:nvPr/>
          </p:nvSpPr>
          <p:spPr>
            <a:xfrm>
              <a:off x="540047" y="31174"/>
              <a:ext cx="2123317" cy="8640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6007" tIns="18669" rIns="18669" bIns="18669" numCol="1" spcCol="1270" anchor="ctr" anchorCtr="0">
              <a:noAutofit/>
            </a:bodyPr>
            <a:lstStyle/>
            <a:p>
              <a:pPr lvl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400" kern="1200"/>
                <a:t>Compile Time</a:t>
              </a:r>
            </a:p>
          </p:txBody>
        </p:sp>
      </p:grp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2808783"/>
          </a:xfrm>
        </p:spPr>
        <p:txBody>
          <a:bodyPr>
            <a:normAutofit fontScale="92500" lnSpcReduction="10000"/>
          </a:bodyPr>
          <a:lstStyle/>
          <a:p>
            <a:r>
              <a:rPr lang="en-US"/>
              <a:t>Drei aufeinander aufbauende Phasen </a:t>
            </a:r>
            <a:r>
              <a:rPr lang="en-US" b="1"/>
              <a:t>von Quellcode zur Ausführung</a:t>
            </a:r>
          </a:p>
          <a:p>
            <a:r>
              <a:rPr lang="en-US" b="1"/>
              <a:t>Compile Time</a:t>
            </a:r>
          </a:p>
          <a:p>
            <a:pPr lvl="1"/>
            <a:r>
              <a:rPr lang="en-US"/>
              <a:t>Übersetzung einzelner Einheiten (Dateien) in Objektcode (.java </a:t>
            </a:r>
            <a:r>
              <a:rPr lang="en-US">
                <a:sym typeface="Wingdings" panose="05000000000000000000" pitchFamily="2" charset="2"/>
              </a:rPr>
              <a:t> .class, </a:t>
            </a:r>
            <a:r>
              <a:rPr lang="en-US"/>
              <a:t>.c/.cpp</a:t>
            </a:r>
            <a:r>
              <a:rPr lang="en-US">
                <a:sym typeface="Wingdings" panose="05000000000000000000" pitchFamily="2" charset="2"/>
              </a:rPr>
              <a:t>.o)</a:t>
            </a:r>
            <a:endParaRPr lang="en-US"/>
          </a:p>
          <a:p>
            <a:pPr lvl="1"/>
            <a:r>
              <a:rPr lang="en-US"/>
              <a:t>Alle verwendenten Namen müssen in einer Einheit deklariert, aber nicht definiert sein.</a:t>
            </a:r>
          </a:p>
          <a:p>
            <a:r>
              <a:rPr lang="en-US" b="1"/>
              <a:t>Link Time</a:t>
            </a:r>
          </a:p>
          <a:p>
            <a:pPr lvl="1"/>
            <a:r>
              <a:rPr lang="en-US"/>
              <a:t>Auflösung von Abhängigkeiten ("externe Symbole") zwischen den Object Files</a:t>
            </a:r>
          </a:p>
          <a:p>
            <a:pPr lvl="1"/>
            <a:r>
              <a:rPr lang="en-US"/>
              <a:t>C++: Zu jedem verwendeten Namen muss es (genau) eine Definition geben.</a:t>
            </a:r>
          </a:p>
          <a:p>
            <a:r>
              <a:rPr lang="en-US" b="1"/>
              <a:t>Load Time</a:t>
            </a:r>
          </a:p>
          <a:p>
            <a:pPr lvl="1"/>
            <a:r>
              <a:rPr lang="en-US"/>
              <a:t>Vorbereitung und Start der Programmausführung durch das Betriebsystem</a:t>
            </a:r>
          </a:p>
          <a:p>
            <a:pPr lvl="1"/>
            <a:r>
              <a:rPr lang="de-DE"/>
              <a:t>Speicherbereich zuordnen, dyn. Abhängigkeiten laden, Ausführung von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/>
              <a:t> beginnen</a:t>
            </a:r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Compile, Link, Load Time</a:t>
            </a:r>
          </a:p>
        </p:txBody>
      </p:sp>
      <p:graphicFrame>
        <p:nvGraphicFramePr>
          <p:cNvPr id="4" name="Diagramm 3"/>
          <p:cNvGraphicFramePr/>
          <p:nvPr>
            <p:extLst>
              <p:ext uri="{D42A27DB-BD31-4B8C-83A1-F6EECF244321}">
                <p14:modId xmlns:p14="http://schemas.microsoft.com/office/powerpoint/2010/main" val="1926497498"/>
              </p:ext>
            </p:extLst>
          </p:nvPr>
        </p:nvGraphicFramePr>
        <p:xfrm>
          <a:off x="358775" y="4426870"/>
          <a:ext cx="8532813" cy="20263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888876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Kompilierung in Java</a:t>
            </a:r>
          </a:p>
        </p:txBody>
      </p:sp>
      <p:grpSp>
        <p:nvGrpSpPr>
          <p:cNvPr id="17413" name="Gruppieren 31"/>
          <p:cNvGrpSpPr>
            <a:grpSpLocks/>
          </p:cNvGrpSpPr>
          <p:nvPr/>
        </p:nvGrpSpPr>
        <p:grpSpPr bwMode="auto">
          <a:xfrm>
            <a:off x="971550" y="1700213"/>
            <a:ext cx="1223963" cy="1666875"/>
            <a:chOff x="4737992" y="1762530"/>
            <a:chExt cx="1223413" cy="1666470"/>
          </a:xfrm>
        </p:grpSpPr>
        <p:grpSp>
          <p:nvGrpSpPr>
            <p:cNvPr id="17432" name="Gruppieren 28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7434" name="Gruppieren 6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8" name="Rechteck 7"/>
                <p:cNvSpPr/>
                <p:nvPr/>
              </p:nvSpPr>
              <p:spPr bwMode="auto">
                <a:xfrm>
                  <a:off x="3280128" y="3862771"/>
                  <a:ext cx="1146240" cy="636392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9" name="Rechteck 8"/>
                <p:cNvSpPr/>
                <p:nvPr/>
              </p:nvSpPr>
              <p:spPr bwMode="auto">
                <a:xfrm>
                  <a:off x="3275270" y="3717032"/>
                  <a:ext cx="490554" cy="19917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7435" name="Gefaltete Ecke 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1" name="Gruppieren 1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2" name="Rechteck 1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3" name="Rechteck 1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4" name="Gruppieren 13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5" name="Rechteck 14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6" name="Rechteck 15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7438" name="Gefaltete Ecke 16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7439" name="Gerade Verbindung 17"/>
              <p:cNvCxnSpPr>
                <a:cxnSpLocks noChangeShapeType="1"/>
                <a:stCxn id="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0" name="Gerade Verbindung 18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1" name="Gerade Verbindung 19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21" name="Gruppieren 20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22" name="Rechteck 2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23" name="Rechteck 2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7443" name="Gerade Verbindung 23"/>
              <p:cNvCxnSpPr>
                <a:cxnSpLocks noChangeShapeType="1"/>
                <a:endCxn id="17435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4" name="Gerade Verbindung 24"/>
              <p:cNvCxnSpPr>
                <a:cxnSpLocks noChangeShapeType="1"/>
                <a:endCxn id="17438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5" name="Gerade Verbindung 25"/>
              <p:cNvCxnSpPr>
                <a:cxnSpLocks noChangeShapeType="1"/>
                <a:endCxn id="17446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7446" name="Gefaltete Ecke 26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7433" name="Textfeld 29"/>
            <p:cNvSpPr txBox="1">
              <a:spLocks noChangeArrowheads="1"/>
            </p:cNvSpPr>
            <p:nvPr/>
          </p:nvSpPr>
          <p:spPr bwMode="auto">
            <a:xfrm>
              <a:off x="4737992" y="3079032"/>
              <a:ext cx="1223413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Quellcode</a:t>
              </a:r>
            </a:p>
          </p:txBody>
        </p:sp>
      </p:grpSp>
      <p:grpSp>
        <p:nvGrpSpPr>
          <p:cNvPr id="17415" name="Gruppieren 34"/>
          <p:cNvGrpSpPr>
            <a:grpSpLocks/>
          </p:cNvGrpSpPr>
          <p:nvPr/>
        </p:nvGrpSpPr>
        <p:grpSpPr bwMode="auto">
          <a:xfrm>
            <a:off x="3409950" y="3993852"/>
            <a:ext cx="1352550" cy="962025"/>
            <a:chOff x="4674047" y="4067093"/>
            <a:chExt cx="1351302" cy="961935"/>
          </a:xfrm>
        </p:grpSpPr>
        <p:sp>
          <p:nvSpPr>
            <p:cNvPr id="37" name="Gefaltete Ecke 36"/>
            <p:cNvSpPr/>
            <p:nvPr/>
          </p:nvSpPr>
          <p:spPr bwMode="auto">
            <a:xfrm>
              <a:off x="5089588" y="4067093"/>
              <a:ext cx="461537" cy="576208"/>
            </a:xfrm>
            <a:prstGeom prst="foldedCorner">
              <a:avLst/>
            </a:prstGeom>
            <a:solidFill>
              <a:schemeClr val="bg1">
                <a:lumMod val="8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7429" name="Textfeld 37"/>
            <p:cNvSpPr txBox="1">
              <a:spLocks noChangeArrowheads="1"/>
            </p:cNvSpPr>
            <p:nvPr/>
          </p:nvSpPr>
          <p:spPr bwMode="auto">
            <a:xfrm>
              <a:off x="4674047" y="4679060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Bytecode</a:t>
              </a:r>
            </a:p>
          </p:txBody>
        </p:sp>
      </p:grpSp>
      <p:sp>
        <p:nvSpPr>
          <p:cNvPr id="17416" name="Pfeil nach rechts 38"/>
          <p:cNvSpPr>
            <a:spLocks noChangeArrowheads="1"/>
          </p:cNvSpPr>
          <p:nvPr/>
        </p:nvSpPr>
        <p:spPr bwMode="auto">
          <a:xfrm>
            <a:off x="2411413" y="2173288"/>
            <a:ext cx="692150" cy="484187"/>
          </a:xfrm>
          <a:prstGeom prst="rightArrow">
            <a:avLst>
              <a:gd name="adj1" fmla="val 50000"/>
              <a:gd name="adj2" fmla="val 50125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4" name="Pfeil nach rechts 43"/>
          <p:cNvSpPr/>
          <p:nvPr/>
        </p:nvSpPr>
        <p:spPr bwMode="auto">
          <a:xfrm rot="5400000" flipH="1">
            <a:off x="-1358106" y="4052094"/>
            <a:ext cx="4210050" cy="19843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7418" name="Pfeil nach rechts 44"/>
          <p:cNvSpPr>
            <a:spLocks noChangeArrowheads="1"/>
          </p:cNvSpPr>
          <p:nvPr/>
        </p:nvSpPr>
        <p:spPr bwMode="auto">
          <a:xfrm>
            <a:off x="5003800" y="4032250"/>
            <a:ext cx="706438" cy="484188"/>
          </a:xfrm>
          <a:prstGeom prst="rightArrow">
            <a:avLst>
              <a:gd name="adj1" fmla="val 50000"/>
              <a:gd name="adj2" fmla="val 50019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7419" name="Gruppieren 39"/>
          <p:cNvGrpSpPr>
            <a:grpSpLocks/>
          </p:cNvGrpSpPr>
          <p:nvPr/>
        </p:nvGrpSpPr>
        <p:grpSpPr bwMode="auto">
          <a:xfrm>
            <a:off x="3279775" y="1712913"/>
            <a:ext cx="1481138" cy="1531937"/>
            <a:chOff x="6926359" y="2185612"/>
            <a:chExt cx="1479730" cy="1531420"/>
          </a:xfrm>
        </p:grpSpPr>
        <p:pic>
          <p:nvPicPr>
            <p:cNvPr id="17426" name="Picture 2" descr="C:\Users\anjorin\Dropbox\Home\documents\uni\c++_praktikum\SoSe2013\Clipart\vector graphics\iStock_000011780345_thumbnail.jp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6359" y="2185612"/>
              <a:ext cx="1479730" cy="1300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7427" name="Textfeld 40"/>
            <p:cNvSpPr txBox="1">
              <a:spLocks noChangeArrowheads="1"/>
            </p:cNvSpPr>
            <p:nvPr/>
          </p:nvSpPr>
          <p:spPr bwMode="auto">
            <a:xfrm>
              <a:off x="6965114" y="3367064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Compiler</a:t>
              </a:r>
            </a:p>
          </p:txBody>
        </p:sp>
      </p:grpSp>
      <p:sp>
        <p:nvSpPr>
          <p:cNvPr id="17420" name="Pfeil nach rechts 81"/>
          <p:cNvSpPr>
            <a:spLocks noChangeArrowheads="1"/>
          </p:cNvSpPr>
          <p:nvPr/>
        </p:nvSpPr>
        <p:spPr bwMode="auto">
          <a:xfrm rot="5400000">
            <a:off x="3697288" y="3348505"/>
            <a:ext cx="690562" cy="484188"/>
          </a:xfrm>
          <a:prstGeom prst="rightArrow">
            <a:avLst>
              <a:gd name="adj1" fmla="val 50000"/>
              <a:gd name="adj2" fmla="val 5001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3" name="Pfeil nach rechts 82"/>
          <p:cNvSpPr/>
          <p:nvPr/>
        </p:nvSpPr>
        <p:spPr bwMode="auto">
          <a:xfrm rot="10800000" flipH="1">
            <a:off x="481013" y="5949950"/>
            <a:ext cx="7907337" cy="17938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7422" name="Textfeld 45"/>
          <p:cNvSpPr txBox="1">
            <a:spLocks noChangeArrowheads="1"/>
          </p:cNvSpPr>
          <p:nvPr/>
        </p:nvSpPr>
        <p:spPr bwMode="auto">
          <a:xfrm rot="-5400000">
            <a:off x="-165894" y="4402932"/>
            <a:ext cx="133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Abstraktion</a:t>
            </a:r>
          </a:p>
        </p:txBody>
      </p:sp>
      <p:sp>
        <p:nvSpPr>
          <p:cNvPr id="17423" name="Textfeld 84"/>
          <p:cNvSpPr txBox="1">
            <a:spLocks noChangeArrowheads="1"/>
          </p:cNvSpPr>
          <p:nvPr/>
        </p:nvSpPr>
        <p:spPr bwMode="auto">
          <a:xfrm>
            <a:off x="1435100" y="6103938"/>
            <a:ext cx="24161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Plattformabhängigkeit</a:t>
            </a:r>
          </a:p>
        </p:txBody>
      </p:sp>
      <p:sp>
        <p:nvSpPr>
          <p:cNvPr id="86" name="Abgerundete rechteckige Legende 85"/>
          <p:cNvSpPr/>
          <p:nvPr/>
        </p:nvSpPr>
        <p:spPr>
          <a:xfrm>
            <a:off x="4895065" y="2448720"/>
            <a:ext cx="3719513" cy="822325"/>
          </a:xfrm>
          <a:prstGeom prst="wedgeRoundRectCallout">
            <a:avLst>
              <a:gd name="adj1" fmla="val 6881"/>
              <a:gd name="adj2" fmla="val 9175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Virtuelle Maschine als Abstraktion der echten Plattform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5860256" y="3558310"/>
            <a:ext cx="1103312" cy="1532616"/>
            <a:chOff x="6146229" y="3734784"/>
            <a:chExt cx="1103312" cy="1532616"/>
          </a:xfrm>
        </p:grpSpPr>
        <p:sp>
          <p:nvSpPr>
            <p:cNvPr id="17431" name="Textfeld 32"/>
            <p:cNvSpPr txBox="1">
              <a:spLocks noChangeArrowheads="1"/>
            </p:cNvSpPr>
            <p:nvPr/>
          </p:nvSpPr>
          <p:spPr bwMode="auto">
            <a:xfrm>
              <a:off x="6146229" y="4723821"/>
              <a:ext cx="1103312" cy="5435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JVM </a:t>
              </a:r>
            </a:p>
          </p:txBody>
        </p:sp>
        <p:pic>
          <p:nvPicPr>
            <p:cNvPr id="2050" name="Picture 2" descr="Java icon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01847" y="3734784"/>
              <a:ext cx="992077" cy="9920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9" name="Gruppieren 33"/>
          <p:cNvGrpSpPr>
            <a:grpSpLocks/>
          </p:cNvGrpSpPr>
          <p:nvPr/>
        </p:nvGrpSpPr>
        <p:grpSpPr bwMode="auto">
          <a:xfrm>
            <a:off x="7613394" y="4673679"/>
            <a:ext cx="922337" cy="1316038"/>
            <a:chOff x="6529077" y="2736269"/>
            <a:chExt cx="707219" cy="1008874"/>
          </a:xfrm>
        </p:grpSpPr>
        <p:pic>
          <p:nvPicPr>
            <p:cNvPr id="50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29077" y="2736269"/>
              <a:ext cx="707219" cy="7405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1" name="Textfeld 32"/>
            <p:cNvSpPr txBox="1">
              <a:spLocks noChangeArrowheads="1"/>
            </p:cNvSpPr>
            <p:nvPr/>
          </p:nvSpPr>
          <p:spPr bwMode="auto">
            <a:xfrm>
              <a:off x="6625115" y="3476847"/>
              <a:ext cx="515159" cy="2682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CPU</a:t>
              </a:r>
            </a:p>
          </p:txBody>
        </p:sp>
      </p:grpSp>
      <p:sp>
        <p:nvSpPr>
          <p:cNvPr id="52" name="Pfeil nach rechts 44"/>
          <p:cNvSpPr>
            <a:spLocks noChangeArrowheads="1"/>
          </p:cNvSpPr>
          <p:nvPr/>
        </p:nvSpPr>
        <p:spPr bwMode="auto">
          <a:xfrm rot="2700000">
            <a:off x="6904831" y="4369771"/>
            <a:ext cx="706438" cy="484188"/>
          </a:xfrm>
          <a:prstGeom prst="rightArrow">
            <a:avLst>
              <a:gd name="adj1" fmla="val 50000"/>
              <a:gd name="adj2" fmla="val 50019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" name="Rechteck 2"/>
          <p:cNvSpPr/>
          <p:nvPr/>
        </p:nvSpPr>
        <p:spPr>
          <a:xfrm>
            <a:off x="2915816" y="6330576"/>
            <a:ext cx="6376988" cy="2426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b="1">
                <a:solidFill>
                  <a:schemeClr val="tx1">
                    <a:lumMod val="50000"/>
                    <a:lumOff val="50000"/>
                  </a:schemeClr>
                </a:solidFill>
              </a:rPr>
              <a:t>Coffee Cup: http://www.iconarchive.com/show/cristal-intense-icons-by-tatice/Java-icon.html</a:t>
            </a:r>
          </a:p>
        </p:txBody>
      </p:sp>
      <p:sp>
        <p:nvSpPr>
          <p:cNvPr id="53" name="Abgerundete rechteckige Legende 52"/>
          <p:cNvSpPr/>
          <p:nvPr/>
        </p:nvSpPr>
        <p:spPr>
          <a:xfrm>
            <a:off x="4878710" y="1773011"/>
            <a:ext cx="3719513" cy="413164"/>
          </a:xfrm>
          <a:prstGeom prst="wedgeRoundRectCallout">
            <a:avLst>
              <a:gd name="adj1" fmla="val -61863"/>
              <a:gd name="adj2" fmla="val 629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javac Main.java Building.java</a:t>
            </a:r>
          </a:p>
        </p:txBody>
      </p:sp>
      <p:sp>
        <p:nvSpPr>
          <p:cNvPr id="54" name="Abgerundete rechteckige Legende 53"/>
          <p:cNvSpPr/>
          <p:nvPr/>
        </p:nvSpPr>
        <p:spPr>
          <a:xfrm>
            <a:off x="5239734" y="5440743"/>
            <a:ext cx="2248430" cy="413164"/>
          </a:xfrm>
          <a:prstGeom prst="wedgeRoundRectCallout">
            <a:avLst>
              <a:gd name="adj1" fmla="val 4037"/>
              <a:gd name="adj2" fmla="val -18181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java Main.class</a:t>
            </a:r>
          </a:p>
        </p:txBody>
      </p:sp>
      <p:sp>
        <p:nvSpPr>
          <p:cNvPr id="55" name="Abgerundete rechteckige Legende 54"/>
          <p:cNvSpPr/>
          <p:nvPr/>
        </p:nvSpPr>
        <p:spPr>
          <a:xfrm>
            <a:off x="2982067" y="5383574"/>
            <a:ext cx="1912998" cy="413164"/>
          </a:xfrm>
          <a:prstGeom prst="wedgeRoundRectCallout">
            <a:avLst>
              <a:gd name="adj1" fmla="val 10379"/>
              <a:gd name="adj2" fmla="val -14460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Main.class Building.class</a:t>
            </a:r>
          </a:p>
        </p:txBody>
      </p:sp>
    </p:spTree>
    <p:extLst>
      <p:ext uri="{BB962C8B-B14F-4D97-AF65-F5344CB8AC3E}">
        <p14:creationId xmlns:p14="http://schemas.microsoft.com/office/powerpoint/2010/main" val="396521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4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4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4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4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16" grpId="0" animBg="1"/>
      <p:bldP spid="17418" grpId="0" animBg="1"/>
      <p:bldP spid="17420" grpId="0" animBg="1"/>
      <p:bldP spid="86" grpId="0" animBg="1"/>
      <p:bldP spid="52" grpId="0" animBg="1"/>
      <p:bldP spid="53" grpId="0" animBg="1"/>
      <p:bldP spid="54" grpId="0" animBg="1"/>
      <p:bldP spid="55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Kompilierung für C/C++ I</a:t>
            </a:r>
          </a:p>
        </p:txBody>
      </p:sp>
      <p:grpSp>
        <p:nvGrpSpPr>
          <p:cNvPr id="18436" name="Gruppieren 31"/>
          <p:cNvGrpSpPr>
            <a:grpSpLocks/>
          </p:cNvGrpSpPr>
          <p:nvPr/>
        </p:nvGrpSpPr>
        <p:grpSpPr bwMode="auto">
          <a:xfrm>
            <a:off x="841278" y="1500188"/>
            <a:ext cx="1300356" cy="1665536"/>
            <a:chOff x="4699813" y="1762530"/>
            <a:chExt cx="1299772" cy="1666719"/>
          </a:xfrm>
        </p:grpSpPr>
        <p:grpSp>
          <p:nvGrpSpPr>
            <p:cNvPr id="18482" name="Gruppieren 28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8484" name="Gruppieren 6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8" name="Rechteck 7"/>
                <p:cNvSpPr/>
                <p:nvPr/>
              </p:nvSpPr>
              <p:spPr bwMode="auto">
                <a:xfrm>
                  <a:off x="3280128" y="3862910"/>
                  <a:ext cx="1146240" cy="632138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9" name="Rechteck 8"/>
                <p:cNvSpPr/>
                <p:nvPr/>
              </p:nvSpPr>
              <p:spPr bwMode="auto">
                <a:xfrm>
                  <a:off x="3275270" y="3717032"/>
                  <a:ext cx="490554" cy="19936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85" name="Gefaltete Ecke 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1" name="Gruppieren 1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2" name="Rechteck 1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3" name="Rechteck 1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4" name="Gruppieren 13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5" name="Rechteck 14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6" name="Rechteck 15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88" name="Gefaltete Ecke 16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8489" name="Gerade Verbindung 17"/>
              <p:cNvCxnSpPr>
                <a:cxnSpLocks noChangeShapeType="1"/>
                <a:stCxn id="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0" name="Gerade Verbindung 18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1" name="Gerade Verbindung 19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21" name="Gruppieren 20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22" name="Rechteck 2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23" name="Rechteck 2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8493" name="Gerade Verbindung 23"/>
              <p:cNvCxnSpPr>
                <a:cxnSpLocks noChangeShapeType="1"/>
                <a:endCxn id="18485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4" name="Gerade Verbindung 24"/>
              <p:cNvCxnSpPr>
                <a:cxnSpLocks noChangeShapeType="1"/>
                <a:endCxn id="18488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5" name="Gerade Verbindung 25"/>
              <p:cNvCxnSpPr>
                <a:cxnSpLocks noChangeShapeType="1"/>
                <a:endCxn id="18496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8496" name="Gefaltete Ecke 26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8483" name="Textfeld 29"/>
            <p:cNvSpPr txBox="1">
              <a:spLocks noChangeArrowheads="1"/>
            </p:cNvSpPr>
            <p:nvPr/>
          </p:nvSpPr>
          <p:spPr bwMode="auto">
            <a:xfrm>
              <a:off x="4699813" y="3079032"/>
              <a:ext cx="1299772" cy="3502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Quellcode</a:t>
              </a:r>
            </a:p>
          </p:txBody>
        </p:sp>
      </p:grpSp>
      <p:sp>
        <p:nvSpPr>
          <p:cNvPr id="18437" name="Pfeil nach rechts 38"/>
          <p:cNvSpPr>
            <a:spLocks noChangeArrowheads="1"/>
          </p:cNvSpPr>
          <p:nvPr/>
        </p:nvSpPr>
        <p:spPr bwMode="auto">
          <a:xfrm>
            <a:off x="2046288" y="1971675"/>
            <a:ext cx="690562" cy="485775"/>
          </a:xfrm>
          <a:prstGeom prst="rightArrow">
            <a:avLst>
              <a:gd name="adj1" fmla="val 50000"/>
              <a:gd name="adj2" fmla="val 50018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4" name="Pfeil nach rechts 43"/>
          <p:cNvSpPr/>
          <p:nvPr/>
        </p:nvSpPr>
        <p:spPr bwMode="auto">
          <a:xfrm rot="5400000" flipH="1">
            <a:off x="-1358106" y="4052094"/>
            <a:ext cx="4210050" cy="19843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83" name="Pfeil nach rechts 82"/>
          <p:cNvSpPr/>
          <p:nvPr/>
        </p:nvSpPr>
        <p:spPr bwMode="auto">
          <a:xfrm rot="10800000" flipH="1">
            <a:off x="539750" y="5949950"/>
            <a:ext cx="7907338" cy="17938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8440" name="Textfeld 45"/>
          <p:cNvSpPr txBox="1">
            <a:spLocks noChangeArrowheads="1"/>
          </p:cNvSpPr>
          <p:nvPr/>
        </p:nvSpPr>
        <p:spPr bwMode="auto">
          <a:xfrm rot="-5400000">
            <a:off x="-165894" y="4402932"/>
            <a:ext cx="133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Abstraktion</a:t>
            </a:r>
          </a:p>
        </p:txBody>
      </p:sp>
      <p:sp>
        <p:nvSpPr>
          <p:cNvPr id="18441" name="Textfeld 84"/>
          <p:cNvSpPr txBox="1">
            <a:spLocks noChangeArrowheads="1"/>
          </p:cNvSpPr>
          <p:nvPr/>
        </p:nvSpPr>
        <p:spPr bwMode="auto">
          <a:xfrm>
            <a:off x="1435100" y="6103938"/>
            <a:ext cx="24161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Plattformabhängigkeit</a:t>
            </a:r>
          </a:p>
        </p:txBody>
      </p:sp>
      <p:grpSp>
        <p:nvGrpSpPr>
          <p:cNvPr id="18442" name="Gruppieren 122"/>
          <p:cNvGrpSpPr>
            <a:grpSpLocks/>
          </p:cNvGrpSpPr>
          <p:nvPr/>
        </p:nvGrpSpPr>
        <p:grpSpPr bwMode="auto">
          <a:xfrm>
            <a:off x="2412105" y="1773237"/>
            <a:ext cx="1871862" cy="1185722"/>
            <a:chOff x="5987596" y="1940979"/>
            <a:chExt cx="2466812" cy="1561934"/>
          </a:xfrm>
        </p:grpSpPr>
        <p:pic>
          <p:nvPicPr>
            <p:cNvPr id="18480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97352" y="1940979"/>
              <a:ext cx="1143000" cy="1190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481" name="Textfeld 124"/>
            <p:cNvSpPr txBox="1">
              <a:spLocks noChangeArrowheads="1"/>
            </p:cNvSpPr>
            <p:nvPr/>
          </p:nvSpPr>
          <p:spPr bwMode="auto">
            <a:xfrm>
              <a:off x="5987596" y="3041906"/>
              <a:ext cx="2466812" cy="461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Präprozessor</a:t>
              </a:r>
            </a:p>
          </p:txBody>
        </p:sp>
      </p:grpSp>
      <p:grpSp>
        <p:nvGrpSpPr>
          <p:cNvPr id="18443" name="Gruppieren 155"/>
          <p:cNvGrpSpPr>
            <a:grpSpLocks/>
          </p:cNvGrpSpPr>
          <p:nvPr/>
        </p:nvGrpSpPr>
        <p:grpSpPr bwMode="auto">
          <a:xfrm>
            <a:off x="4009395" y="2781300"/>
            <a:ext cx="1903086" cy="1666790"/>
            <a:chOff x="4398081" y="1762530"/>
            <a:chExt cx="1903239" cy="1666385"/>
          </a:xfrm>
        </p:grpSpPr>
        <p:grpSp>
          <p:nvGrpSpPr>
            <p:cNvPr id="18463" name="Gruppieren 156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8465" name="Gruppieren 158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178" name="Rechteck 177"/>
                <p:cNvSpPr/>
                <p:nvPr/>
              </p:nvSpPr>
              <p:spPr bwMode="auto">
                <a:xfrm>
                  <a:off x="3277285" y="3862771"/>
                  <a:ext cx="1151709" cy="63639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9" name="Rechteck 178"/>
                <p:cNvSpPr/>
                <p:nvPr/>
              </p:nvSpPr>
              <p:spPr bwMode="auto">
                <a:xfrm>
                  <a:off x="3272427" y="3717032"/>
                  <a:ext cx="490811" cy="199178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66" name="Gefaltete Ecke 15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61" name="Gruppieren 16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6" name="Rechteck 175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7" name="Rechteck 176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62" name="Gruppieren 161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4" name="Rechteck 173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5" name="Rechteck 174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69" name="Gefaltete Ecke 162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8470" name="Gerade Verbindung 163"/>
              <p:cNvCxnSpPr>
                <a:cxnSpLocks noChangeShapeType="1"/>
                <a:stCxn id="17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1" name="Gerade Verbindung 164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2" name="Gerade Verbindung 165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167" name="Gruppieren 166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172" name="Rechteck 17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3" name="Rechteck 17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8474" name="Gerade Verbindung 167"/>
              <p:cNvCxnSpPr>
                <a:cxnSpLocks noChangeShapeType="1"/>
                <a:endCxn id="18466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5" name="Gerade Verbindung 168"/>
              <p:cNvCxnSpPr>
                <a:cxnSpLocks noChangeShapeType="1"/>
                <a:endCxn id="18469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6" name="Gerade Verbindung 169"/>
              <p:cNvCxnSpPr>
                <a:cxnSpLocks noChangeShapeType="1"/>
                <a:endCxn id="18477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8477" name="Gefaltete Ecke 170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8464" name="Textfeld 157"/>
            <p:cNvSpPr txBox="1">
              <a:spLocks noChangeArrowheads="1"/>
            </p:cNvSpPr>
            <p:nvPr/>
          </p:nvSpPr>
          <p:spPr bwMode="auto">
            <a:xfrm>
              <a:off x="4398081" y="3079032"/>
              <a:ext cx="1903239" cy="3498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Mod. Quellcode</a:t>
              </a:r>
            </a:p>
          </p:txBody>
        </p:sp>
      </p:grpSp>
      <p:sp>
        <p:nvSpPr>
          <p:cNvPr id="18444" name="Pfeil nach rechts 179"/>
          <p:cNvSpPr>
            <a:spLocks noChangeArrowheads="1"/>
          </p:cNvSpPr>
          <p:nvPr/>
        </p:nvSpPr>
        <p:spPr bwMode="auto">
          <a:xfrm rot="1800000">
            <a:off x="3957638" y="2344738"/>
            <a:ext cx="690562" cy="484187"/>
          </a:xfrm>
          <a:prstGeom prst="rightArrow">
            <a:avLst>
              <a:gd name="adj1" fmla="val 50000"/>
              <a:gd name="adj2" fmla="val 50017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8445" name="Gruppieren 180"/>
          <p:cNvGrpSpPr>
            <a:grpSpLocks/>
          </p:cNvGrpSpPr>
          <p:nvPr/>
        </p:nvGrpSpPr>
        <p:grpSpPr bwMode="auto">
          <a:xfrm>
            <a:off x="6275388" y="2963863"/>
            <a:ext cx="1479550" cy="1530350"/>
            <a:chOff x="6926359" y="2185612"/>
            <a:chExt cx="1479730" cy="1531420"/>
          </a:xfrm>
        </p:grpSpPr>
        <p:pic>
          <p:nvPicPr>
            <p:cNvPr id="18461" name="Picture 2" descr="C:\Users\anjorin\Dropbox\Home\documents\uni\c++_praktikum\SoSe2013\Clipart\vector graphics\iStock_000011780345_thumbnail.jp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6359" y="2185612"/>
              <a:ext cx="1479730" cy="1300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462" name="Textfeld 182"/>
            <p:cNvSpPr txBox="1">
              <a:spLocks noChangeArrowheads="1"/>
            </p:cNvSpPr>
            <p:nvPr/>
          </p:nvSpPr>
          <p:spPr bwMode="auto">
            <a:xfrm>
              <a:off x="6965114" y="3367064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Compiler</a:t>
              </a:r>
            </a:p>
          </p:txBody>
        </p:sp>
      </p:grpSp>
      <p:sp>
        <p:nvSpPr>
          <p:cNvPr id="18446" name="Pfeil nach rechts 183"/>
          <p:cNvSpPr>
            <a:spLocks noChangeArrowheads="1"/>
          </p:cNvSpPr>
          <p:nvPr/>
        </p:nvSpPr>
        <p:spPr bwMode="auto">
          <a:xfrm>
            <a:off x="5692775" y="3368675"/>
            <a:ext cx="692150" cy="484188"/>
          </a:xfrm>
          <a:prstGeom prst="rightArrow">
            <a:avLst>
              <a:gd name="adj1" fmla="val 50000"/>
              <a:gd name="adj2" fmla="val 49947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8447" name="Gruppieren 184"/>
          <p:cNvGrpSpPr>
            <a:grpSpLocks/>
          </p:cNvGrpSpPr>
          <p:nvPr/>
        </p:nvGrpSpPr>
        <p:grpSpPr bwMode="auto">
          <a:xfrm>
            <a:off x="5957937" y="4783138"/>
            <a:ext cx="2214462" cy="1238209"/>
            <a:chOff x="5508294" y="2922631"/>
            <a:chExt cx="2215020" cy="1238065"/>
          </a:xfrm>
        </p:grpSpPr>
        <p:grpSp>
          <p:nvGrpSpPr>
            <p:cNvPr id="18450" name="Gruppieren 185"/>
            <p:cNvGrpSpPr>
              <a:grpSpLocks/>
            </p:cNvGrpSpPr>
            <p:nvPr/>
          </p:nvGrpSpPr>
          <p:grpSpPr bwMode="auto">
            <a:xfrm>
              <a:off x="6539852" y="2922631"/>
              <a:ext cx="553357" cy="576064"/>
              <a:chOff x="6113736" y="4994212"/>
              <a:chExt cx="553357" cy="576064"/>
            </a:xfrm>
          </p:grpSpPr>
          <p:sp>
            <p:nvSpPr>
              <p:cNvPr id="195" name="Gefaltete Ecke 194"/>
              <p:cNvSpPr/>
              <p:nvPr/>
            </p:nvSpPr>
            <p:spPr bwMode="auto">
              <a:xfrm>
                <a:off x="6144432" y="4994212"/>
                <a:ext cx="458903" cy="576195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196" name="Textfeld 195"/>
              <p:cNvSpPr txBox="1"/>
              <p:nvPr/>
            </p:nvSpPr>
            <p:spPr>
              <a:xfrm>
                <a:off x="6114262" y="5100562"/>
                <a:ext cx="552589" cy="39206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8451" name="Gruppieren 186"/>
            <p:cNvGrpSpPr>
              <a:grpSpLocks/>
            </p:cNvGrpSpPr>
            <p:nvPr/>
          </p:nvGrpSpPr>
          <p:grpSpPr bwMode="auto">
            <a:xfrm>
              <a:off x="6189930" y="3016422"/>
              <a:ext cx="553357" cy="576064"/>
              <a:chOff x="6113736" y="4994212"/>
              <a:chExt cx="553357" cy="576064"/>
            </a:xfrm>
          </p:grpSpPr>
          <p:sp>
            <p:nvSpPr>
              <p:cNvPr id="193" name="Gefaltete Ecke 192"/>
              <p:cNvSpPr/>
              <p:nvPr/>
            </p:nvSpPr>
            <p:spPr bwMode="auto">
              <a:xfrm>
                <a:off x="6143428" y="4994072"/>
                <a:ext cx="460491" cy="576196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194" name="Textfeld 193"/>
              <p:cNvSpPr txBox="1"/>
              <p:nvPr/>
            </p:nvSpPr>
            <p:spPr>
              <a:xfrm>
                <a:off x="6113258" y="5100423"/>
                <a:ext cx="554177" cy="39206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8452" name="Gruppieren 187"/>
            <p:cNvGrpSpPr>
              <a:grpSpLocks/>
            </p:cNvGrpSpPr>
            <p:nvPr/>
          </p:nvGrpSpPr>
          <p:grpSpPr bwMode="auto">
            <a:xfrm>
              <a:off x="5508294" y="3198802"/>
              <a:ext cx="2215020" cy="961894"/>
              <a:chOff x="5295969" y="4994212"/>
              <a:chExt cx="2215020" cy="961894"/>
            </a:xfrm>
          </p:grpSpPr>
          <p:grpSp>
            <p:nvGrpSpPr>
              <p:cNvPr id="18453" name="Gruppieren 188"/>
              <p:cNvGrpSpPr>
                <a:grpSpLocks/>
              </p:cNvGrpSpPr>
              <p:nvPr/>
            </p:nvGrpSpPr>
            <p:grpSpPr bwMode="auto">
              <a:xfrm>
                <a:off x="5295969" y="4994212"/>
                <a:ext cx="2215020" cy="961894"/>
                <a:chOff x="4242189" y="4067093"/>
                <a:chExt cx="2215020" cy="961894"/>
              </a:xfrm>
            </p:grpSpPr>
            <p:sp>
              <p:nvSpPr>
                <p:cNvPr id="18455" name="Gefaltete Ecke 190"/>
                <p:cNvSpPr>
                  <a:spLocks noChangeArrowheads="1"/>
                </p:cNvSpPr>
                <p:nvPr/>
              </p:nvSpPr>
              <p:spPr bwMode="auto">
                <a:xfrm>
                  <a:off x="5089573" y="4067093"/>
                  <a:ext cx="460853" cy="576064"/>
                </a:xfrm>
                <a:prstGeom prst="foldedCorner">
                  <a:avLst>
                    <a:gd name="adj" fmla="val 16667"/>
                  </a:avLst>
                </a:prstGeom>
                <a:solidFill>
                  <a:schemeClr val="bg1"/>
                </a:solidFill>
                <a:ln w="9525" algn="ctr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1800" b="0"/>
                </a:p>
              </p:txBody>
            </p:sp>
            <p:sp>
              <p:nvSpPr>
                <p:cNvPr id="18456" name="Textfeld 191"/>
                <p:cNvSpPr txBox="1">
                  <a:spLocks noChangeArrowheads="1"/>
                </p:cNvSpPr>
                <p:nvPr/>
              </p:nvSpPr>
              <p:spPr bwMode="auto">
                <a:xfrm>
                  <a:off x="4242189" y="4679060"/>
                  <a:ext cx="2215020" cy="34992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/>
                    <a:t>Objektcode</a:t>
                  </a:r>
                  <a:r>
                    <a:rPr lang="de-DE" altLang="de-DE" sz="1800" b="0"/>
                    <a:t> (</a:t>
                  </a:r>
                  <a:r>
                    <a:rPr lang="de-DE" altLang="de-DE" sz="1800" b="0" i="1"/>
                    <a:t>*.o</a:t>
                  </a:r>
                  <a:r>
                    <a:rPr lang="de-DE" altLang="de-DE" sz="1800" b="0"/>
                    <a:t>)</a:t>
                  </a:r>
                </a:p>
              </p:txBody>
            </p:sp>
          </p:grpSp>
          <p:sp>
            <p:nvSpPr>
              <p:cNvPr id="190" name="Textfeld 189"/>
              <p:cNvSpPr txBox="1"/>
              <p:nvPr/>
            </p:nvSpPr>
            <p:spPr>
              <a:xfrm>
                <a:off x="6113686" y="5100584"/>
                <a:ext cx="554177" cy="39206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</p:grpSp>
      <p:sp>
        <p:nvSpPr>
          <p:cNvPr id="18448" name="Pfeil nach rechts 81"/>
          <p:cNvSpPr>
            <a:spLocks noChangeArrowheads="1"/>
          </p:cNvSpPr>
          <p:nvPr/>
        </p:nvSpPr>
        <p:spPr bwMode="auto">
          <a:xfrm rot="5400000">
            <a:off x="6800850" y="4481513"/>
            <a:ext cx="428625" cy="485775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77" name="Abgerundete rechteckige Legende 76"/>
          <p:cNvSpPr/>
          <p:nvPr/>
        </p:nvSpPr>
        <p:spPr>
          <a:xfrm>
            <a:off x="904821" y="3562986"/>
            <a:ext cx="1597290" cy="413164"/>
          </a:xfrm>
          <a:prstGeom prst="wedgeRoundRectCallout">
            <a:avLst>
              <a:gd name="adj1" fmla="val -7185"/>
              <a:gd name="adj2" fmla="val -14711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main.cpp</a:t>
            </a:r>
            <a:br>
              <a:rPr lang="de-DE" sz="1400" b="1">
                <a:solidFill>
                  <a:schemeClr val="bg1"/>
                </a:solidFill>
                <a:latin typeface="Courier" pitchFamily="49" charset="0"/>
              </a:rPr>
            </a:b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Building.cpp</a:t>
            </a:r>
          </a:p>
        </p:txBody>
      </p:sp>
      <p:sp>
        <p:nvSpPr>
          <p:cNvPr id="78" name="Abgerundete rechteckige Legende 77"/>
          <p:cNvSpPr/>
          <p:nvPr/>
        </p:nvSpPr>
        <p:spPr>
          <a:xfrm>
            <a:off x="2022293" y="4320799"/>
            <a:ext cx="1735319" cy="413164"/>
          </a:xfrm>
          <a:prstGeom prst="wedgeRoundRectCallout">
            <a:avLst>
              <a:gd name="adj1" fmla="val 62422"/>
              <a:gd name="adj2" fmla="val -5154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main.cpp *</a:t>
            </a:r>
            <a:br>
              <a:rPr lang="de-DE" sz="1400" b="1">
                <a:solidFill>
                  <a:schemeClr val="bg1"/>
                </a:solidFill>
                <a:latin typeface="Courier" pitchFamily="49" charset="0"/>
              </a:rPr>
            </a:b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Building.cpp *</a:t>
            </a:r>
          </a:p>
        </p:txBody>
      </p:sp>
      <p:sp>
        <p:nvSpPr>
          <p:cNvPr id="79" name="Abgerundete rechteckige Legende 78"/>
          <p:cNvSpPr/>
          <p:nvPr/>
        </p:nvSpPr>
        <p:spPr>
          <a:xfrm>
            <a:off x="4314946" y="5524501"/>
            <a:ext cx="1735319" cy="413164"/>
          </a:xfrm>
          <a:prstGeom prst="wedgeRoundRectCallout">
            <a:avLst>
              <a:gd name="adj1" fmla="val 62422"/>
              <a:gd name="adj2" fmla="val -5154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main.o</a:t>
            </a:r>
            <a:br>
              <a:rPr lang="de-DE" sz="1400" b="1">
                <a:solidFill>
                  <a:schemeClr val="bg1"/>
                </a:solidFill>
                <a:latin typeface="Courier" pitchFamily="49" charset="0"/>
              </a:rPr>
            </a:b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Building.o</a:t>
            </a:r>
          </a:p>
        </p:txBody>
      </p:sp>
    </p:spTree>
    <p:extLst>
      <p:ext uri="{BB962C8B-B14F-4D97-AF65-F5344CB8AC3E}">
        <p14:creationId xmlns:p14="http://schemas.microsoft.com/office/powerpoint/2010/main" val="2314127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 animBg="1"/>
      <p:bldP spid="78" grpId="0" animBg="1"/>
      <p:bldP spid="79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459" name="Gruppieren 128"/>
          <p:cNvGrpSpPr>
            <a:grpSpLocks/>
          </p:cNvGrpSpPr>
          <p:nvPr/>
        </p:nvGrpSpPr>
        <p:grpSpPr bwMode="auto">
          <a:xfrm>
            <a:off x="3944938" y="3935413"/>
            <a:ext cx="1673225" cy="1160462"/>
            <a:chOff x="121579" y="2237198"/>
            <a:chExt cx="2067666" cy="1433347"/>
          </a:xfrm>
        </p:grpSpPr>
        <p:pic>
          <p:nvPicPr>
            <p:cNvPr id="19514" name="Picture 5" descr="C:\Users\anjorin\Dropbox\Home\documents\uni\c++_praktikum\SoSe2013\Clipart\iStock_000012535816XSmall.jp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1579" y="2237198"/>
              <a:ext cx="1911129" cy="14333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515" name="Textfeld 130"/>
            <p:cNvSpPr txBox="1">
              <a:spLocks noChangeArrowheads="1"/>
            </p:cNvSpPr>
            <p:nvPr/>
          </p:nvSpPr>
          <p:spPr bwMode="auto">
            <a:xfrm>
              <a:off x="837943" y="3017096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Linker</a:t>
              </a:r>
            </a:p>
          </p:txBody>
        </p:sp>
      </p:grpSp>
      <p:sp>
        <p:nvSpPr>
          <p:cNvPr id="1946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Kompilierung für C/C++ II</a:t>
            </a:r>
          </a:p>
        </p:txBody>
      </p:sp>
      <p:grpSp>
        <p:nvGrpSpPr>
          <p:cNvPr id="19462" name="Gruppieren 33"/>
          <p:cNvGrpSpPr>
            <a:grpSpLocks/>
          </p:cNvGrpSpPr>
          <p:nvPr/>
        </p:nvGrpSpPr>
        <p:grpSpPr bwMode="auto">
          <a:xfrm>
            <a:off x="7716838" y="3857625"/>
            <a:ext cx="922337" cy="1316038"/>
            <a:chOff x="6529077" y="2736269"/>
            <a:chExt cx="707219" cy="1008874"/>
          </a:xfrm>
        </p:grpSpPr>
        <p:pic>
          <p:nvPicPr>
            <p:cNvPr id="19512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29077" y="2736269"/>
              <a:ext cx="707219" cy="7405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513" name="Textfeld 32"/>
            <p:cNvSpPr txBox="1">
              <a:spLocks noChangeArrowheads="1"/>
            </p:cNvSpPr>
            <p:nvPr/>
          </p:nvSpPr>
          <p:spPr bwMode="auto">
            <a:xfrm>
              <a:off x="6625115" y="3476847"/>
              <a:ext cx="515159" cy="2682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CPU</a:t>
              </a:r>
            </a:p>
          </p:txBody>
        </p:sp>
      </p:grpSp>
      <p:sp>
        <p:nvSpPr>
          <p:cNvPr id="44" name="Pfeil nach rechts 43"/>
          <p:cNvSpPr/>
          <p:nvPr/>
        </p:nvSpPr>
        <p:spPr bwMode="auto">
          <a:xfrm rot="5400000" flipH="1">
            <a:off x="-1358106" y="4052094"/>
            <a:ext cx="4210050" cy="19843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9464" name="Pfeil nach rechts 81"/>
          <p:cNvSpPr>
            <a:spLocks noChangeArrowheads="1"/>
          </p:cNvSpPr>
          <p:nvPr/>
        </p:nvSpPr>
        <p:spPr bwMode="auto">
          <a:xfrm rot="5400000">
            <a:off x="3421856" y="3404394"/>
            <a:ext cx="428625" cy="484188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3" name="Pfeil nach rechts 82"/>
          <p:cNvSpPr/>
          <p:nvPr/>
        </p:nvSpPr>
        <p:spPr bwMode="auto">
          <a:xfrm rot="10800000" flipH="1">
            <a:off x="539750" y="5949950"/>
            <a:ext cx="7907338" cy="17938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9466" name="Textfeld 45"/>
          <p:cNvSpPr txBox="1">
            <a:spLocks noChangeArrowheads="1"/>
          </p:cNvSpPr>
          <p:nvPr/>
        </p:nvSpPr>
        <p:spPr bwMode="auto">
          <a:xfrm rot="-5400000">
            <a:off x="-165894" y="4402932"/>
            <a:ext cx="133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Abstraktion</a:t>
            </a:r>
          </a:p>
        </p:txBody>
      </p:sp>
      <p:sp>
        <p:nvSpPr>
          <p:cNvPr id="19467" name="Textfeld 84"/>
          <p:cNvSpPr txBox="1">
            <a:spLocks noChangeArrowheads="1"/>
          </p:cNvSpPr>
          <p:nvPr/>
        </p:nvSpPr>
        <p:spPr bwMode="auto">
          <a:xfrm>
            <a:off x="1435100" y="6103938"/>
            <a:ext cx="24161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Plattformabhängigkeit</a:t>
            </a:r>
          </a:p>
        </p:txBody>
      </p:sp>
      <p:grpSp>
        <p:nvGrpSpPr>
          <p:cNvPr id="19468" name="Gruppieren 155"/>
          <p:cNvGrpSpPr>
            <a:grpSpLocks/>
          </p:cNvGrpSpPr>
          <p:nvPr/>
        </p:nvGrpSpPr>
        <p:grpSpPr bwMode="auto">
          <a:xfrm>
            <a:off x="769308" y="1773238"/>
            <a:ext cx="1903086" cy="1665536"/>
            <a:chOff x="4398081" y="1762530"/>
            <a:chExt cx="1903239" cy="1666719"/>
          </a:xfrm>
        </p:grpSpPr>
        <p:grpSp>
          <p:nvGrpSpPr>
            <p:cNvPr id="19495" name="Gruppieren 156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9497" name="Gruppieren 158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178" name="Rechteck 177"/>
                <p:cNvSpPr/>
                <p:nvPr/>
              </p:nvSpPr>
              <p:spPr bwMode="auto">
                <a:xfrm>
                  <a:off x="3277285" y="3862910"/>
                  <a:ext cx="1151706" cy="632138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9" name="Rechteck 178"/>
                <p:cNvSpPr/>
                <p:nvPr/>
              </p:nvSpPr>
              <p:spPr bwMode="auto">
                <a:xfrm>
                  <a:off x="3272424" y="3717032"/>
                  <a:ext cx="490814" cy="19936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9498" name="Gefaltete Ecke 15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61" name="Gruppieren 16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6" name="Rechteck 175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7" name="Rechteck 176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62" name="Gruppieren 161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4" name="Rechteck 173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5" name="Rechteck 174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9501" name="Gefaltete Ecke 162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9502" name="Gerade Verbindung 163"/>
              <p:cNvCxnSpPr>
                <a:cxnSpLocks noChangeShapeType="1"/>
                <a:stCxn id="17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3" name="Gerade Verbindung 164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4" name="Gerade Verbindung 165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167" name="Gruppieren 166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172" name="Rechteck 17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3" name="Rechteck 17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9506" name="Gerade Verbindung 167"/>
              <p:cNvCxnSpPr>
                <a:cxnSpLocks noChangeShapeType="1"/>
                <a:endCxn id="19498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7" name="Gerade Verbindung 168"/>
              <p:cNvCxnSpPr>
                <a:cxnSpLocks noChangeShapeType="1"/>
                <a:endCxn id="19501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8" name="Gerade Verbindung 169"/>
              <p:cNvCxnSpPr>
                <a:cxnSpLocks noChangeShapeType="1"/>
                <a:endCxn id="19509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9509" name="Gefaltete Ecke 170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9496" name="Textfeld 157"/>
            <p:cNvSpPr txBox="1">
              <a:spLocks noChangeArrowheads="1"/>
            </p:cNvSpPr>
            <p:nvPr/>
          </p:nvSpPr>
          <p:spPr bwMode="auto">
            <a:xfrm>
              <a:off x="4398081" y="3079032"/>
              <a:ext cx="1903239" cy="3502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Mod. Quellcode</a:t>
              </a:r>
            </a:p>
          </p:txBody>
        </p:sp>
      </p:grpSp>
      <p:grpSp>
        <p:nvGrpSpPr>
          <p:cNvPr id="19469" name="Gruppieren 180"/>
          <p:cNvGrpSpPr>
            <a:grpSpLocks/>
          </p:cNvGrpSpPr>
          <p:nvPr/>
        </p:nvGrpSpPr>
        <p:grpSpPr bwMode="auto">
          <a:xfrm>
            <a:off x="2897188" y="1885950"/>
            <a:ext cx="1479550" cy="1531938"/>
            <a:chOff x="6926359" y="2185612"/>
            <a:chExt cx="1479730" cy="1531420"/>
          </a:xfrm>
        </p:grpSpPr>
        <p:pic>
          <p:nvPicPr>
            <p:cNvPr id="19493" name="Picture 2" descr="C:\Users\anjorin\Dropbox\Home\documents\uni\c++_praktikum\SoSe2013\Clipart\vector graphics\iStock_000011780345_thumbnail.jp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6359" y="2185612"/>
              <a:ext cx="1479730" cy="1300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494" name="Textfeld 182"/>
            <p:cNvSpPr txBox="1">
              <a:spLocks noChangeArrowheads="1"/>
            </p:cNvSpPr>
            <p:nvPr/>
          </p:nvSpPr>
          <p:spPr bwMode="auto">
            <a:xfrm>
              <a:off x="6965114" y="3367064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Compiler</a:t>
              </a:r>
            </a:p>
          </p:txBody>
        </p:sp>
      </p:grpSp>
      <p:sp>
        <p:nvSpPr>
          <p:cNvPr id="19470" name="Pfeil nach rechts 183"/>
          <p:cNvSpPr>
            <a:spLocks noChangeArrowheads="1"/>
          </p:cNvSpPr>
          <p:nvPr/>
        </p:nvSpPr>
        <p:spPr bwMode="auto">
          <a:xfrm>
            <a:off x="2492375" y="2290763"/>
            <a:ext cx="428625" cy="485775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9471" name="Gruppieren 3"/>
          <p:cNvGrpSpPr>
            <a:grpSpLocks/>
          </p:cNvGrpSpPr>
          <p:nvPr/>
        </p:nvGrpSpPr>
        <p:grpSpPr bwMode="auto">
          <a:xfrm>
            <a:off x="5538519" y="3908428"/>
            <a:ext cx="2084926" cy="1795092"/>
            <a:chOff x="5389001" y="4676179"/>
            <a:chExt cx="2084732" cy="1795373"/>
          </a:xfrm>
        </p:grpSpPr>
        <p:grpSp>
          <p:nvGrpSpPr>
            <p:cNvPr id="19489" name="Gruppieren 34"/>
            <p:cNvGrpSpPr>
              <a:grpSpLocks/>
            </p:cNvGrpSpPr>
            <p:nvPr/>
          </p:nvGrpSpPr>
          <p:grpSpPr bwMode="auto">
            <a:xfrm>
              <a:off x="5389001" y="4709964"/>
              <a:ext cx="2084732" cy="1761588"/>
              <a:chOff x="4335221" y="3782845"/>
              <a:chExt cx="2084732" cy="1761588"/>
            </a:xfrm>
          </p:grpSpPr>
          <p:sp>
            <p:nvSpPr>
              <p:cNvPr id="19491" name="Gefaltete Ecke 36"/>
              <p:cNvSpPr>
                <a:spLocks noChangeArrowheads="1"/>
              </p:cNvSpPr>
              <p:nvPr/>
            </p:nvSpPr>
            <p:spPr bwMode="auto">
              <a:xfrm>
                <a:off x="5006190" y="3782845"/>
                <a:ext cx="688252" cy="860312"/>
              </a:xfrm>
              <a:prstGeom prst="foldedCorner">
                <a:avLst>
                  <a:gd name="adj" fmla="val 16667"/>
                </a:avLst>
              </a:prstGeom>
              <a:solidFill>
                <a:schemeClr val="bg1"/>
              </a:solidFill>
              <a:ln w="9525" algn="ctr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19492" name="Textfeld 37"/>
              <p:cNvSpPr txBox="1">
                <a:spLocks noChangeArrowheads="1"/>
              </p:cNvSpPr>
              <p:nvPr/>
            </p:nvSpPr>
            <p:spPr bwMode="auto">
              <a:xfrm>
                <a:off x="4335221" y="4679060"/>
                <a:ext cx="2084732" cy="86537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800"/>
                  <a:t>Maschinencode</a:t>
                </a:r>
                <a:r>
                  <a:rPr lang="de-DE" altLang="de-DE" sz="1800" b="0"/>
                  <a:t> (main.exe,</a:t>
                </a:r>
                <a:br>
                  <a:rPr lang="de-DE" altLang="de-DE" sz="1800" b="0"/>
                </a:br>
                <a:r>
                  <a:rPr lang="de-DE" altLang="de-DE" sz="1800" b="0"/>
                  <a:t>mylib.dll, </a:t>
                </a:r>
                <a:r>
                  <a:rPr lang="de-DE" altLang="de-DE" sz="1800" b="0" err="1"/>
                  <a:t>mylib.a</a:t>
                </a:r>
                <a:r>
                  <a:rPr lang="de-DE" altLang="de-DE" sz="1800" b="0" i="1"/>
                  <a:t>)</a:t>
                </a:r>
                <a:endParaRPr lang="de-DE" altLang="de-DE" sz="1800" b="0"/>
              </a:p>
            </p:txBody>
          </p:sp>
        </p:grpSp>
        <p:sp>
          <p:nvSpPr>
            <p:cNvPr id="3" name="Textfeld 2"/>
            <p:cNvSpPr txBox="1"/>
            <p:nvPr/>
          </p:nvSpPr>
          <p:spPr>
            <a:xfrm>
              <a:off x="6132150" y="4676179"/>
              <a:ext cx="552399" cy="843095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00011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00100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11100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10101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11000</a:t>
              </a:r>
            </a:p>
          </p:txBody>
        </p:sp>
      </p:grpSp>
      <p:sp>
        <p:nvSpPr>
          <p:cNvPr id="19472" name="Pfeil nach rechts 77"/>
          <p:cNvSpPr>
            <a:spLocks noChangeArrowheads="1"/>
          </p:cNvSpPr>
          <p:nvPr/>
        </p:nvSpPr>
        <p:spPr bwMode="auto">
          <a:xfrm>
            <a:off x="4090988" y="4027488"/>
            <a:ext cx="430212" cy="484187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9473" name="Gruppieren 4"/>
          <p:cNvGrpSpPr>
            <a:grpSpLocks/>
          </p:cNvGrpSpPr>
          <p:nvPr/>
        </p:nvGrpSpPr>
        <p:grpSpPr bwMode="auto">
          <a:xfrm>
            <a:off x="2658796" y="3919538"/>
            <a:ext cx="1865848" cy="2010864"/>
            <a:chOff x="5682644" y="2922631"/>
            <a:chExt cx="1866317" cy="2011192"/>
          </a:xfrm>
        </p:grpSpPr>
        <p:grpSp>
          <p:nvGrpSpPr>
            <p:cNvPr id="19478" name="Gruppieren 86"/>
            <p:cNvGrpSpPr>
              <a:grpSpLocks/>
            </p:cNvGrpSpPr>
            <p:nvPr/>
          </p:nvGrpSpPr>
          <p:grpSpPr bwMode="auto">
            <a:xfrm>
              <a:off x="6539852" y="2922631"/>
              <a:ext cx="553357" cy="576064"/>
              <a:chOff x="6113736" y="4994212"/>
              <a:chExt cx="553357" cy="576064"/>
            </a:xfrm>
          </p:grpSpPr>
          <p:sp>
            <p:nvSpPr>
              <p:cNvPr id="90" name="Gefaltete Ecke 89"/>
              <p:cNvSpPr/>
              <p:nvPr/>
            </p:nvSpPr>
            <p:spPr bwMode="auto">
              <a:xfrm>
                <a:off x="6144432" y="4994212"/>
                <a:ext cx="458903" cy="576356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89" name="Textfeld 88"/>
              <p:cNvSpPr txBox="1"/>
              <p:nvPr/>
            </p:nvSpPr>
            <p:spPr>
              <a:xfrm>
                <a:off x="6114262" y="5100591"/>
                <a:ext cx="552589" cy="39217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9479" name="Gruppieren 91"/>
            <p:cNvGrpSpPr>
              <a:grpSpLocks/>
            </p:cNvGrpSpPr>
            <p:nvPr/>
          </p:nvGrpSpPr>
          <p:grpSpPr bwMode="auto">
            <a:xfrm>
              <a:off x="6189930" y="3016422"/>
              <a:ext cx="553357" cy="576064"/>
              <a:chOff x="6113736" y="4994212"/>
              <a:chExt cx="553357" cy="576064"/>
            </a:xfrm>
          </p:grpSpPr>
          <p:sp>
            <p:nvSpPr>
              <p:cNvPr id="95" name="Gefaltete Ecke 94"/>
              <p:cNvSpPr/>
              <p:nvPr/>
            </p:nvSpPr>
            <p:spPr bwMode="auto">
              <a:xfrm>
                <a:off x="6143428" y="4994098"/>
                <a:ext cx="460491" cy="576357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94" name="Textfeld 93"/>
              <p:cNvSpPr txBox="1"/>
              <p:nvPr/>
            </p:nvSpPr>
            <p:spPr>
              <a:xfrm>
                <a:off x="6113258" y="5100478"/>
                <a:ext cx="554177" cy="39217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9480" name="Gruppieren 78"/>
            <p:cNvGrpSpPr>
              <a:grpSpLocks/>
            </p:cNvGrpSpPr>
            <p:nvPr/>
          </p:nvGrpSpPr>
          <p:grpSpPr bwMode="auto">
            <a:xfrm>
              <a:off x="5682644" y="3198802"/>
              <a:ext cx="1866317" cy="1735021"/>
              <a:chOff x="5470319" y="4994212"/>
              <a:chExt cx="1866317" cy="1735021"/>
            </a:xfrm>
          </p:grpSpPr>
          <p:grpSp>
            <p:nvGrpSpPr>
              <p:cNvPr id="19481" name="Gruppieren 79"/>
              <p:cNvGrpSpPr>
                <a:grpSpLocks/>
              </p:cNvGrpSpPr>
              <p:nvPr/>
            </p:nvGrpSpPr>
            <p:grpSpPr bwMode="auto">
              <a:xfrm>
                <a:off x="5470319" y="4994212"/>
                <a:ext cx="1866317" cy="1735021"/>
                <a:chOff x="4416539" y="4067093"/>
                <a:chExt cx="1866317" cy="1735021"/>
              </a:xfrm>
            </p:grpSpPr>
            <p:sp>
              <p:nvSpPr>
                <p:cNvPr id="19483" name="Gefaltete Ecke 83"/>
                <p:cNvSpPr>
                  <a:spLocks noChangeArrowheads="1"/>
                </p:cNvSpPr>
                <p:nvPr/>
              </p:nvSpPr>
              <p:spPr bwMode="auto">
                <a:xfrm>
                  <a:off x="5089573" y="4067093"/>
                  <a:ext cx="460853" cy="576064"/>
                </a:xfrm>
                <a:prstGeom prst="foldedCorner">
                  <a:avLst>
                    <a:gd name="adj" fmla="val 16667"/>
                  </a:avLst>
                </a:prstGeom>
                <a:solidFill>
                  <a:schemeClr val="bg1"/>
                </a:solidFill>
                <a:ln w="9525" algn="ctr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1800" b="0"/>
                </a:p>
              </p:txBody>
            </p:sp>
            <p:sp>
              <p:nvSpPr>
                <p:cNvPr id="19484" name="Textfeld 85"/>
                <p:cNvSpPr txBox="1">
                  <a:spLocks noChangeArrowheads="1"/>
                </p:cNvSpPr>
                <p:nvPr/>
              </p:nvSpPr>
              <p:spPr bwMode="auto">
                <a:xfrm>
                  <a:off x="4416539" y="4679060"/>
                  <a:ext cx="1866317" cy="112305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/>
                    <a:t>Objektcode</a:t>
                  </a:r>
                </a:p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 b="0"/>
                    <a:t>(</a:t>
                  </a:r>
                  <a:r>
                    <a:rPr lang="de-DE" altLang="de-DE" sz="1800" b="0" i="1"/>
                    <a:t>*.o</a:t>
                  </a:r>
                  <a:r>
                    <a:rPr lang="de-DE" altLang="de-DE" sz="1800" b="0"/>
                    <a:t>)</a:t>
                  </a:r>
                </a:p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/>
                    <a:t>Bibliotheken</a:t>
                  </a:r>
                  <a:br>
                    <a:rPr lang="de-DE" altLang="de-DE" sz="1800" b="0"/>
                  </a:br>
                  <a:r>
                    <a:rPr lang="de-DE" altLang="de-DE" sz="1800" b="0"/>
                    <a:t>(*.</a:t>
                  </a:r>
                  <a:r>
                    <a:rPr lang="de-DE" altLang="de-DE" sz="1800" b="0" err="1"/>
                    <a:t>dll</a:t>
                  </a:r>
                  <a:r>
                    <a:rPr lang="de-DE" altLang="de-DE" sz="1800" b="0"/>
                    <a:t>, *.a, *.so)</a:t>
                  </a:r>
                </a:p>
              </p:txBody>
            </p:sp>
          </p:grpSp>
          <p:sp>
            <p:nvSpPr>
              <p:cNvPr id="81" name="Textfeld 80"/>
              <p:cNvSpPr txBox="1"/>
              <p:nvPr/>
            </p:nvSpPr>
            <p:spPr>
              <a:xfrm>
                <a:off x="6113686" y="5100690"/>
                <a:ext cx="554177" cy="39217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</p:grpSp>
      <p:sp>
        <p:nvSpPr>
          <p:cNvPr id="19474" name="Pfeil nach rechts 96"/>
          <p:cNvSpPr>
            <a:spLocks noChangeArrowheads="1"/>
          </p:cNvSpPr>
          <p:nvPr/>
        </p:nvSpPr>
        <p:spPr bwMode="auto">
          <a:xfrm>
            <a:off x="5618163" y="4040188"/>
            <a:ext cx="519112" cy="485775"/>
          </a:xfrm>
          <a:prstGeom prst="rightArrow">
            <a:avLst>
              <a:gd name="adj1" fmla="val 50000"/>
              <a:gd name="adj2" fmla="val 50047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5" name="Pfeil nach rechts 97"/>
          <p:cNvSpPr>
            <a:spLocks noChangeArrowheads="1"/>
          </p:cNvSpPr>
          <p:nvPr/>
        </p:nvSpPr>
        <p:spPr bwMode="auto">
          <a:xfrm>
            <a:off x="7164388" y="4083050"/>
            <a:ext cx="428625" cy="484188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9" name="Abgerundete rechteckige Legende 98"/>
          <p:cNvSpPr/>
          <p:nvPr/>
        </p:nvSpPr>
        <p:spPr>
          <a:xfrm>
            <a:off x="1212850" y="3963988"/>
            <a:ext cx="1846263" cy="808037"/>
          </a:xfrm>
          <a:prstGeom prst="wedgeRoundRectCallout">
            <a:avLst>
              <a:gd name="adj1" fmla="val 61966"/>
              <a:gd name="adj2" fmla="val 1527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Compiler bearbeitet </a:t>
            </a:r>
            <a:r>
              <a:rPr lang="de-DE" b="1">
                <a:solidFill>
                  <a:schemeClr val="bg1"/>
                </a:solidFill>
              </a:rPr>
              <a:t>jede Datei getrennt</a:t>
            </a:r>
          </a:p>
        </p:txBody>
      </p:sp>
      <p:sp>
        <p:nvSpPr>
          <p:cNvPr id="100" name="Abgerundete rechteckige Legende 99"/>
          <p:cNvSpPr/>
          <p:nvPr/>
        </p:nvSpPr>
        <p:spPr>
          <a:xfrm>
            <a:off x="5527675" y="2492375"/>
            <a:ext cx="3436938" cy="1079500"/>
          </a:xfrm>
          <a:prstGeom prst="wedgeRoundRectCallout">
            <a:avLst>
              <a:gd name="adj1" fmla="val -17970"/>
              <a:gd name="adj2" fmla="val 7677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Objektdateien müssen </a:t>
            </a:r>
            <a:r>
              <a:rPr lang="de-DE" b="1">
                <a:solidFill>
                  <a:schemeClr val="bg1"/>
                </a:solidFill>
              </a:rPr>
              <a:t>untereinander</a:t>
            </a:r>
            <a:r>
              <a:rPr lang="de-DE">
                <a:solidFill>
                  <a:schemeClr val="bg1"/>
                </a:solidFill>
              </a:rPr>
              <a:t> und auch mit </a:t>
            </a:r>
            <a:r>
              <a:rPr lang="de-DE" b="1">
                <a:solidFill>
                  <a:schemeClr val="bg1"/>
                </a:solidFill>
              </a:rPr>
              <a:t>Bibliotheken</a:t>
            </a:r>
            <a:r>
              <a:rPr lang="de-DE">
                <a:solidFill>
                  <a:schemeClr val="bg1"/>
                </a:solidFill>
              </a:rPr>
              <a:t> verlinkt werden </a:t>
            </a:r>
          </a:p>
        </p:txBody>
      </p:sp>
    </p:spTree>
    <p:extLst>
      <p:ext uri="{BB962C8B-B14F-4D97-AF65-F5344CB8AC3E}">
        <p14:creationId xmlns:p14="http://schemas.microsoft.com/office/powerpoint/2010/main" val="288506810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Java </a:t>
            </a:r>
            <a:r>
              <a:rPr lang="de-DE" noProof="0" dirty="0"/>
              <a:t>vs. C</a:t>
            </a:r>
            <a:r>
              <a:rPr lang="de-DE" noProof="0"/>
              <a:t>++: </a:t>
            </a:r>
            <a:br>
              <a:rPr lang="de-DE" noProof="0"/>
            </a:br>
            <a:r>
              <a:rPr lang="de-DE" noProof="0"/>
              <a:t>(Vermeintliche) Stärken und Schwächen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b="1" noProof="0" dirty="0"/>
              <a:t>Plattformunabhängigkeit</a:t>
            </a:r>
            <a:r>
              <a:rPr lang="de-DE" noProof="0" dirty="0"/>
              <a:t>?</a:t>
            </a:r>
          </a:p>
          <a:p>
            <a:pPr lvl="1"/>
            <a:r>
              <a:rPr lang="de-DE" b="1" noProof="0" dirty="0"/>
              <a:t>Java</a:t>
            </a:r>
            <a:r>
              <a:rPr lang="de-DE" noProof="0" dirty="0"/>
              <a:t>: "Binary" kann "überall" verwendet werden ("Write </a:t>
            </a:r>
            <a:r>
              <a:rPr lang="de-DE" noProof="0" dirty="0" err="1"/>
              <a:t>once</a:t>
            </a:r>
            <a:r>
              <a:rPr lang="de-DE" noProof="0" dirty="0"/>
              <a:t>, </a:t>
            </a:r>
            <a:r>
              <a:rPr lang="de-DE" noProof="0" dirty="0" err="1"/>
              <a:t>run</a:t>
            </a:r>
            <a:r>
              <a:rPr lang="de-DE" noProof="0" dirty="0"/>
              <a:t> </a:t>
            </a:r>
            <a:r>
              <a:rPr lang="de-DE" noProof="0" dirty="0" err="1"/>
              <a:t>anywhere</a:t>
            </a:r>
            <a:r>
              <a:rPr lang="de-DE" noProof="0" dirty="0"/>
              <a:t>"). Achtung bei Pfad-/Dateinamen</a:t>
            </a:r>
          </a:p>
          <a:p>
            <a:pPr lvl="1"/>
            <a:r>
              <a:rPr lang="de-DE" b="1" noProof="0" dirty="0"/>
              <a:t>C++</a:t>
            </a:r>
            <a:r>
              <a:rPr lang="de-DE" noProof="0" dirty="0"/>
              <a:t>: Muss neu kompiliert werden, Standardbibliothek/STL/</a:t>
            </a:r>
            <a:r>
              <a:rPr lang="de-DE" noProof="0" dirty="0" err="1"/>
              <a:t>Boost</a:t>
            </a:r>
            <a:r>
              <a:rPr lang="de-DE" noProof="0" dirty="0"/>
              <a:t> stellen sicher, dass nur minimale Plattformabhängigkeiten bestehen ("Write </a:t>
            </a:r>
            <a:r>
              <a:rPr lang="de-DE" noProof="0" dirty="0" err="1"/>
              <a:t>once</a:t>
            </a:r>
            <a:r>
              <a:rPr lang="de-DE" noProof="0" dirty="0"/>
              <a:t>, </a:t>
            </a:r>
            <a:r>
              <a:rPr lang="de-DE" noProof="0" dirty="0" err="1"/>
              <a:t>compile</a:t>
            </a:r>
            <a:r>
              <a:rPr lang="de-DE" noProof="0" dirty="0"/>
              <a:t> </a:t>
            </a:r>
            <a:r>
              <a:rPr lang="de-DE" noProof="0" err="1"/>
              <a:t>anywhere</a:t>
            </a:r>
            <a:r>
              <a:rPr lang="de-DE" noProof="0"/>
              <a:t>")</a:t>
            </a:r>
          </a:p>
          <a:p>
            <a:pPr lvl="1"/>
            <a:endParaRPr lang="de-DE" noProof="0" dirty="0"/>
          </a:p>
          <a:p>
            <a:pPr marL="0" indent="0">
              <a:buNone/>
            </a:pPr>
            <a:r>
              <a:rPr lang="de-DE" b="1" noProof="0" dirty="0"/>
              <a:t>Geschwindigkeit</a:t>
            </a:r>
            <a:r>
              <a:rPr lang="de-DE" noProof="0" dirty="0"/>
              <a:t>?</a:t>
            </a:r>
          </a:p>
          <a:p>
            <a:pPr lvl="1"/>
            <a:r>
              <a:rPr lang="de-DE" noProof="0" dirty="0"/>
              <a:t>(Ausführungsgeschwindigkeit vs. Entwicklungsgeschwindigkeit (inkl. Testen/Debugging)?)</a:t>
            </a:r>
          </a:p>
          <a:p>
            <a:pPr lvl="1"/>
            <a:r>
              <a:rPr lang="de-DE" b="1" noProof="0" dirty="0"/>
              <a:t>Java</a:t>
            </a:r>
            <a:r>
              <a:rPr lang="de-DE" noProof="0" dirty="0"/>
              <a:t>: (sozusagen) interpretiert, aber mit Just-in-Time </a:t>
            </a:r>
            <a:r>
              <a:rPr lang="de-DE" noProof="0" dirty="0" err="1"/>
              <a:t>Compilation</a:t>
            </a:r>
            <a:endParaRPr lang="de-DE" noProof="0" dirty="0"/>
          </a:p>
          <a:p>
            <a:pPr lvl="1"/>
            <a:r>
              <a:rPr lang="de-DE" b="1" noProof="0" dirty="0"/>
              <a:t>C++</a:t>
            </a:r>
            <a:r>
              <a:rPr lang="de-DE" noProof="0" dirty="0"/>
              <a:t>: deutlich größerer Sprachumfang, schwieriger zu meistern</a:t>
            </a:r>
          </a:p>
          <a:p>
            <a:pPr lvl="1"/>
            <a:r>
              <a:rPr lang="de-DE" noProof="0" dirty="0"/>
              <a:t>Spannendes Paper von Google: </a:t>
            </a:r>
            <a:r>
              <a:rPr lang="de-DE" noProof="0" dirty="0">
                <a:hlinkClick r:id="rId3"/>
              </a:rPr>
              <a:t>https://</a:t>
            </a:r>
            <a:r>
              <a:rPr lang="de-DE" noProof="0">
                <a:hlinkClick r:id="rId3"/>
              </a:rPr>
              <a:t>research.google.com/pubs/pub37122.html</a:t>
            </a:r>
            <a:r>
              <a:rPr lang="de-DE" noProof="0"/>
              <a:t> </a:t>
            </a:r>
          </a:p>
          <a:p>
            <a:pPr lvl="1"/>
            <a:endParaRPr lang="de-DE" noProof="0" dirty="0"/>
          </a:p>
          <a:p>
            <a:pPr marL="0" indent="0">
              <a:buNone/>
            </a:pPr>
            <a:r>
              <a:rPr lang="de-DE" b="1" noProof="0" dirty="0"/>
              <a:t>Sicherheit</a:t>
            </a:r>
            <a:r>
              <a:rPr lang="de-DE" noProof="0" dirty="0"/>
              <a:t>?</a:t>
            </a:r>
          </a:p>
          <a:p>
            <a:pPr lvl="1"/>
            <a:r>
              <a:rPr lang="de-DE" b="1" noProof="0" dirty="0"/>
              <a:t>Java</a:t>
            </a:r>
            <a:r>
              <a:rPr lang="de-DE" noProof="0" dirty="0"/>
              <a:t>: Angriffe über Schwächen in der JVM möglich</a:t>
            </a:r>
          </a:p>
          <a:p>
            <a:pPr lvl="1"/>
            <a:r>
              <a:rPr lang="de-DE" b="1" noProof="0" dirty="0"/>
              <a:t>C++</a:t>
            </a:r>
            <a:r>
              <a:rPr lang="de-DE" noProof="0" dirty="0"/>
              <a:t>: Zahlreiche Angriffe über Speicherüberläufe (Stichwort: Nullterminierung)</a:t>
            </a:r>
          </a:p>
        </p:txBody>
      </p:sp>
    </p:spTree>
    <p:extLst>
      <p:ext uri="{BB962C8B-B14F-4D97-AF65-F5344CB8AC3E}">
        <p14:creationId xmlns:p14="http://schemas.microsoft.com/office/powerpoint/2010/main" val="2338816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Statisches und dynamisches Linken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>
          <a:xfrm>
            <a:off x="457200" y="1524000"/>
            <a:ext cx="4040188" cy="752872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sz="2000" noProof="0" dirty="0"/>
              <a:t>Statisches Linken</a:t>
            </a:r>
          </a:p>
          <a:p>
            <a:pPr algn="ctr"/>
            <a:r>
              <a:rPr lang="de-DE" sz="1600" b="0" noProof="0" dirty="0"/>
              <a:t>(</a:t>
            </a:r>
            <a:r>
              <a:rPr lang="de-DE" sz="1600" b="0" noProof="0" dirty="0" err="1"/>
              <a:t>Static</a:t>
            </a:r>
            <a:r>
              <a:rPr lang="de-DE" sz="1600" b="0" noProof="0" dirty="0"/>
              <a:t> Libraries und </a:t>
            </a:r>
            <a:r>
              <a:rPr lang="de-DE" sz="1600" b="0" noProof="0" dirty="0" err="1"/>
              <a:t>Shared</a:t>
            </a:r>
            <a:r>
              <a:rPr lang="de-DE" sz="1600" b="0" noProof="0" dirty="0"/>
              <a:t> Archives)</a:t>
            </a:r>
          </a:p>
        </p:txBody>
      </p:sp>
      <p:sp>
        <p:nvSpPr>
          <p:cNvPr id="7" name="Inhaltsplatzhalter 6"/>
          <p:cNvSpPr>
            <a:spLocks noGrp="1"/>
          </p:cNvSpPr>
          <p:nvPr>
            <p:ph sz="half" idx="2"/>
          </p:nvPr>
        </p:nvSpPr>
        <p:spPr>
          <a:xfrm>
            <a:off x="457200" y="2276872"/>
            <a:ext cx="4040188" cy="3951288"/>
          </a:xfrm>
        </p:spPr>
        <p:txBody>
          <a:bodyPr>
            <a:noAutofit/>
          </a:bodyPr>
          <a:lstStyle/>
          <a:p>
            <a:r>
              <a:rPr lang="de-DE" sz="2000" noProof="0" dirty="0"/>
              <a:t>Bibliothek muss zur </a:t>
            </a:r>
            <a:r>
              <a:rPr lang="de-DE" sz="2000" b="1" noProof="0" dirty="0" err="1"/>
              <a:t>Linkzeit</a:t>
            </a:r>
            <a:r>
              <a:rPr lang="de-DE" sz="2000" noProof="0" dirty="0"/>
              <a:t> vorhanden sein.</a:t>
            </a:r>
            <a:br>
              <a:rPr lang="de-DE" sz="2000" noProof="0" dirty="0"/>
            </a:br>
            <a:endParaRPr lang="de-DE" sz="2000" noProof="0" dirty="0"/>
          </a:p>
          <a:p>
            <a:r>
              <a:rPr lang="de-DE" sz="2000" noProof="0" dirty="0"/>
              <a:t>"Kopie" der Bibliothek wird im </a:t>
            </a:r>
            <a:r>
              <a:rPr lang="de-DE" sz="2000" noProof="0" dirty="0" err="1"/>
              <a:t>Compilat</a:t>
            </a:r>
            <a:r>
              <a:rPr lang="de-DE" sz="2000" noProof="0" dirty="0"/>
              <a:t> (</a:t>
            </a:r>
            <a:r>
              <a:rPr lang="de-DE" sz="2000" i="1" noProof="0" dirty="0"/>
              <a:t>main.exe</a:t>
            </a:r>
            <a:r>
              <a:rPr lang="de-DE" sz="2000" noProof="0" dirty="0"/>
              <a:t>) abgelegt.</a:t>
            </a:r>
            <a:br>
              <a:rPr lang="de-DE" sz="2000" noProof="0" dirty="0"/>
            </a:br>
            <a:endParaRPr lang="de-DE" sz="2000" noProof="0" dirty="0"/>
          </a:p>
          <a:p>
            <a:r>
              <a:rPr lang="de-DE" sz="2000" noProof="0" dirty="0"/>
              <a:t>Unterschied zwischen SL und SA eher klein</a:t>
            </a:r>
          </a:p>
          <a:p>
            <a:pPr marL="0" indent="0">
              <a:buNone/>
            </a:pPr>
            <a:br>
              <a:rPr lang="de-DE" sz="2000" noProof="0" dirty="0">
                <a:sym typeface="Wingdings" panose="05000000000000000000" pitchFamily="2" charset="2"/>
              </a:rPr>
            </a:br>
            <a:r>
              <a:rPr lang="de-DE" sz="2000" noProof="0" dirty="0">
                <a:sym typeface="Wingdings" panose="05000000000000000000" pitchFamily="2" charset="2"/>
              </a:rPr>
              <a:t> </a:t>
            </a:r>
            <a:r>
              <a:rPr lang="de-DE" sz="2000" noProof="0" dirty="0" err="1">
                <a:sym typeface="Wingdings" panose="05000000000000000000" pitchFamily="2" charset="2"/>
              </a:rPr>
              <a:t>Compilat</a:t>
            </a:r>
            <a:r>
              <a:rPr lang="de-DE" sz="2000" noProof="0" dirty="0">
                <a:sym typeface="Wingdings" panose="05000000000000000000" pitchFamily="2" charset="2"/>
              </a:rPr>
              <a:t> ist "</a:t>
            </a:r>
            <a:r>
              <a:rPr lang="de-DE" sz="2000" b="1" noProof="0" dirty="0" err="1">
                <a:sym typeface="Wingdings" panose="05000000000000000000" pitchFamily="2" charset="2"/>
              </a:rPr>
              <a:t>standalone</a:t>
            </a:r>
            <a:r>
              <a:rPr lang="de-DE" sz="2000" noProof="0" dirty="0">
                <a:sym typeface="Wingdings" panose="05000000000000000000" pitchFamily="2" charset="2"/>
              </a:rPr>
              <a:t>", aber (oft wesentlich) </a:t>
            </a:r>
            <a:r>
              <a:rPr lang="de-DE" sz="2000" b="1" noProof="0" dirty="0">
                <a:sym typeface="Wingdings" panose="05000000000000000000" pitchFamily="2" charset="2"/>
              </a:rPr>
              <a:t>größer</a:t>
            </a:r>
            <a:r>
              <a:rPr lang="de-DE" sz="2000" noProof="0" dirty="0">
                <a:sym typeface="Wingdings" panose="05000000000000000000" pitchFamily="2" charset="2"/>
              </a:rPr>
              <a:t> als beim dynamischen Linken</a:t>
            </a:r>
            <a:endParaRPr lang="de-DE" sz="2000" noProof="0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3"/>
          </p:nvPr>
        </p:nvSpPr>
        <p:spPr>
          <a:xfrm>
            <a:off x="4645025" y="1524000"/>
            <a:ext cx="4041775" cy="752872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sz="2000" noProof="0" dirty="0"/>
              <a:t>Dynamisches Linken</a:t>
            </a:r>
          </a:p>
          <a:p>
            <a:pPr algn="ctr"/>
            <a:r>
              <a:rPr lang="de-DE" sz="1600" b="0" noProof="0" dirty="0"/>
              <a:t>(</a:t>
            </a:r>
            <a:r>
              <a:rPr lang="de-DE" sz="1600" b="0" noProof="0" dirty="0" err="1"/>
              <a:t>Shared</a:t>
            </a:r>
            <a:r>
              <a:rPr lang="de-DE" sz="1600" b="0" noProof="0" dirty="0"/>
              <a:t> Objects und DLLs)</a:t>
            </a:r>
          </a:p>
        </p:txBody>
      </p:sp>
      <p:sp>
        <p:nvSpPr>
          <p:cNvPr id="9" name="Inhaltsplatzhalter 8"/>
          <p:cNvSpPr>
            <a:spLocks noGrp="1"/>
          </p:cNvSpPr>
          <p:nvPr>
            <p:ph sz="quarter" idx="4"/>
          </p:nvPr>
        </p:nvSpPr>
        <p:spPr>
          <a:xfrm>
            <a:off x="4645025" y="2276872"/>
            <a:ext cx="4041775" cy="3951288"/>
          </a:xfrm>
        </p:spPr>
        <p:txBody>
          <a:bodyPr>
            <a:noAutofit/>
          </a:bodyPr>
          <a:lstStyle/>
          <a:p>
            <a:r>
              <a:rPr lang="de-DE" sz="2000" i="1" noProof="0" dirty="0" err="1"/>
              <a:t>Shared</a:t>
            </a:r>
            <a:r>
              <a:rPr lang="de-DE" sz="2000" i="1" noProof="0" dirty="0"/>
              <a:t> Objects </a:t>
            </a:r>
            <a:r>
              <a:rPr lang="de-DE" sz="2000" noProof="0" dirty="0"/>
              <a:t>müssen zur </a:t>
            </a:r>
            <a:r>
              <a:rPr lang="de-DE" sz="2000" b="1" noProof="0" dirty="0" err="1"/>
              <a:t>Linkzeit</a:t>
            </a:r>
            <a:r>
              <a:rPr lang="de-DE" sz="2000" noProof="0" dirty="0"/>
              <a:t> und zur </a:t>
            </a:r>
            <a:r>
              <a:rPr lang="de-DE" sz="2000" b="1" noProof="0" dirty="0"/>
              <a:t>Laufzeit</a:t>
            </a:r>
            <a:r>
              <a:rPr lang="de-DE" sz="2000" noProof="0" dirty="0"/>
              <a:t> vorhanden sein.</a:t>
            </a:r>
            <a:br>
              <a:rPr lang="de-DE" sz="2000" noProof="0" dirty="0"/>
            </a:br>
            <a:endParaRPr lang="de-DE" sz="2000" noProof="0" dirty="0"/>
          </a:p>
          <a:p>
            <a:r>
              <a:rPr lang="de-DE" sz="2000" i="1" noProof="0" dirty="0"/>
              <a:t>DLLs </a:t>
            </a:r>
            <a:r>
              <a:rPr lang="de-DE" sz="2000" noProof="0" dirty="0"/>
              <a:t>müssen </a:t>
            </a:r>
            <a:r>
              <a:rPr lang="de-DE" sz="2000" b="1" noProof="0" dirty="0"/>
              <a:t>nicht</a:t>
            </a:r>
            <a:r>
              <a:rPr lang="de-DE" sz="2000" noProof="0" dirty="0"/>
              <a:t> zur </a:t>
            </a:r>
            <a:r>
              <a:rPr lang="de-DE" sz="2000" b="1" noProof="0" dirty="0" err="1"/>
              <a:t>Linkzeit</a:t>
            </a:r>
            <a:r>
              <a:rPr lang="de-DE" sz="2000" noProof="0" dirty="0"/>
              <a:t> und </a:t>
            </a:r>
            <a:r>
              <a:rPr lang="de-DE" sz="2000" b="1" noProof="0" dirty="0"/>
              <a:t>nur beim konkreten Aufruf </a:t>
            </a:r>
            <a:r>
              <a:rPr lang="de-DE" sz="2000" noProof="0" dirty="0"/>
              <a:t>zur </a:t>
            </a:r>
            <a:r>
              <a:rPr lang="de-DE" sz="2000" b="1" noProof="0" dirty="0"/>
              <a:t>Laufzeit</a:t>
            </a:r>
            <a:r>
              <a:rPr lang="de-DE" sz="2000" noProof="0" dirty="0"/>
              <a:t> </a:t>
            </a:r>
            <a:r>
              <a:rPr lang="de-DE" sz="2000" noProof="0"/>
              <a:t>verfügbar sein (werden aber zur Linkzeit von einer LIB-Datei begleitet).</a:t>
            </a:r>
            <a:endParaRPr lang="de-DE" sz="2000" noProof="0" dirty="0"/>
          </a:p>
          <a:p>
            <a:pPr marL="0" indent="0">
              <a:buNone/>
            </a:pPr>
            <a:r>
              <a:rPr lang="de-DE" sz="2000" noProof="0" dirty="0">
                <a:sym typeface="Wingdings" panose="05000000000000000000" pitchFamily="2" charset="2"/>
              </a:rPr>
              <a:t></a:t>
            </a:r>
            <a:r>
              <a:rPr lang="de-DE" sz="2000" noProof="0" dirty="0" err="1">
                <a:sym typeface="Wingdings" panose="05000000000000000000" pitchFamily="2" charset="2"/>
              </a:rPr>
              <a:t>Compilat</a:t>
            </a:r>
            <a:r>
              <a:rPr lang="de-DE" sz="2000" noProof="0" dirty="0">
                <a:sym typeface="Wingdings" panose="05000000000000000000" pitchFamily="2" charset="2"/>
              </a:rPr>
              <a:t> ist "</a:t>
            </a:r>
            <a:r>
              <a:rPr lang="de-DE" sz="2000" b="1" noProof="0" dirty="0">
                <a:sym typeface="Wingdings" panose="05000000000000000000" pitchFamily="2" charset="2"/>
              </a:rPr>
              <a:t>minimal</a:t>
            </a:r>
            <a:r>
              <a:rPr lang="de-DE" sz="2000" noProof="0" dirty="0">
                <a:sym typeface="Wingdings" panose="05000000000000000000" pitchFamily="2" charset="2"/>
              </a:rPr>
              <a:t>", braucht aber zur Laufzeit </a:t>
            </a:r>
            <a:r>
              <a:rPr lang="de-DE" sz="2000" b="1" noProof="0" dirty="0">
                <a:sym typeface="Wingdings" panose="05000000000000000000" pitchFamily="2" charset="2"/>
              </a:rPr>
              <a:t>zusätzliche Abhängigkeiten</a:t>
            </a:r>
            <a:endParaRPr lang="de-DE" sz="2000" b="1" noProof="0" dirty="0"/>
          </a:p>
        </p:txBody>
      </p:sp>
    </p:spTree>
    <p:extLst>
      <p:ext uri="{BB962C8B-B14F-4D97-AF65-F5344CB8AC3E}">
        <p14:creationId xmlns:p14="http://schemas.microsoft.com/office/powerpoint/2010/main" val="192138644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Unterschiede </a:t>
            </a:r>
            <a:r>
              <a:rPr lang="de-DE" noProof="0" dirty="0"/>
              <a:t>zwischen Java- </a:t>
            </a:r>
            <a:r>
              <a:rPr lang="de-DE" noProof="0"/>
              <a:t>und </a:t>
            </a:r>
            <a:br>
              <a:rPr lang="de-DE" noProof="0"/>
            </a:br>
            <a:r>
              <a:rPr lang="de-DE" noProof="0"/>
              <a:t>C/C++-</a:t>
            </a:r>
            <a:r>
              <a:rPr lang="de-DE" noProof="0" dirty="0"/>
              <a:t>Compiler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/>
              <a:t>Java</a:t>
            </a:r>
            <a:endParaRPr lang="de-DE" noProof="0" dirty="0"/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 dirty="0"/>
              <a:t>Java-Code </a:t>
            </a:r>
            <a:r>
              <a:rPr lang="de-DE" b="1" noProof="0" dirty="0">
                <a:sym typeface="Wingdings" panose="05000000000000000000" pitchFamily="2" charset="2"/>
              </a:rPr>
              <a:t> Java-Bytecode </a:t>
            </a:r>
            <a:r>
              <a:rPr lang="de-DE" noProof="0" dirty="0">
                <a:sym typeface="Wingdings" panose="05000000000000000000" pitchFamily="2" charset="2"/>
              </a:rPr>
              <a:t>(relativ ähnliche Struktur)</a:t>
            </a:r>
          </a:p>
          <a:p>
            <a:pPr marL="514350" lvl="1" indent="-342900">
              <a:buFont typeface="Arial" panose="020B0604020202020204" pitchFamily="34" charset="0"/>
              <a:buChar char="─"/>
            </a:pPr>
            <a:r>
              <a:rPr lang="de-DE" noProof="0" dirty="0">
                <a:sym typeface="Wingdings" panose="05000000000000000000" pitchFamily="2" charset="2"/>
              </a:rPr>
              <a:t>1:1-Beziehung zwischen .</a:t>
            </a:r>
            <a:r>
              <a:rPr lang="de-DE" noProof="0" dirty="0" err="1">
                <a:sym typeface="Wingdings" panose="05000000000000000000" pitchFamily="2" charset="2"/>
              </a:rPr>
              <a:t>java</a:t>
            </a:r>
            <a:r>
              <a:rPr lang="de-DE" noProof="0" dirty="0">
                <a:sym typeface="Wingdings" panose="05000000000000000000" pitchFamily="2" charset="2"/>
              </a:rPr>
              <a:t>- und .</a:t>
            </a:r>
            <a:r>
              <a:rPr lang="de-DE" noProof="0" dirty="0" err="1">
                <a:sym typeface="Wingdings" panose="05000000000000000000" pitchFamily="2" charset="2"/>
              </a:rPr>
              <a:t>class</a:t>
            </a:r>
            <a:r>
              <a:rPr lang="de-DE" noProof="0" dirty="0">
                <a:sym typeface="Wingdings" panose="05000000000000000000" pitchFamily="2" charset="2"/>
              </a:rPr>
              <a:t>-Dateien  inkrementelle </a:t>
            </a:r>
            <a:r>
              <a:rPr lang="de-DE" noProof="0" dirty="0" err="1">
                <a:sym typeface="Wingdings" panose="05000000000000000000" pitchFamily="2" charset="2"/>
              </a:rPr>
              <a:t>Compilierung</a:t>
            </a:r>
            <a:endParaRPr lang="de-DE" noProof="0" dirty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noProof="0" dirty="0">
                <a:sym typeface="Wingdings" panose="05000000000000000000" pitchFamily="2" charset="2"/>
              </a:rPr>
              <a:t>Sprachumfang </a:t>
            </a:r>
            <a:r>
              <a:rPr lang="de-DE" b="1" noProof="0" dirty="0">
                <a:sym typeface="Wingdings" panose="05000000000000000000" pitchFamily="2" charset="2"/>
              </a:rPr>
              <a:t>von Java deutlich kleiner als C++</a:t>
            </a: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>
                <a:sym typeface="Wingdings" panose="05000000000000000000" pitchFamily="2" charset="2"/>
              </a:rPr>
              <a:t>Optimierungen</a:t>
            </a:r>
            <a:r>
              <a:rPr lang="de-DE" noProof="0">
                <a:sym typeface="Wingdings" panose="05000000000000000000" pitchFamily="2" charset="2"/>
              </a:rPr>
              <a:t>: fast ausschließlich zur </a:t>
            </a:r>
            <a:r>
              <a:rPr lang="de-DE" b="1" noProof="0">
                <a:sym typeface="Wingdings" panose="05000000000000000000" pitchFamily="2" charset="2"/>
              </a:rPr>
              <a:t>Laufzeit</a:t>
            </a:r>
            <a:r>
              <a:rPr lang="de-DE" noProof="0">
                <a:sym typeface="Wingdings" panose="05000000000000000000" pitchFamily="2" charset="2"/>
              </a:rPr>
              <a:t> durch die JVM</a:t>
            </a:r>
            <a:endParaRPr lang="de-DE" noProof="0" dirty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noProof="0" dirty="0">
                <a:sym typeface="Wingdings" panose="05000000000000000000" pitchFamily="2" charset="2"/>
              </a:rPr>
              <a:t>Auflösung </a:t>
            </a:r>
            <a:r>
              <a:rPr lang="de-DE" b="1" noProof="0" dirty="0">
                <a:sym typeface="Wingdings" panose="05000000000000000000" pitchFamily="2" charset="2"/>
              </a:rPr>
              <a:t>externer Abhängigkeiten </a:t>
            </a:r>
            <a:r>
              <a:rPr lang="de-DE" noProof="0" dirty="0">
                <a:sym typeface="Wingdings" panose="05000000000000000000" pitchFamily="2" charset="2"/>
              </a:rPr>
              <a:t>über </a:t>
            </a:r>
            <a:r>
              <a:rPr lang="de-DE" noProof="0">
                <a:sym typeface="Wingdings" panose="05000000000000000000" pitchFamily="2" charset="2"/>
              </a:rPr>
              <a:t>Java </a:t>
            </a:r>
            <a:r>
              <a:rPr lang="de-DE" b="1" noProof="0">
                <a:sym typeface="Wingdings" panose="05000000000000000000" pitchFamily="2" charset="2"/>
              </a:rPr>
              <a:t>Classpath</a:t>
            </a:r>
            <a:r>
              <a:rPr lang="de-DE">
                <a:sym typeface="Wingdings" panose="05000000000000000000" pitchFamily="2" charset="2"/>
              </a:rPr>
              <a:t> (~ dyn. Linken)</a:t>
            </a:r>
            <a:endParaRPr lang="de-DE" noProof="0" dirty="0"/>
          </a:p>
          <a:p>
            <a:pPr marL="0" indent="0">
              <a:buNone/>
            </a:pPr>
            <a:endParaRPr lang="de-DE" b="1" noProof="0"/>
          </a:p>
          <a:p>
            <a:pPr marL="0" indent="0">
              <a:buNone/>
            </a:pPr>
            <a:r>
              <a:rPr lang="de-DE" b="1" noProof="0"/>
              <a:t>C/C</a:t>
            </a:r>
            <a:r>
              <a:rPr lang="de-DE" b="1" noProof="0" dirty="0"/>
              <a:t>++</a:t>
            </a:r>
            <a:endParaRPr lang="de-DE" noProof="0" dirty="0"/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 dirty="0"/>
              <a:t>C/C++-Code </a:t>
            </a:r>
            <a:r>
              <a:rPr lang="de-DE" b="1" noProof="0" dirty="0">
                <a:sym typeface="Wingdings" panose="05000000000000000000" pitchFamily="2" charset="2"/>
              </a:rPr>
              <a:t> Assembler-Code</a:t>
            </a:r>
          </a:p>
          <a:p>
            <a:pPr marL="692150" lvl="1" indent="-342900">
              <a:buFont typeface="Arial" panose="020B0604020202020204" pitchFamily="34" charset="0"/>
              <a:buChar char="─"/>
            </a:pPr>
            <a:r>
              <a:rPr lang="de-DE" noProof="0" dirty="0">
                <a:sym typeface="Wingdings" panose="05000000000000000000" pitchFamily="2" charset="2"/>
              </a:rPr>
              <a:t>Komplexere Transformation</a:t>
            </a:r>
            <a:r>
              <a:rPr lang="de-DE" noProof="0">
                <a:sym typeface="Wingdings" panose="05000000000000000000" pitchFamily="2" charset="2"/>
              </a:rPr>
              <a:t>, (oft</a:t>
            </a:r>
            <a:r>
              <a:rPr lang="de-DE" noProof="0" dirty="0">
                <a:sym typeface="Wingdings" panose="05000000000000000000" pitchFamily="2" charset="2"/>
              </a:rPr>
              <a:t>) inklusive Linken</a:t>
            </a:r>
          </a:p>
          <a:p>
            <a:pPr marL="692150" lvl="1" indent="-342900">
              <a:buFont typeface="Arial" panose="020B0604020202020204" pitchFamily="34" charset="0"/>
              <a:buChar char="─"/>
            </a:pPr>
            <a:r>
              <a:rPr lang="de-DE" noProof="0" dirty="0">
                <a:sym typeface="Wingdings" panose="05000000000000000000" pitchFamily="2" charset="2"/>
              </a:rPr>
              <a:t>Im einfachsten Fall: eine "fette" Datei als Ergebnis  keine </a:t>
            </a:r>
            <a:r>
              <a:rPr lang="de-DE" noProof="0" dirty="0" err="1">
                <a:sym typeface="Wingdings" panose="05000000000000000000" pitchFamily="2" charset="2"/>
              </a:rPr>
              <a:t>Inkrementalität</a:t>
            </a:r>
            <a:endParaRPr lang="de-DE" noProof="0" dirty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noProof="0" dirty="0"/>
              <a:t>Auflösung von</a:t>
            </a:r>
            <a:r>
              <a:rPr lang="de-DE" b="1" noProof="0" dirty="0"/>
              <a:t> externen Abhängigkeiten</a:t>
            </a:r>
            <a:r>
              <a:rPr lang="de-DE" noProof="0" dirty="0"/>
              <a:t> über </a:t>
            </a: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/>
              <a:t>(</a:t>
            </a:r>
            <a:r>
              <a:rPr lang="de-DE" noProof="0" dirty="0" err="1"/>
              <a:t>Compile</a:t>
            </a:r>
            <a:r>
              <a:rPr lang="de-DE" noProof="0" dirty="0"/>
              <a:t>-Schritt) und statisches/dynamisches Linken (Link-Schritt)</a:t>
            </a: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/>
              <a:t>Optimierungen </a:t>
            </a:r>
            <a:r>
              <a:rPr lang="de-DE" b="1" noProof="0" dirty="0"/>
              <a:t>zur </a:t>
            </a:r>
            <a:r>
              <a:rPr lang="de-DE" b="1" noProof="0" dirty="0" err="1"/>
              <a:t>Compile</a:t>
            </a:r>
            <a:r>
              <a:rPr lang="de-DE" b="1" noProof="0" dirty="0"/>
              <a:t>-Zeit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8557711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hteck 30"/>
          <p:cNvSpPr/>
          <p:nvPr/>
        </p:nvSpPr>
        <p:spPr bwMode="auto">
          <a:xfrm>
            <a:off x="4724736" y="2951072"/>
            <a:ext cx="2523247" cy="47647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7" name="Rechteck 26"/>
          <p:cNvSpPr/>
          <p:nvPr/>
        </p:nvSpPr>
        <p:spPr bwMode="auto">
          <a:xfrm>
            <a:off x="1766372" y="2304450"/>
            <a:ext cx="2664296" cy="47647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9" name="Pfeil nach unten 28"/>
          <p:cNvSpPr/>
          <p:nvPr/>
        </p:nvSpPr>
        <p:spPr bwMode="auto">
          <a:xfrm>
            <a:off x="7043515" y="2949416"/>
            <a:ext cx="864096" cy="3535044"/>
          </a:xfrm>
          <a:prstGeom prst="downArrow">
            <a:avLst>
              <a:gd name="adj1" fmla="val 50000"/>
              <a:gd name="adj2" fmla="val 35818"/>
            </a:avLst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8" name="Pfeil nach unten 27"/>
          <p:cNvSpPr/>
          <p:nvPr/>
        </p:nvSpPr>
        <p:spPr bwMode="auto">
          <a:xfrm>
            <a:off x="4155518" y="2304450"/>
            <a:ext cx="864096" cy="4180010"/>
          </a:xfrm>
          <a:prstGeom prst="downArrow">
            <a:avLst>
              <a:gd name="adj1" fmla="val 50000"/>
              <a:gd name="adj2" fmla="val 35818"/>
            </a:avLst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6" name="Pfeil nach unten 25"/>
          <p:cNvSpPr/>
          <p:nvPr/>
        </p:nvSpPr>
        <p:spPr bwMode="auto">
          <a:xfrm>
            <a:off x="1118831" y="1510350"/>
            <a:ext cx="864096" cy="4974110"/>
          </a:xfrm>
          <a:prstGeom prst="downArrow">
            <a:avLst>
              <a:gd name="adj1" fmla="val 50000"/>
              <a:gd name="adj2" fmla="val 35818"/>
            </a:avLst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Zusammenhang zwischen C, C++ und Java</a:t>
            </a:r>
            <a:endParaRPr lang="de-DE" noProof="0" dirty="0"/>
          </a:p>
        </p:txBody>
      </p:sp>
      <p:sp>
        <p:nvSpPr>
          <p:cNvPr id="7" name="Textfeld 6"/>
          <p:cNvSpPr txBox="1"/>
          <p:nvPr/>
        </p:nvSpPr>
        <p:spPr>
          <a:xfrm>
            <a:off x="816397" y="1685337"/>
            <a:ext cx="1581228" cy="60760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/>
              <a:t>C "1.0" (1972)</a:t>
            </a:r>
            <a:endParaRPr lang="en-US" b="1" dirty="0"/>
          </a:p>
        </p:txBody>
      </p:sp>
      <p:sp>
        <p:nvSpPr>
          <p:cNvPr id="9" name="Textfeld 8"/>
          <p:cNvSpPr txBox="1"/>
          <p:nvPr/>
        </p:nvSpPr>
        <p:spPr>
          <a:xfrm>
            <a:off x="457536" y="2704509"/>
            <a:ext cx="2338550" cy="865237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/>
              <a:t>ANSI C/C89 (1989)</a:t>
            </a:r>
            <a:br>
              <a:rPr lang="de-DE" b="1" dirty="0"/>
            </a:br>
            <a:r>
              <a:rPr lang="de-DE" b="1" dirty="0"/>
              <a:t>"</a:t>
            </a:r>
            <a:r>
              <a:rPr lang="en-US" dirty="0"/>
              <a:t>Programming Language C"</a:t>
            </a:r>
            <a:endParaRPr lang="en-US" b="1" dirty="0"/>
          </a:p>
        </p:txBody>
      </p:sp>
      <p:sp>
        <p:nvSpPr>
          <p:cNvPr id="10" name="Textfeld 9"/>
          <p:cNvSpPr txBox="1"/>
          <p:nvPr/>
        </p:nvSpPr>
        <p:spPr>
          <a:xfrm>
            <a:off x="816397" y="4163238"/>
            <a:ext cx="1581228" cy="34996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/>
              <a:t>C99 (1999)</a:t>
            </a:r>
            <a:endParaRPr lang="en-US" b="1" dirty="0"/>
          </a:p>
        </p:txBody>
      </p:sp>
      <p:sp>
        <p:nvSpPr>
          <p:cNvPr id="11" name="Textfeld 10"/>
          <p:cNvSpPr txBox="1"/>
          <p:nvPr/>
        </p:nvSpPr>
        <p:spPr>
          <a:xfrm>
            <a:off x="816397" y="5573922"/>
            <a:ext cx="1581228" cy="34996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1"/>
            </a:lvl1pPr>
          </a:lstStyle>
          <a:p>
            <a:r>
              <a:rPr lang="de-DE" dirty="0"/>
              <a:t>C11 (2011)</a:t>
            </a:r>
            <a:endParaRPr lang="en-US" dirty="0"/>
          </a:p>
        </p:txBody>
      </p:sp>
      <p:sp>
        <p:nvSpPr>
          <p:cNvPr id="12" name="Textfeld 11"/>
          <p:cNvSpPr txBox="1"/>
          <p:nvPr/>
        </p:nvSpPr>
        <p:spPr>
          <a:xfrm>
            <a:off x="816397" y="3594710"/>
            <a:ext cx="1581228" cy="34996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/>
              <a:t>C95 (1995)</a:t>
            </a:r>
            <a:endParaRPr lang="en-US" b="1" dirty="0"/>
          </a:p>
        </p:txBody>
      </p:sp>
      <p:grpSp>
        <p:nvGrpSpPr>
          <p:cNvPr id="5" name="Gruppieren 4"/>
          <p:cNvGrpSpPr/>
          <p:nvPr/>
        </p:nvGrpSpPr>
        <p:grpSpPr>
          <a:xfrm>
            <a:off x="3039337" y="2105213"/>
            <a:ext cx="2438469" cy="4244884"/>
            <a:chOff x="3039337" y="2105213"/>
            <a:chExt cx="2438469" cy="4244884"/>
          </a:xfrm>
        </p:grpSpPr>
        <p:sp>
          <p:nvSpPr>
            <p:cNvPr id="13" name="Textfeld 12"/>
            <p:cNvSpPr txBox="1"/>
            <p:nvPr/>
          </p:nvSpPr>
          <p:spPr>
            <a:xfrm>
              <a:off x="3694374" y="4040855"/>
              <a:ext cx="1782048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C++98 (1998)</a:t>
              </a:r>
              <a:endParaRPr lang="en-US" dirty="0"/>
            </a:p>
          </p:txBody>
        </p:sp>
        <p:sp>
          <p:nvSpPr>
            <p:cNvPr id="14" name="Textfeld 13"/>
            <p:cNvSpPr txBox="1"/>
            <p:nvPr/>
          </p:nvSpPr>
          <p:spPr>
            <a:xfrm>
              <a:off x="3694374" y="4590211"/>
              <a:ext cx="1783432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C++03 (2003)</a:t>
              </a:r>
              <a:endParaRPr lang="en-US" dirty="0"/>
            </a:p>
          </p:txBody>
        </p:sp>
        <p:sp>
          <p:nvSpPr>
            <p:cNvPr id="15" name="Textfeld 14"/>
            <p:cNvSpPr txBox="1"/>
            <p:nvPr/>
          </p:nvSpPr>
          <p:spPr>
            <a:xfrm>
              <a:off x="3694374" y="5573922"/>
              <a:ext cx="1782048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C++11 (2011)</a:t>
              </a:r>
              <a:endParaRPr lang="en-US" dirty="0"/>
            </a:p>
          </p:txBody>
        </p:sp>
        <p:grpSp>
          <p:nvGrpSpPr>
            <p:cNvPr id="23" name="Gruppieren 22"/>
            <p:cNvGrpSpPr/>
            <p:nvPr/>
          </p:nvGrpSpPr>
          <p:grpSpPr>
            <a:xfrm>
              <a:off x="3039337" y="2105213"/>
              <a:ext cx="2437085" cy="932185"/>
              <a:chOff x="3340312" y="1911050"/>
              <a:chExt cx="2437085" cy="932185"/>
            </a:xfrm>
          </p:grpSpPr>
          <p:sp>
            <p:nvSpPr>
              <p:cNvPr id="6" name="Textfeld 5"/>
              <p:cNvSpPr txBox="1"/>
              <p:nvPr/>
            </p:nvSpPr>
            <p:spPr>
              <a:xfrm>
                <a:off x="3995349" y="2110287"/>
                <a:ext cx="1782048" cy="607602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>
                  <a:defRPr b="1"/>
                </a:lvl1pPr>
              </a:lstStyle>
              <a:p>
                <a:r>
                  <a:rPr lang="de-DE" dirty="0"/>
                  <a:t>C++ "1.0" (1980~85)</a:t>
                </a:r>
                <a:endParaRPr lang="en-US" dirty="0"/>
              </a:p>
            </p:txBody>
          </p:sp>
          <p:pic>
            <p:nvPicPr>
              <p:cNvPr id="16" name="Picture 6" descr="http://www.cs.uah.edu/%7Ercoleman/Common/History/Images/CPPHistory07.jpg"/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8972"/>
              <a:stretch/>
            </p:blipFill>
            <p:spPr bwMode="auto">
              <a:xfrm>
                <a:off x="3340312" y="1911050"/>
                <a:ext cx="659373" cy="93218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7" name="Textfeld 16"/>
            <p:cNvSpPr txBox="1"/>
            <p:nvPr/>
          </p:nvSpPr>
          <p:spPr>
            <a:xfrm>
              <a:off x="3694374" y="6000129"/>
              <a:ext cx="1783432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C++14 (2014)</a:t>
              </a:r>
              <a:endParaRPr lang="en-US" dirty="0"/>
            </a:p>
          </p:txBody>
        </p:sp>
      </p:grpSp>
      <p:grpSp>
        <p:nvGrpSpPr>
          <p:cNvPr id="18" name="Gruppieren 17"/>
          <p:cNvGrpSpPr/>
          <p:nvPr/>
        </p:nvGrpSpPr>
        <p:grpSpPr>
          <a:xfrm>
            <a:off x="6379596" y="2933288"/>
            <a:ext cx="2203743" cy="3416809"/>
            <a:chOff x="6379596" y="2933288"/>
            <a:chExt cx="2203743" cy="3416809"/>
          </a:xfrm>
        </p:grpSpPr>
        <p:sp>
          <p:nvSpPr>
            <p:cNvPr id="19" name="Textfeld 18"/>
            <p:cNvSpPr txBox="1"/>
            <p:nvPr/>
          </p:nvSpPr>
          <p:spPr>
            <a:xfrm>
              <a:off x="6379596" y="4747647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1.5 (2004)</a:t>
              </a:r>
              <a:endParaRPr lang="en-US" dirty="0"/>
            </a:p>
          </p:txBody>
        </p:sp>
        <p:sp>
          <p:nvSpPr>
            <p:cNvPr id="20" name="Textfeld 19"/>
            <p:cNvSpPr txBox="1"/>
            <p:nvPr/>
          </p:nvSpPr>
          <p:spPr>
            <a:xfrm>
              <a:off x="6379596" y="5158916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SE 6 (2006)</a:t>
              </a:r>
              <a:endParaRPr lang="en-US" dirty="0"/>
            </a:p>
          </p:txBody>
        </p:sp>
        <p:sp>
          <p:nvSpPr>
            <p:cNvPr id="21" name="Textfeld 20"/>
            <p:cNvSpPr txBox="1"/>
            <p:nvPr/>
          </p:nvSpPr>
          <p:spPr>
            <a:xfrm>
              <a:off x="6379596" y="5585403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SE 7 (2011)</a:t>
              </a:r>
              <a:endParaRPr lang="en-US" dirty="0"/>
            </a:p>
          </p:txBody>
        </p:sp>
        <p:sp>
          <p:nvSpPr>
            <p:cNvPr id="22" name="Textfeld 21"/>
            <p:cNvSpPr txBox="1"/>
            <p:nvPr/>
          </p:nvSpPr>
          <p:spPr>
            <a:xfrm>
              <a:off x="6391405" y="6000129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SE 8 (2014)</a:t>
              </a:r>
              <a:endParaRPr lang="en-US" dirty="0"/>
            </a:p>
          </p:txBody>
        </p:sp>
        <p:grpSp>
          <p:nvGrpSpPr>
            <p:cNvPr id="25" name="Gruppieren 24"/>
            <p:cNvGrpSpPr/>
            <p:nvPr/>
          </p:nvGrpSpPr>
          <p:grpSpPr>
            <a:xfrm>
              <a:off x="6388453" y="2933288"/>
              <a:ext cx="2191934" cy="1086200"/>
              <a:chOff x="6388453" y="2933288"/>
              <a:chExt cx="2191934" cy="1086200"/>
            </a:xfrm>
          </p:grpSpPr>
          <p:grpSp>
            <p:nvGrpSpPr>
              <p:cNvPr id="8" name="Gruppieren 7"/>
              <p:cNvGrpSpPr/>
              <p:nvPr/>
            </p:nvGrpSpPr>
            <p:grpSpPr>
              <a:xfrm>
                <a:off x="6388453" y="3013648"/>
                <a:ext cx="2191934" cy="1005840"/>
                <a:chOff x="620137" y="2638958"/>
                <a:chExt cx="2191934" cy="1005840"/>
              </a:xfrm>
            </p:grpSpPr>
            <p:sp>
              <p:nvSpPr>
                <p:cNvPr id="3" name="Textfeld 2"/>
                <p:cNvSpPr txBox="1"/>
                <p:nvPr/>
              </p:nvSpPr>
              <p:spPr>
                <a:xfrm>
                  <a:off x="620137" y="3294830"/>
                  <a:ext cx="2191934" cy="349968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>
                    <a:defRPr b="1"/>
                  </a:lvl1pPr>
                </a:lstStyle>
                <a:p>
                  <a:r>
                    <a:rPr lang="de-DE" dirty="0"/>
                    <a:t>Java 1.0 (1996)</a:t>
                  </a:r>
                  <a:endParaRPr lang="en-US" dirty="0"/>
                </a:p>
              </p:txBody>
            </p:sp>
            <p:pic>
              <p:nvPicPr>
                <p:cNvPr id="4" name="Picture 2" descr="http://upload.wikimedia.org/wikipedia/de/thumb/e/e1/Java-Logo.svg/100px-Java-Logo.svg.png"/>
                <p:cNvPicPr>
                  <a:picLocks noChangeAspect="1" noChangeArrowheads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b="32926"/>
                <a:stretch/>
              </p:blipFill>
              <p:spPr bwMode="auto">
                <a:xfrm>
                  <a:off x="1746713" y="2638958"/>
                  <a:ext cx="439154" cy="57935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pic>
            <p:nvPicPr>
              <p:cNvPr id="31746" name="Picture 2" descr="https://upload.wikimedia.org/wikipedia/commons/thumb/4/40/Wave.svg/170px-Wave.svg.png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948264" y="2933288"/>
                <a:ext cx="384175" cy="69151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pic>
        <p:nvPicPr>
          <p:cNvPr id="24" name="Picture 4" descr="http://upload.wikimedia.org/wikipedia/commons/thumb/9/95/The_C_Programming_Language%2C_First_Edition_Cover_%282%29.svg/546px-The_C_Programming_Language%2C_First_Edition_Cover_%282%29.svg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61" y="1514691"/>
            <a:ext cx="675483" cy="948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Pfeil nach links 29"/>
          <p:cNvSpPr/>
          <p:nvPr/>
        </p:nvSpPr>
        <p:spPr bwMode="auto">
          <a:xfrm>
            <a:off x="4155518" y="1510350"/>
            <a:ext cx="4232906" cy="594863"/>
          </a:xfrm>
          <a:prstGeom prst="leftArrow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b="1">
                <a:solidFill>
                  <a:schemeClr val="bg1"/>
                </a:solidFill>
                <a:latin typeface="+mj-lt"/>
              </a:rPr>
              <a:t>Vorgehen im Praktikum</a:t>
            </a:r>
            <a:endParaRPr lang="en-US" sz="1400" b="1" dirty="0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2051621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hteck 5"/>
          <p:cNvSpPr>
            <a:spLocks noChangeArrowheads="1"/>
          </p:cNvSpPr>
          <p:nvPr/>
        </p:nvSpPr>
        <p:spPr bwMode="auto">
          <a:xfrm>
            <a:off x="611188" y="5767388"/>
            <a:ext cx="2940050" cy="257175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Was genau macht der Präprozessor?</a:t>
            </a:r>
          </a:p>
        </p:txBody>
      </p:sp>
      <p:sp>
        <p:nvSpPr>
          <p:cNvPr id="20484" name="Rechteck 3"/>
          <p:cNvSpPr>
            <a:spLocks noChangeArrowheads="1"/>
          </p:cNvSpPr>
          <p:nvPr/>
        </p:nvSpPr>
        <p:spPr bwMode="auto">
          <a:xfrm>
            <a:off x="611188" y="2216442"/>
            <a:ext cx="2940050" cy="47754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5" name="Rechteck 4"/>
          <p:cNvSpPr>
            <a:spLocks noChangeArrowheads="1"/>
          </p:cNvSpPr>
          <p:nvPr/>
        </p:nvSpPr>
        <p:spPr bwMode="auto">
          <a:xfrm>
            <a:off x="530225" y="2216442"/>
            <a:ext cx="3177679" cy="4092878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ifndef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BUILDING_HPP_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define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BUILDING_HPP_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endif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BUILDING_HPP_ */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2994570" y="1709924"/>
            <a:ext cx="5753893" cy="638956"/>
          </a:xfrm>
          <a:prstGeom prst="wedgeRoundRectCallout">
            <a:avLst>
              <a:gd name="adj1" fmla="val -57914"/>
              <a:gd name="adj2" fmla="val 4886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err="1">
                <a:solidFill>
                  <a:schemeClr val="bg1"/>
                </a:solidFill>
              </a:rPr>
              <a:t>Include</a:t>
            </a:r>
            <a:r>
              <a:rPr lang="de-DE" b="1">
                <a:solidFill>
                  <a:schemeClr val="bg1"/>
                </a:solidFill>
              </a:rPr>
              <a:t> Guard</a:t>
            </a:r>
            <a:r>
              <a:rPr lang="de-DE">
                <a:solidFill>
                  <a:schemeClr val="bg1"/>
                </a:solidFill>
              </a:rPr>
              <a:t>: schützt vor mehrmaligem Einbinden von </a:t>
            </a:r>
            <a:r>
              <a:rPr lang="de-DE" i="1">
                <a:solidFill>
                  <a:schemeClr val="bg1"/>
                </a:solidFill>
              </a:rPr>
              <a:t>Building.h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2994570" y="2468956"/>
            <a:ext cx="5753893" cy="601203"/>
          </a:xfrm>
          <a:prstGeom prst="wedgeRoundRectCallout">
            <a:avLst>
              <a:gd name="adj1" fmla="val -62123"/>
              <a:gd name="adj2" fmla="val 7094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Dadurch können wir </a:t>
            </a:r>
            <a:r>
              <a:rPr lang="de-DE" b="1">
                <a:solidFill>
                  <a:schemeClr val="bg1"/>
                </a:solidFill>
              </a:rPr>
              <a:t>alle benötigten Header überall (beliebig oft) einbinden.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20489" name="Rechteck 2"/>
          <p:cNvSpPr>
            <a:spLocks noChangeArrowheads="1"/>
          </p:cNvSpPr>
          <p:nvPr/>
        </p:nvSpPr>
        <p:spPr bwMode="auto">
          <a:xfrm>
            <a:off x="612775" y="2234183"/>
            <a:ext cx="96838" cy="1266825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endParaRPr lang="de-DE" altLang="de-DE"/>
          </a:p>
        </p:txBody>
      </p:sp>
      <p:sp>
        <p:nvSpPr>
          <p:cNvPr id="20490" name="Rechteck 10"/>
          <p:cNvSpPr>
            <a:spLocks noChangeArrowheads="1"/>
          </p:cNvSpPr>
          <p:nvPr/>
        </p:nvSpPr>
        <p:spPr bwMode="auto">
          <a:xfrm>
            <a:off x="608013" y="5767388"/>
            <a:ext cx="96837" cy="285750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endParaRPr lang="de-DE" altLang="de-DE"/>
          </a:p>
        </p:txBody>
      </p:sp>
      <p:sp>
        <p:nvSpPr>
          <p:cNvPr id="2" name="Textfeld 1"/>
          <p:cNvSpPr txBox="1"/>
          <p:nvPr/>
        </p:nvSpPr>
        <p:spPr>
          <a:xfrm>
            <a:off x="4067944" y="3284984"/>
            <a:ext cx="5076056" cy="2926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/>
              <a:t>Funktionsweise:</a:t>
            </a:r>
          </a:p>
          <a:p>
            <a:pPr marL="285750" indent="-285750" algn="l">
              <a:buFontTx/>
              <a:buChar char="-"/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#define</a:t>
            </a:r>
            <a:r>
              <a:rPr lang="en-US"/>
              <a:t>-Konstanten auswerten (</a:t>
            </a:r>
            <a:r>
              <a:rPr lang="en-US">
                <a:sym typeface="Wingdings" panose="05000000000000000000" pitchFamily="2" charset="2"/>
              </a:rPr>
              <a:t>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#if(n)def</a:t>
            </a:r>
            <a:r>
              <a:rPr lang="en-US"/>
              <a:t>) und ersetzen</a:t>
            </a:r>
          </a:p>
          <a:p>
            <a:pPr marL="285750" indent="-285750" algn="l">
              <a:buFontTx/>
              <a:buChar char="-"/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/>
              <a:t>-Anweisungen </a:t>
            </a:r>
            <a:r>
              <a:rPr lang="en-US">
                <a:sym typeface="Wingdings" panose="05000000000000000000" pitchFamily="2" charset="2"/>
              </a:rPr>
              <a:t>durch </a:t>
            </a:r>
            <a:r>
              <a:rPr lang="en-US"/>
              <a:t>Dateiinhalt ersetzen (rekursiv!)</a:t>
            </a:r>
            <a:endParaRPr lang="en-US" b="1"/>
          </a:p>
          <a:p>
            <a:pPr marL="285750" indent="-285750" algn="l">
              <a:buFontTx/>
              <a:buChar char="-"/>
            </a:pPr>
            <a:endParaRPr lang="en-US" b="1"/>
          </a:p>
          <a:p>
            <a:pPr algn="l"/>
            <a:r>
              <a:rPr lang="en-US" b="1"/>
              <a:t>Weitere </a:t>
            </a:r>
            <a:r>
              <a:rPr lang="en-US" b="1" err="1"/>
              <a:t>Anwendungsfälle</a:t>
            </a:r>
            <a:r>
              <a:rPr lang="en-US" b="1"/>
              <a:t> des </a:t>
            </a:r>
            <a:r>
              <a:rPr lang="en-US" b="1" err="1"/>
              <a:t>Präprozessors</a:t>
            </a:r>
            <a:r>
              <a:rPr lang="en-US" b="1"/>
              <a:t>:</a:t>
            </a:r>
          </a:p>
          <a:p>
            <a:pPr marL="285750" indent="-285750" algn="l">
              <a:buFontTx/>
              <a:buChar char="-"/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DEBUG</a:t>
            </a:r>
            <a:r>
              <a:rPr lang="en-US"/>
              <a:t> vs.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NDEBUG/RELEASE</a:t>
            </a:r>
          </a:p>
          <a:p>
            <a:pPr marL="285750" indent="-285750" algn="l">
              <a:buFontTx/>
              <a:buChar char="-"/>
            </a:pPr>
            <a:r>
              <a:rPr lang="en-US" err="1"/>
              <a:t>Betriebssystemerkennung</a:t>
            </a:r>
            <a:r>
              <a:rPr lang="en-US"/>
              <a:t> (</a:t>
            </a:r>
            <a:r>
              <a:rPr lang="en-US" err="1"/>
              <a:t>z.B</a:t>
            </a:r>
            <a:r>
              <a:rPr lang="en-US"/>
              <a:t>.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WIN32</a:t>
            </a:r>
            <a:r>
              <a:rPr lang="en-US"/>
              <a:t>,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UNIX</a:t>
            </a:r>
            <a:r>
              <a:rPr lang="en-US"/>
              <a:t>)</a:t>
            </a:r>
          </a:p>
          <a:p>
            <a:pPr marL="285750" indent="-285750" algn="l">
              <a:buFontTx/>
              <a:buChar char="-"/>
            </a:pPr>
            <a:r>
              <a:rPr lang="en-US"/>
              <a:t>Konstanten (in C)</a:t>
            </a:r>
          </a:p>
        </p:txBody>
      </p:sp>
      <p:sp>
        <p:nvSpPr>
          <p:cNvPr id="3" name="Rechteck 2"/>
          <p:cNvSpPr/>
          <p:nvPr/>
        </p:nvSpPr>
        <p:spPr>
          <a:xfrm>
            <a:off x="5701771" y="6250605"/>
            <a:ext cx="3108543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hlinkClick r:id="rId3"/>
              </a:rPr>
              <a:t>https://en.wikipedia.org/wiki/Include_guard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18678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Was passiert ohne </a:t>
            </a:r>
            <a:r>
              <a:rPr lang="de-DE" noProof="0" dirty="0" err="1"/>
              <a:t>Include</a:t>
            </a:r>
            <a:r>
              <a:rPr lang="de-DE" noProof="0" dirty="0"/>
              <a:t> </a:t>
            </a:r>
            <a:r>
              <a:rPr lang="de-DE" noProof="0" dirty="0" err="1"/>
              <a:t>Guards</a:t>
            </a:r>
            <a:r>
              <a:rPr lang="de-DE" noProof="0" dirty="0"/>
              <a:t>?</a:t>
            </a:r>
          </a:p>
        </p:txBody>
      </p:sp>
      <p:sp>
        <p:nvSpPr>
          <p:cNvPr id="12" name="Textplatzhalter 11"/>
          <p:cNvSpPr>
            <a:spLocks noGrp="1"/>
          </p:cNvSpPr>
          <p:nvPr>
            <p:ph type="body" idx="1"/>
          </p:nvPr>
        </p:nvSpPr>
        <p:spPr>
          <a:xfrm>
            <a:off x="-144261" y="1490662"/>
            <a:ext cx="4040188" cy="639762"/>
          </a:xfrm>
        </p:spPr>
        <p:txBody>
          <a:bodyPr/>
          <a:lstStyle/>
          <a:p>
            <a:pPr algn="ctr"/>
            <a:r>
              <a:rPr lang="de-DE" noProof="0" dirty="0"/>
              <a:t>Vor dem Präprozessor</a:t>
            </a:r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3"/>
          </p:nvPr>
        </p:nvSpPr>
        <p:spPr>
          <a:xfrm>
            <a:off x="3707904" y="1490662"/>
            <a:ext cx="4041775" cy="639762"/>
          </a:xfrm>
        </p:spPr>
        <p:txBody>
          <a:bodyPr/>
          <a:lstStyle/>
          <a:p>
            <a:pPr algn="ctr"/>
            <a:r>
              <a:rPr lang="de-DE" noProof="0" dirty="0"/>
              <a:t>Nach dem Präprozessor</a:t>
            </a:r>
          </a:p>
        </p:txBody>
      </p:sp>
      <p:sp>
        <p:nvSpPr>
          <p:cNvPr id="6" name="Rechteck 5"/>
          <p:cNvSpPr/>
          <p:nvPr/>
        </p:nvSpPr>
        <p:spPr>
          <a:xfrm>
            <a:off x="3455876" y="6189141"/>
            <a:ext cx="5256584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>
                <a:hlinkClick r:id="rId3"/>
              </a:rPr>
              <a:t>http://en.cppreference.com/w/cpp/language/definition#One_Definition_Rule</a:t>
            </a:r>
            <a:r>
              <a:rPr lang="en-US" sz="1200"/>
              <a:t> </a:t>
            </a:r>
          </a:p>
        </p:txBody>
      </p:sp>
      <p:sp>
        <p:nvSpPr>
          <p:cNvPr id="8" name="Rechteck 4"/>
          <p:cNvSpPr>
            <a:spLocks noChangeArrowheads="1"/>
          </p:cNvSpPr>
          <p:nvPr/>
        </p:nvSpPr>
        <p:spPr bwMode="auto">
          <a:xfrm>
            <a:off x="278196" y="2464427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Building.hpp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9" name="Rechteck 4"/>
          <p:cNvSpPr>
            <a:spLocks noChangeArrowheads="1"/>
          </p:cNvSpPr>
          <p:nvPr/>
        </p:nvSpPr>
        <p:spPr bwMode="auto">
          <a:xfrm>
            <a:off x="278197" y="3648056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Elevator.hpp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{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10" name="Rechteck 4"/>
          <p:cNvSpPr>
            <a:spLocks noChangeArrowheads="1"/>
          </p:cNvSpPr>
          <p:nvPr/>
        </p:nvSpPr>
        <p:spPr bwMode="auto">
          <a:xfrm>
            <a:off x="286994" y="4831686"/>
            <a:ext cx="3177679" cy="522788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Floor.hpp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{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16" name="Rechteck 4"/>
          <p:cNvSpPr>
            <a:spLocks noChangeArrowheads="1"/>
          </p:cNvSpPr>
          <p:nvPr/>
        </p:nvSpPr>
        <p:spPr bwMode="auto">
          <a:xfrm>
            <a:off x="3920040" y="2462260"/>
            <a:ext cx="3177679" cy="2544966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Building.hpp */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"Floor.h"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"Elevator.hpp"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"Floor.hpp" (recursive)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</p:txBody>
      </p:sp>
      <p:sp>
        <p:nvSpPr>
          <p:cNvPr id="17" name="Abgerundetes Rechteck 16"/>
          <p:cNvSpPr/>
          <p:nvPr/>
        </p:nvSpPr>
        <p:spPr bwMode="auto">
          <a:xfrm>
            <a:off x="3563888" y="5351448"/>
            <a:ext cx="5256584" cy="770772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en-US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Die meisten Probleme beim Arbeiten mit C++ gehen auf Regelverletzungen zurück.</a:t>
            </a:r>
            <a:endParaRPr lang="en-US" b="1" err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" name="Abgerundete rechteckige Legende 6"/>
          <p:cNvSpPr/>
          <p:nvPr/>
        </p:nvSpPr>
        <p:spPr>
          <a:xfrm>
            <a:off x="6117940" y="3968577"/>
            <a:ext cx="2811138" cy="1210760"/>
          </a:xfrm>
          <a:prstGeom prst="wedgeRoundRectCallout">
            <a:avLst>
              <a:gd name="adj1" fmla="val -76130"/>
              <a:gd name="adj2" fmla="val -3691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One-Definition Rule</a:t>
            </a:r>
            <a:r>
              <a:rPr lang="de-DE">
                <a:solidFill>
                  <a:schemeClr val="bg1"/>
                </a:solidFill>
              </a:rPr>
              <a:t>:</a:t>
            </a:r>
          </a:p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Jede Klasse/Methode/… darf höchstens einmal definitert werden</a:t>
            </a:r>
          </a:p>
        </p:txBody>
      </p:sp>
    </p:spTree>
    <p:extLst>
      <p:ext uri="{BB962C8B-B14F-4D97-AF65-F5344CB8AC3E}">
        <p14:creationId xmlns:p14="http://schemas.microsoft.com/office/powerpoint/2010/main" val="103661556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Was passiert ohne </a:t>
            </a:r>
            <a:r>
              <a:rPr lang="de-DE" noProof="0" dirty="0" err="1"/>
              <a:t>Include</a:t>
            </a:r>
            <a:r>
              <a:rPr lang="de-DE" noProof="0" dirty="0"/>
              <a:t> </a:t>
            </a:r>
            <a:r>
              <a:rPr lang="de-DE" noProof="0" dirty="0" err="1"/>
              <a:t>Guards</a:t>
            </a:r>
            <a:r>
              <a:rPr lang="de-DE" noProof="0" dirty="0"/>
              <a:t>? Lösung.</a:t>
            </a:r>
          </a:p>
        </p:txBody>
      </p:sp>
      <p:sp>
        <p:nvSpPr>
          <p:cNvPr id="12" name="Textplatzhalter 11"/>
          <p:cNvSpPr>
            <a:spLocks noGrp="1"/>
          </p:cNvSpPr>
          <p:nvPr>
            <p:ph type="body" idx="1"/>
          </p:nvPr>
        </p:nvSpPr>
        <p:spPr>
          <a:xfrm>
            <a:off x="-144261" y="1490662"/>
            <a:ext cx="4040188" cy="639762"/>
          </a:xfrm>
        </p:spPr>
        <p:txBody>
          <a:bodyPr/>
          <a:lstStyle/>
          <a:p>
            <a:pPr algn="ctr"/>
            <a:r>
              <a:rPr lang="de-DE" noProof="0" dirty="0"/>
              <a:t>Vor dem Präprozessor</a:t>
            </a:r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3"/>
          </p:nvPr>
        </p:nvSpPr>
        <p:spPr>
          <a:xfrm>
            <a:off x="3707904" y="1490662"/>
            <a:ext cx="4041775" cy="639762"/>
          </a:xfrm>
        </p:spPr>
        <p:txBody>
          <a:bodyPr/>
          <a:lstStyle/>
          <a:p>
            <a:pPr algn="ctr"/>
            <a:r>
              <a:rPr lang="de-DE" noProof="0" dirty="0"/>
              <a:t>Nach dem Präprozessor</a:t>
            </a:r>
          </a:p>
        </p:txBody>
      </p:sp>
      <p:sp>
        <p:nvSpPr>
          <p:cNvPr id="8" name="Rechteck 4"/>
          <p:cNvSpPr>
            <a:spLocks noChangeArrowheads="1"/>
          </p:cNvSpPr>
          <p:nvPr/>
        </p:nvSpPr>
        <p:spPr bwMode="auto">
          <a:xfrm>
            <a:off x="278196" y="2464427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Building.hpp */</a:t>
            </a:r>
            <a:endParaRPr lang="de-DE" altLang="de-DE" sz="12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</p:txBody>
      </p:sp>
      <p:sp>
        <p:nvSpPr>
          <p:cNvPr id="9" name="Rechteck 4"/>
          <p:cNvSpPr>
            <a:spLocks noChangeArrowheads="1"/>
          </p:cNvSpPr>
          <p:nvPr/>
        </p:nvSpPr>
        <p:spPr bwMode="auto">
          <a:xfrm>
            <a:off x="278197" y="3648056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Elevator.hpp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</p:txBody>
      </p:sp>
      <p:sp>
        <p:nvSpPr>
          <p:cNvPr id="10" name="Rechteck 4"/>
          <p:cNvSpPr>
            <a:spLocks noChangeArrowheads="1"/>
          </p:cNvSpPr>
          <p:nvPr/>
        </p:nvSpPr>
        <p:spPr bwMode="auto">
          <a:xfrm>
            <a:off x="286994" y="4831686"/>
            <a:ext cx="3177679" cy="1352752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Floor.hpp */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#ifndef FLOOR_HPP_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#define FLOOR_HPP_ 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  <a:b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#endif 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6" name="Rechteck 4"/>
          <p:cNvSpPr>
            <a:spLocks noChangeArrowheads="1"/>
          </p:cNvSpPr>
          <p:nvPr/>
        </p:nvSpPr>
        <p:spPr bwMode="auto">
          <a:xfrm>
            <a:off x="3920040" y="2462260"/>
            <a:ext cx="3177679" cy="2544966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Building.hpp */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"Floor.h"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FLOOR_HPP_ undefined -&gt; defined</a:t>
            </a:r>
            <a:endParaRPr lang="de-DE" altLang="de-DE" sz="120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"Elevator.hpp"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"Floor.hpp" (recursive)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</p:txBody>
      </p:sp>
    </p:spTree>
    <p:extLst>
      <p:ext uri="{BB962C8B-B14F-4D97-AF65-F5344CB8AC3E}">
        <p14:creationId xmlns:p14="http://schemas.microsoft.com/office/powerpoint/2010/main" val="209929509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Include</a:t>
            </a:r>
            <a:r>
              <a:rPr lang="de-DE" altLang="de-DE" noProof="0" dirty="0"/>
              <a:t> </a:t>
            </a:r>
            <a:r>
              <a:rPr lang="de-DE" altLang="de-DE" noProof="0" dirty="0" err="1"/>
              <a:t>Guards</a:t>
            </a:r>
            <a:r>
              <a:rPr lang="de-DE" altLang="de-DE" noProof="0" dirty="0"/>
              <a:t>: #</a:t>
            </a:r>
            <a:r>
              <a:rPr lang="de-DE" altLang="de-DE" noProof="0" dirty="0" err="1"/>
              <a:t>ifndef</a:t>
            </a:r>
            <a:r>
              <a:rPr lang="de-DE" altLang="de-DE" noProof="0" dirty="0"/>
              <a:t> vs. #</a:t>
            </a:r>
            <a:r>
              <a:rPr lang="de-DE" altLang="de-DE" noProof="0" dirty="0" err="1"/>
              <a:t>pragma</a:t>
            </a:r>
            <a:r>
              <a:rPr lang="de-DE" altLang="de-DE" noProof="0" dirty="0"/>
              <a:t> </a:t>
            </a:r>
            <a:r>
              <a:rPr lang="de-DE" altLang="de-DE" noProof="0" dirty="0" err="1"/>
              <a:t>once</a:t>
            </a:r>
            <a:endParaRPr lang="de-DE" altLang="de-DE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/>
              <a:t>Anstelle der Klammer aus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ifndef</a:t>
            </a:r>
            <a:r>
              <a:rPr lang="de-DE" noProof="0" dirty="0"/>
              <a:t>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define</a:t>
            </a:r>
            <a:r>
              <a:rPr lang="de-DE" noProof="0" dirty="0"/>
              <a:t>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endif</a:t>
            </a:r>
            <a:r>
              <a:rPr lang="de-DE" noProof="0" dirty="0"/>
              <a:t> kann man auch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pragma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once</a:t>
            </a:r>
            <a:r>
              <a:rPr lang="de-DE" noProof="0" dirty="0"/>
              <a:t> verwenden </a:t>
            </a:r>
            <a:r>
              <a:rPr lang="de-DE" noProof="0" dirty="0">
                <a:sym typeface="Wingdings" panose="05000000000000000000" pitchFamily="2" charset="2"/>
              </a:rPr>
              <a:t></a:t>
            </a:r>
            <a:r>
              <a:rPr lang="de-DE" b="1" noProof="0" dirty="0"/>
              <a:t>kompakter, weniger fehleranfällig</a:t>
            </a:r>
          </a:p>
          <a:p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pragma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once</a:t>
            </a:r>
            <a:r>
              <a:rPr lang="de-DE" noProof="0" dirty="0"/>
              <a:t> ist </a:t>
            </a:r>
            <a:r>
              <a:rPr lang="de-DE" b="1" noProof="0" dirty="0"/>
              <a:t>(noch) nicht im Standard</a:t>
            </a:r>
            <a:r>
              <a:rPr lang="de-DE" noProof="0" dirty="0"/>
              <a:t>, wird aber von den meisten Compilern unterstützt.</a:t>
            </a:r>
          </a:p>
          <a:p>
            <a:r>
              <a:rPr lang="de-DE" noProof="0" dirty="0"/>
              <a:t>Liste von kompatiblen Compilern: </a:t>
            </a:r>
            <a:r>
              <a:rPr lang="de-DE" noProof="0" dirty="0">
                <a:hlinkClick r:id="rId3"/>
              </a:rPr>
              <a:t>https://en.wikipedia.org/wiki/Pragma_once#Portability</a:t>
            </a:r>
            <a:r>
              <a:rPr lang="de-DE" noProof="0" dirty="0"/>
              <a:t> </a:t>
            </a:r>
          </a:p>
          <a:p>
            <a:endParaRPr lang="de-DE" noProof="0" dirty="0"/>
          </a:p>
          <a:p>
            <a:endParaRPr lang="de-DE" noProof="0" dirty="0"/>
          </a:p>
        </p:txBody>
      </p:sp>
      <p:sp>
        <p:nvSpPr>
          <p:cNvPr id="20485" name="Rechteck 4"/>
          <p:cNvSpPr>
            <a:spLocks noChangeArrowheads="1"/>
          </p:cNvSpPr>
          <p:nvPr/>
        </p:nvSpPr>
        <p:spPr bwMode="auto">
          <a:xfrm>
            <a:off x="467544" y="3533639"/>
            <a:ext cx="3177679" cy="2848989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ifndef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BUILDING_HPP_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define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BUILDING_HPP_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endif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BUILDING_HPP_ */</a:t>
            </a:r>
          </a:p>
        </p:txBody>
      </p:sp>
      <p:sp>
        <p:nvSpPr>
          <p:cNvPr id="14" name="Rechteck 4"/>
          <p:cNvSpPr>
            <a:spLocks noChangeArrowheads="1"/>
          </p:cNvSpPr>
          <p:nvPr/>
        </p:nvSpPr>
        <p:spPr bwMode="auto">
          <a:xfrm>
            <a:off x="4788024" y="3533639"/>
            <a:ext cx="3177679" cy="2848989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#pragma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once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256755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Anwendungsmöglichkeiten von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define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/>
              <a:t>Die </a:t>
            </a:r>
            <a:r>
              <a:rPr lang="de-DE" b="1" noProof="0" dirty="0"/>
              <a:t>Direktive #</a:t>
            </a:r>
            <a:r>
              <a:rPr lang="de-DE" b="1" noProof="0" dirty="0" err="1"/>
              <a:t>define</a:t>
            </a:r>
            <a:r>
              <a:rPr lang="de-DE" b="1" noProof="0" dirty="0"/>
              <a:t> kann auf drei Arten </a:t>
            </a:r>
            <a:r>
              <a:rPr lang="de-DE" b="1" noProof="0"/>
              <a:t>eingesetzt werden</a:t>
            </a:r>
            <a:br>
              <a:rPr lang="de-DE" b="1" noProof="0"/>
            </a:br>
            <a:endParaRPr lang="de-DE" b="1" noProof="0" dirty="0"/>
          </a:p>
          <a:p>
            <a:r>
              <a:rPr lang="de-DE" b="1"/>
              <a:t>Symbol: </a:t>
            </a:r>
            <a:r>
              <a:rPr lang="de-DE" sz="2200" noProof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#define BUILDING_HPP</a:t>
            </a:r>
            <a:r>
              <a:rPr lang="de-DE" noProof="0"/>
              <a:t> </a:t>
            </a:r>
            <a:endParaRPr lang="de-DE"/>
          </a:p>
          <a:p>
            <a:pPr lvl="1"/>
            <a:r>
              <a:rPr lang="de-DE" noProof="0"/>
              <a:t>Das </a:t>
            </a:r>
            <a:r>
              <a:rPr lang="de-DE" noProof="0" dirty="0"/>
              <a:t>Symbol </a:t>
            </a:r>
            <a:r>
              <a:rPr lang="de-DE" sz="20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BUILDING_HPP</a:t>
            </a:r>
            <a:r>
              <a:rPr lang="de-DE" noProof="0" dirty="0"/>
              <a:t> existiert (ohne </a:t>
            </a:r>
            <a:r>
              <a:rPr lang="de-DE" noProof="0"/>
              <a:t>Wert).</a:t>
            </a:r>
          </a:p>
          <a:p>
            <a:pPr lvl="1"/>
            <a:endParaRPr lang="de-DE" noProof="0" dirty="0"/>
          </a:p>
          <a:p>
            <a:r>
              <a:rPr lang="de-DE" b="1"/>
              <a:t>Konstante: </a:t>
            </a:r>
            <a:r>
              <a:rPr lang="de-DE" sz="2200" noProof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#define BUILDING_HPP 1</a:t>
            </a:r>
            <a:endParaRPr lang="de-DE"/>
          </a:p>
          <a:p>
            <a:pPr lvl="1"/>
            <a:r>
              <a:rPr lang="de-DE" noProof="0"/>
              <a:t>Alle </a:t>
            </a:r>
            <a:r>
              <a:rPr lang="de-DE" noProof="0" dirty="0"/>
              <a:t>Auftreten von </a:t>
            </a:r>
            <a:r>
              <a:rPr lang="de-DE" sz="20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BUILDING_HPP</a:t>
            </a:r>
            <a:r>
              <a:rPr lang="de-DE" noProof="0" dirty="0"/>
              <a:t> werden mit </a:t>
            </a:r>
            <a:r>
              <a:rPr lang="de-DE" noProof="0"/>
              <a:t>1 ersetzt</a:t>
            </a:r>
            <a:endParaRPr lang="de-DE"/>
          </a:p>
          <a:p>
            <a:pPr lvl="1"/>
            <a:r>
              <a:rPr lang="de-DE"/>
              <a:t>Heute unüblich, dank "const" und "static" (siehe später)</a:t>
            </a:r>
          </a:p>
          <a:p>
            <a:pPr lvl="1"/>
            <a:endParaRPr lang="de-DE" noProof="0" dirty="0"/>
          </a:p>
          <a:p>
            <a:r>
              <a:rPr lang="de-DE" b="1"/>
              <a:t>Funktion: </a:t>
            </a:r>
            <a:r>
              <a:rPr lang="de-DE" sz="2200" noProof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#define </a:t>
            </a:r>
            <a:r>
              <a:rPr lang="de-DE" sz="22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MAX(</a:t>
            </a:r>
            <a:r>
              <a:rPr lang="de-DE" sz="2200" noProof="0" dirty="0" err="1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a,b</a:t>
            </a:r>
            <a:r>
              <a:rPr lang="de-DE" sz="22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) ((a &lt; b) ? (b) : (</a:t>
            </a:r>
            <a:r>
              <a:rPr lang="de-DE" sz="2200" noProof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a))</a:t>
            </a:r>
            <a:endParaRPr lang="de-DE" sz="2200" noProof="0" dirty="0">
              <a:latin typeface="+mj-lt"/>
              <a:ea typeface="+mn-ea"/>
              <a:cs typeface="Consolas" panose="020B0609020204030204" pitchFamily="49" charset="0"/>
            </a:endParaRPr>
          </a:p>
          <a:p>
            <a:pPr lvl="1"/>
            <a:r>
              <a:rPr lang="de-DE" noProof="0" dirty="0"/>
              <a:t>Verwendung: </a:t>
            </a:r>
            <a:r>
              <a:rPr lang="de-DE" sz="2000" noProof="0" dirty="0" err="1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std</a:t>
            </a:r>
            <a:r>
              <a:rPr lang="de-DE" sz="20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::</a:t>
            </a:r>
            <a:r>
              <a:rPr lang="de-DE" sz="2000" noProof="0" dirty="0" err="1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cout</a:t>
            </a:r>
            <a:r>
              <a:rPr lang="de-DE" sz="20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&lt;&lt; "MAX(1,2)	: " &lt;&lt; MAX(1,2) &lt;&lt; </a:t>
            </a:r>
            <a:r>
              <a:rPr lang="de-DE" sz="2000" noProof="0" dirty="0" err="1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std</a:t>
            </a:r>
            <a:r>
              <a:rPr lang="de-DE" sz="20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::</a:t>
            </a:r>
            <a:r>
              <a:rPr lang="de-DE" sz="2000" noProof="0" dirty="0" err="1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endl</a:t>
            </a:r>
            <a:r>
              <a:rPr lang="de-DE" sz="20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;</a:t>
            </a:r>
          </a:p>
          <a:p>
            <a:pPr lvl="1"/>
            <a:r>
              <a:rPr lang="de-DE" noProof="0"/>
              <a:t>N.B.: </a:t>
            </a:r>
            <a:r>
              <a:rPr lang="de-DE" b="1" noProof="0"/>
              <a:t>Ternärer Operator</a:t>
            </a:r>
            <a:r>
              <a:rPr lang="de-DE" noProof="0"/>
              <a:t>: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If-Condition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?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Then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-Value : Else-Value</a:t>
            </a:r>
          </a:p>
          <a:p>
            <a:pPr lvl="1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48880518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Definition vs. Deklaration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5044743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Grundlegendes Konzept</a:t>
            </a:r>
            <a:r>
              <a:rPr lang="de-DE" noProof="0" dirty="0"/>
              <a:t> in den meisten Programmiersprachen!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Deklaration</a:t>
            </a:r>
          </a:p>
          <a:p>
            <a:pPr marL="692150" lvl="1" indent="-342900"/>
            <a:r>
              <a:rPr lang="de-DE" noProof="0" dirty="0"/>
              <a:t>… gibt an, dass ein Element (z.B. Variable, Funktion, Klasse) </a:t>
            </a:r>
            <a:r>
              <a:rPr lang="de-DE" b="1" noProof="0" dirty="0"/>
              <a:t>existiert</a:t>
            </a:r>
            <a:r>
              <a:rPr lang="de-DE" noProof="0" dirty="0"/>
              <a:t> (</a:t>
            </a:r>
            <a:r>
              <a:rPr lang="de-DE" noProof="0" dirty="0">
                <a:sym typeface="Wingdings" panose="05000000000000000000" pitchFamily="2" charset="2"/>
              </a:rPr>
              <a:t>Größe im Speicher etc.)</a:t>
            </a:r>
            <a:r>
              <a:rPr lang="de-DE" noProof="0" dirty="0"/>
              <a:t> </a:t>
            </a:r>
            <a:r>
              <a:rPr lang="de-DE" b="1" noProof="0" dirty="0"/>
              <a:t>ohne</a:t>
            </a:r>
            <a:r>
              <a:rPr lang="de-DE" noProof="0" dirty="0"/>
              <a:t> ihm dabei einen </a:t>
            </a:r>
            <a:r>
              <a:rPr lang="de-DE" b="1" noProof="0" dirty="0"/>
              <a:t>konkreten Wert </a:t>
            </a:r>
            <a:r>
              <a:rPr lang="de-DE" noProof="0" dirty="0"/>
              <a:t>zuzuweisen.</a:t>
            </a:r>
          </a:p>
          <a:p>
            <a:pPr marL="692150" lvl="1" indent="-342900"/>
            <a:r>
              <a:rPr lang="de-DE" b="1" noProof="0" dirty="0"/>
              <a:t>Beispiele</a:t>
            </a:r>
            <a:r>
              <a:rPr lang="de-DE" b="1" noProof="0"/>
              <a:t>:</a:t>
            </a:r>
            <a:r>
              <a:rPr lang="de-DE" noProof="0"/>
              <a:t> </a:t>
            </a:r>
            <a:r>
              <a:rPr lang="de-DE" kern="120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extern int x;</a:t>
            </a:r>
            <a:r>
              <a:rPr lang="de-DE" noProof="0"/>
              <a:t> </a:t>
            </a:r>
            <a:r>
              <a:rPr lang="de-DE" kern="1200" noProof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void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myFunction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();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class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MyClass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;</a:t>
            </a:r>
          </a:p>
          <a:p>
            <a:pPr marL="692150" lvl="1" indent="-342900"/>
            <a:endParaRPr lang="de-DE" kern="1200" noProof="0" dirty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Definition</a:t>
            </a:r>
          </a:p>
          <a:p>
            <a:pPr marL="692150" lvl="1" indent="-342900"/>
            <a:r>
              <a:rPr lang="de-DE" noProof="0" dirty="0"/>
              <a:t>…belegt ein Element mit einem </a:t>
            </a:r>
            <a:r>
              <a:rPr lang="de-DE" b="1" noProof="0" dirty="0"/>
              <a:t>konkreten Wert</a:t>
            </a:r>
          </a:p>
          <a:p>
            <a:pPr marL="692150" lvl="1" indent="-342900"/>
            <a:r>
              <a:rPr lang="de-DE" noProof="0" dirty="0"/>
              <a:t>Je nach Element ist eine </a:t>
            </a:r>
            <a:r>
              <a:rPr lang="de-DE" b="1" noProof="0" dirty="0" err="1"/>
              <a:t>Redefinition</a:t>
            </a:r>
            <a:r>
              <a:rPr lang="de-DE" noProof="0" dirty="0"/>
              <a:t> möglich</a:t>
            </a:r>
          </a:p>
          <a:p>
            <a:pPr marL="692150" lvl="1" indent="-342900"/>
            <a:r>
              <a:rPr lang="de-DE" b="1" noProof="0" dirty="0"/>
              <a:t>Beispiele</a:t>
            </a:r>
            <a:r>
              <a:rPr lang="de-DE" noProof="0"/>
              <a:t>: </a:t>
            </a:r>
            <a:r>
              <a:rPr lang="de-DE" kern="120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 x; int </a:t>
            </a:r>
            <a:r>
              <a:rPr lang="de-DE" kern="1200" noProof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x=3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;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void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myFunction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() {/*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function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def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. */}; </a:t>
            </a:r>
            <a:b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</a:b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class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MyClass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{/*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class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def</a:t>
            </a:r>
            <a:r>
              <a:rPr lang="de-DE" kern="1200" noProof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. */}; MyClass::MyClass() </a:t>
            </a:r>
            <a:r>
              <a:rPr lang="en-US" kern="1200" noProof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{</a:t>
            </a:r>
            <a:r>
              <a:rPr lang="de-DE" kern="120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/*…*/</a:t>
            </a:r>
            <a:r>
              <a:rPr lang="en-US" kern="1200" noProof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}</a:t>
            </a:r>
            <a:endParaRPr lang="de-DE" kern="1200" noProof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/>
              <a:t>Achtung: </a:t>
            </a:r>
            <a:r>
              <a:rPr lang="de-DE" kern="120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 x;</a:t>
            </a:r>
            <a:r>
              <a:rPr lang="de-DE"/>
              <a:t> ist immer eine Definition, auch ohne Gleichheitszeichen!</a:t>
            </a:r>
            <a:endParaRPr lang="de-DE" kern="1200" noProof="0" dirty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692150" lvl="1" indent="-342900"/>
            <a:endParaRPr lang="de-DE" kern="1200" noProof="0" dirty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/>
              <a:t>Initialisierung: </a:t>
            </a:r>
            <a:r>
              <a:rPr lang="de-DE" noProof="0"/>
              <a:t>Deklaration </a:t>
            </a:r>
            <a:r>
              <a:rPr lang="de-DE" noProof="0" dirty="0"/>
              <a:t>und Definition können </a:t>
            </a:r>
            <a:r>
              <a:rPr lang="de-DE" b="1" noProof="0" dirty="0"/>
              <a:t>gleichzeitig geschehen</a:t>
            </a:r>
          </a:p>
          <a:p>
            <a:pPr marL="692150" lvl="1" indent="-342900"/>
            <a:r>
              <a:rPr lang="de-DE" noProof="0"/>
              <a:t>Explizite Zuweisung ist vorzuziehen</a:t>
            </a:r>
            <a:r>
              <a:rPr lang="de-DE" noProof="0" dirty="0"/>
              <a:t>!</a:t>
            </a:r>
          </a:p>
          <a:p>
            <a:pPr marL="881063" lvl="2" indent="-342900"/>
            <a:r>
              <a:rPr lang="de-DE" noProof="0"/>
              <a:t>z.B</a:t>
            </a:r>
            <a:r>
              <a:rPr lang="de-DE" noProof="0" dirty="0"/>
              <a:t>. 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 x = 3;</a:t>
            </a:r>
            <a:r>
              <a:rPr lang="de-DE" noProof="0" dirty="0"/>
              <a:t> (Rest gleich wie bei Definition)</a:t>
            </a:r>
          </a:p>
          <a:p>
            <a:pPr marL="692150" lvl="1" indent="-342900"/>
            <a:r>
              <a:rPr lang="de-DE" noProof="0"/>
              <a:t>Trennung erlaubt es aber, </a:t>
            </a:r>
            <a:r>
              <a:rPr lang="de-DE" b="1" noProof="0"/>
              <a:t>zyklische Abhängigkeiten aufzubrechen</a:t>
            </a:r>
            <a:r>
              <a:rPr lang="de-DE" noProof="0"/>
              <a:t>.</a:t>
            </a:r>
          </a:p>
          <a:p>
            <a:pPr marL="692150" lvl="1" indent="-342900"/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250825" y="6093296"/>
            <a:ext cx="8893175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200"/>
              <a:t>Praktisches Beispiel: </a:t>
            </a:r>
            <a:r>
              <a:rPr lang="en-US" sz="1200">
                <a:hlinkClick r:id="rId2"/>
              </a:rPr>
              <a:t>http://www.cprogramming.com/declare_vs_define.html</a:t>
            </a:r>
            <a:r>
              <a:rPr lang="en-US" sz="1200"/>
              <a:t> </a:t>
            </a:r>
          </a:p>
          <a:p>
            <a:pPr algn="l"/>
            <a:r>
              <a:rPr lang="en-US" sz="1200"/>
              <a:t>Definitionen: </a:t>
            </a:r>
            <a:r>
              <a:rPr lang="en-US" sz="1200">
                <a:hlinkClick r:id="rId3"/>
              </a:rPr>
              <a:t>https://en.cppreference.com/w/cpp/language/definition</a:t>
            </a:r>
            <a:r>
              <a:rPr lang="en-US" sz="1200"/>
              <a:t> </a:t>
            </a:r>
            <a:r>
              <a:rPr lang="en-US" sz="1200">
                <a:hlinkClick r:id="rId4"/>
              </a:rPr>
              <a:t>https://en.cppreference.com/w/cpp/language/declarations</a:t>
            </a:r>
            <a:r>
              <a:rPr lang="en-US" sz="1200"/>
              <a:t> </a:t>
            </a:r>
          </a:p>
        </p:txBody>
      </p:sp>
      <p:sp>
        <p:nvSpPr>
          <p:cNvPr id="5" name="Rechteck 4"/>
          <p:cNvSpPr/>
          <p:nvPr/>
        </p:nvSpPr>
        <p:spPr bwMode="auto">
          <a:xfrm>
            <a:off x="5385015" y="711252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17244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Inlining</a:t>
            </a:r>
            <a:r>
              <a:rPr lang="de-DE" altLang="de-DE" noProof="0" dirty="0"/>
              <a:t> und Code-Optimierung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4211960" y="1484313"/>
            <a:ext cx="4679628" cy="4968875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inline</a:t>
            </a:r>
            <a:r>
              <a:rPr lang="de-DE" noProof="0" dirty="0"/>
              <a:t> </a:t>
            </a:r>
            <a:r>
              <a:rPr lang="de-DE" noProof="0"/>
              <a:t>zeigt </a:t>
            </a:r>
            <a:r>
              <a:rPr lang="de-DE" b="1" noProof="0"/>
              <a:t>Wunsch</a:t>
            </a:r>
            <a:r>
              <a:rPr lang="de-DE" noProof="0"/>
              <a:t> an</a:t>
            </a:r>
            <a:r>
              <a:rPr lang="de-DE" noProof="0" dirty="0"/>
              <a:t>, dass statt eines Methoden-/Funktionsaufrufs direkt der Code an jeder Aufrufstelle eingefügt werden soll</a:t>
            </a:r>
            <a:r>
              <a:rPr lang="de-DE" noProof="0"/>
              <a:t>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inline</a:t>
            </a:r>
            <a:r>
              <a:rPr lang="de-DE"/>
              <a:t> ist innerhalb einer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/>
              <a:t>-Definition redundant.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inline</a:t>
            </a:r>
            <a:r>
              <a:rPr lang="de-DE"/>
              <a:t> bei Funktionen verpflichtend für den Compiler (One Definition Rule)</a:t>
            </a:r>
            <a:br>
              <a:rPr lang="de-DE" noProof="0" dirty="0"/>
            </a:br>
            <a:endParaRPr lang="de-DE" noProof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/>
              <a:t>Nur </a:t>
            </a:r>
            <a:r>
              <a:rPr lang="de-DE" noProof="0" dirty="0"/>
              <a:t>ein </a:t>
            </a:r>
            <a:r>
              <a:rPr lang="de-DE" b="1" noProof="0" dirty="0"/>
              <a:t>Hinweis</a:t>
            </a:r>
            <a:r>
              <a:rPr lang="de-DE" noProof="0" dirty="0"/>
              <a:t> an den Compiler – nicht </a:t>
            </a:r>
            <a:r>
              <a:rPr lang="de-DE" noProof="0"/>
              <a:t>"verpflichtend" und oft </a:t>
            </a:r>
            <a:r>
              <a:rPr lang="de-DE" b="1" noProof="0"/>
              <a:t>nicht notwendig</a:t>
            </a:r>
            <a:r>
              <a:rPr lang="de-DE" noProof="0" dirty="0"/>
              <a:t>, da der Compiler automatisch über Optimierungen entscheidet </a:t>
            </a:r>
            <a:br>
              <a:rPr lang="de-DE" noProof="0" dirty="0"/>
            </a:br>
            <a:r>
              <a:rPr lang="de-DE" noProof="0" dirty="0"/>
              <a:t>(Flags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-O1</a:t>
            </a:r>
            <a:r>
              <a:rPr lang="de-DE" noProof="0" dirty="0"/>
              <a:t>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-O2</a:t>
            </a:r>
            <a:r>
              <a:rPr lang="de-DE" noProof="0" dirty="0"/>
              <a:t>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-O3</a:t>
            </a:r>
            <a:r>
              <a:rPr lang="de-DE" noProof="0" dirty="0"/>
              <a:t>, …)</a:t>
            </a:r>
          </a:p>
        </p:txBody>
      </p:sp>
      <p:sp>
        <p:nvSpPr>
          <p:cNvPr id="10244" name="Rechteck 4"/>
          <p:cNvSpPr>
            <a:spLocks noChangeArrowheads="1"/>
          </p:cNvSpPr>
          <p:nvPr/>
        </p:nvSpPr>
        <p:spPr bwMode="auto">
          <a:xfrm>
            <a:off x="179710" y="1700808"/>
            <a:ext cx="4032250" cy="4342128"/>
          </a:xfrm>
          <a:prstGeom prst="foldedCorner">
            <a:avLst>
              <a:gd name="adj" fmla="val 910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Floor(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Floor(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~Floor();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inline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}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inline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setNumber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n)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   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n;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inline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max(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a, 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b) 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a &gt;= b ? a : b;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 </a:t>
            </a:r>
          </a:p>
        </p:txBody>
      </p:sp>
      <p:sp>
        <p:nvSpPr>
          <p:cNvPr id="2" name="Rechteck 1"/>
          <p:cNvSpPr/>
          <p:nvPr/>
        </p:nvSpPr>
        <p:spPr bwMode="auto">
          <a:xfrm>
            <a:off x="3222279" y="1700808"/>
            <a:ext cx="986408" cy="50405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Floor.hpp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4" name="Rechteck 3"/>
          <p:cNvSpPr>
            <a:spLocks noChangeArrowheads="1"/>
          </p:cNvSpPr>
          <p:nvPr/>
        </p:nvSpPr>
        <p:spPr bwMode="auto">
          <a:xfrm>
            <a:off x="339293" y="2708920"/>
            <a:ext cx="3744416" cy="1296144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5" name="Rechteck 14"/>
          <p:cNvSpPr/>
          <p:nvPr/>
        </p:nvSpPr>
        <p:spPr>
          <a:xfrm>
            <a:off x="4875292" y="6235308"/>
            <a:ext cx="4016296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3"/>
              </a:rPr>
              <a:t>https://en.wikipedia.org/wiki/Inline_function</a:t>
            </a:r>
            <a:r>
              <a:rPr lang="en-US" sz="1200"/>
              <a:t> </a:t>
            </a:r>
          </a:p>
          <a:p>
            <a:pPr algn="r"/>
            <a:endParaRPr lang="en-US" sz="1200"/>
          </a:p>
        </p:txBody>
      </p:sp>
      <p:sp>
        <p:nvSpPr>
          <p:cNvPr id="8" name="Rechteck 3"/>
          <p:cNvSpPr>
            <a:spLocks noChangeArrowheads="1"/>
          </p:cNvSpPr>
          <p:nvPr/>
        </p:nvSpPr>
        <p:spPr bwMode="auto">
          <a:xfrm>
            <a:off x="203374" y="4772068"/>
            <a:ext cx="3432522" cy="601148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48291370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/>
              <a:t> vs.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de-DE" noProof="0" dirty="0"/>
              <a:t> vs.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union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1655" cy="4968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noProof="0" dirty="0"/>
              <a:t>In C++ gibt es (mind.) drei Wege </a:t>
            </a:r>
            <a:r>
              <a:rPr lang="de-DE" noProof="0"/>
              <a:t>zur Implementierung </a:t>
            </a:r>
            <a:r>
              <a:rPr lang="de-DE" b="1" noProof="0" dirty="0"/>
              <a:t>"komplexer Datentypen"</a:t>
            </a:r>
            <a:r>
              <a:rPr lang="de-DE" noProof="0" dirty="0"/>
              <a:t>.</a:t>
            </a:r>
          </a:p>
          <a:p>
            <a:pPr marL="342900" indent="-342900"/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endParaRPr lang="de-DE"/>
          </a:p>
          <a:p>
            <a:pPr marL="692150" lvl="1" indent="-342900"/>
            <a:r>
              <a:rPr lang="de-DE"/>
              <a:t>Standardmittel in C++</a:t>
            </a:r>
          </a:p>
          <a:p>
            <a:pPr marL="692150" lvl="1" indent="-342900"/>
            <a:endParaRPr lang="de-DE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endParaRPr lang="de-DE" b="1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/>
              <a:t>Geerbt von C</a:t>
            </a:r>
            <a:r>
              <a:rPr lang="de-DE" noProof="0" dirty="0"/>
              <a:t> (</a:t>
            </a:r>
            <a:r>
              <a:rPr lang="de-DE" noProof="0" dirty="0">
                <a:sym typeface="Wingdings" panose="05000000000000000000" pitchFamily="2" charset="2"/>
              </a:rPr>
              <a:t> µC-Teil), u.a. für  </a:t>
            </a:r>
            <a:r>
              <a:rPr lang="de-DE" noProof="0">
                <a:sym typeface="Wingdings" panose="05000000000000000000" pitchFamily="2" charset="2"/>
              </a:rPr>
              <a:t>Binärkompatibilität </a:t>
            </a:r>
            <a:br>
              <a:rPr lang="de-DE" noProof="0">
                <a:sym typeface="Wingdings" panose="05000000000000000000" pitchFamily="2" charset="2"/>
              </a:rPr>
            </a:br>
            <a:r>
              <a:rPr lang="de-DE" noProof="0">
                <a:sym typeface="Wingdings" panose="05000000000000000000" pitchFamily="2" charset="2"/>
              </a:rPr>
              <a:t>(</a:t>
            </a:r>
            <a:r>
              <a:rPr lang="de-DE" noProof="0" dirty="0">
                <a:sym typeface="Wingdings" panose="05000000000000000000" pitchFamily="2" charset="2"/>
              </a:rPr>
              <a:t>z.B</a:t>
            </a:r>
            <a:r>
              <a:rPr lang="de-DE" noProof="0">
                <a:sym typeface="Wingdings" panose="05000000000000000000" pitchFamily="2" charset="2"/>
              </a:rPr>
              <a:t>. Datentypen in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ctime</a:t>
            </a:r>
            <a:r>
              <a:rPr lang="de-DE" noProof="0">
                <a:sym typeface="Wingdings" panose="05000000000000000000" pitchFamily="2" charset="2"/>
              </a:rPr>
              <a:t>)</a:t>
            </a:r>
            <a:endParaRPr lang="de-DE" noProof="0" dirty="0">
              <a:sym typeface="Wingdings" panose="05000000000000000000" pitchFamily="2" charset="2"/>
            </a:endParaRPr>
          </a:p>
          <a:p>
            <a:pPr marL="692150" lvl="1" indent="-342900"/>
            <a:r>
              <a:rPr lang="de-DE" noProof="0" dirty="0"/>
              <a:t>In C++: </a:t>
            </a:r>
            <a:r>
              <a:rPr lang="de-DE" b="1" noProof="0" dirty="0"/>
              <a:t>Konstruktor</a:t>
            </a:r>
            <a:r>
              <a:rPr lang="de-DE" noProof="0"/>
              <a:t>, </a:t>
            </a:r>
            <a:r>
              <a:rPr lang="de-DE" b="1" noProof="0"/>
              <a:t>Methoden</a:t>
            </a:r>
            <a:r>
              <a:rPr lang="de-DE"/>
              <a:t>, </a:t>
            </a:r>
            <a:r>
              <a:rPr lang="de-DE" b="1" noProof="0"/>
              <a:t>Vererbung </a:t>
            </a:r>
            <a:r>
              <a:rPr lang="de-DE" noProof="0"/>
              <a:t>möglich</a:t>
            </a:r>
          </a:p>
          <a:p>
            <a:pPr marL="692150" lvl="1" indent="-342900"/>
            <a:r>
              <a:rPr lang="de-DE" noProof="0"/>
              <a:t>Unterschied </a:t>
            </a:r>
            <a:r>
              <a:rPr lang="de-DE" noProof="0" dirty="0"/>
              <a:t>zu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/>
              <a:t>: </a:t>
            </a:r>
            <a:r>
              <a:rPr lang="de-DE" noProof="0"/>
              <a:t>standardmäßig sind alle Member </a:t>
            </a:r>
            <a:br>
              <a:rPr lang="de-DE" noProof="0"/>
            </a:br>
            <a:r>
              <a:rPr lang="de-DE" b="1" noProof="0"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</a:p>
          <a:p>
            <a:pPr marL="692150" lvl="1" indent="-342900"/>
            <a:endParaRPr lang="de-DE" b="1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>
                <a:latin typeface="Consolas" panose="020B0609020204030204" pitchFamily="49" charset="0"/>
                <a:cs typeface="Consolas" panose="020B0609020204030204" pitchFamily="49" charset="0"/>
              </a:rPr>
              <a:t>union</a:t>
            </a:r>
            <a:r>
              <a:rPr lang="de-DE" noProof="0"/>
              <a:t> </a:t>
            </a:r>
            <a:r>
              <a:rPr lang="de-DE" noProof="0" dirty="0"/>
              <a:t>[eher exotisch]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/>
              <a:t>Spezialdatentyp</a:t>
            </a:r>
            <a:r>
              <a:rPr lang="de-DE" noProof="0" dirty="0"/>
              <a:t>, zur Speicherung "alternativer</a:t>
            </a:r>
            <a:r>
              <a:rPr lang="de-DE" noProof="0"/>
              <a:t>" Member</a:t>
            </a:r>
          </a:p>
          <a:p>
            <a:pPr marL="692150" lvl="1" indent="-342900"/>
            <a:r>
              <a:rPr lang="de-DE" noProof="0"/>
              <a:t>Belegung </a:t>
            </a:r>
            <a:r>
              <a:rPr lang="de-DE" noProof="0" dirty="0"/>
              <a:t>ist klar vom Kontext.</a:t>
            </a:r>
          </a:p>
          <a:p>
            <a:pPr marL="692150" lvl="1" indent="-342900"/>
            <a:r>
              <a:rPr lang="de-DE" noProof="0" dirty="0"/>
              <a:t>Höhere </a:t>
            </a:r>
            <a:r>
              <a:rPr lang="de-DE" b="1" noProof="0" dirty="0"/>
              <a:t>Effizienz</a:t>
            </a:r>
            <a:r>
              <a:rPr lang="de-DE" noProof="0" dirty="0"/>
              <a:t> durch gemeinsame Speichernutzung</a:t>
            </a:r>
          </a:p>
          <a:p>
            <a:pPr marL="692150" lvl="1" indent="-342900"/>
            <a:endParaRPr lang="de-DE" noProof="0" dirty="0"/>
          </a:p>
        </p:txBody>
      </p:sp>
      <p:sp>
        <p:nvSpPr>
          <p:cNvPr id="4" name="Rechteck 4"/>
          <p:cNvSpPr>
            <a:spLocks noChangeArrowheads="1"/>
          </p:cNvSpPr>
          <p:nvPr/>
        </p:nvSpPr>
        <p:spPr bwMode="auto">
          <a:xfrm>
            <a:off x="6300192" y="2585674"/>
            <a:ext cx="2736304" cy="1872208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struct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RawVector3D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00C0"/>
                </a:solidFill>
                <a:latin typeface="Consolas" pitchFamily="49" charset="0"/>
              </a:rPr>
              <a:t>x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int </a:t>
            </a:r>
            <a:r>
              <a:rPr lang="de-DE" altLang="de-DE" sz="1200">
                <a:solidFill>
                  <a:srgbClr val="0000C0"/>
                </a:solidFill>
                <a:latin typeface="Consolas" pitchFamily="49" charset="0"/>
              </a:rPr>
              <a:t>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int </a:t>
            </a:r>
            <a:r>
              <a:rPr lang="de-DE" altLang="de-DE" sz="1200">
                <a:solidFill>
                  <a:srgbClr val="0000C0"/>
                </a:solidFill>
                <a:latin typeface="Consolas" pitchFamily="49" charset="0"/>
              </a:rPr>
              <a:t>z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main()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  RawVector3D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myVec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myVec.</a:t>
            </a:r>
            <a:r>
              <a:rPr lang="de-DE" altLang="de-DE" sz="1200">
                <a:solidFill>
                  <a:srgbClr val="0000C0"/>
                </a:solidFill>
                <a:latin typeface="Consolas" pitchFamily="49" charset="0"/>
              </a:rPr>
              <a:t>x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5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Rechteck 4"/>
          <p:cNvSpPr>
            <a:spLocks noChangeArrowheads="1"/>
          </p:cNvSpPr>
          <p:nvPr/>
        </p:nvSpPr>
        <p:spPr bwMode="auto">
          <a:xfrm>
            <a:off x="6300192" y="4520034"/>
            <a:ext cx="2736304" cy="1924001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union </a:t>
            </a:r>
            <a:r>
              <a:rPr lang="en-US" altLang="de-DE" sz="1200" dirty="0" err="1">
                <a:solidFill>
                  <a:srgbClr val="005032"/>
                </a:solidFill>
                <a:latin typeface="Consolas" pitchFamily="49" charset="0"/>
              </a:rPr>
              <a:t>ResultValue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  int </a:t>
            </a:r>
            <a:r>
              <a:rPr lang="en-US" altLang="de-DE" sz="1200" dirty="0" err="1">
                <a:solidFill>
                  <a:srgbClr val="0000C0"/>
                </a:solidFill>
                <a:latin typeface="Consolas" pitchFamily="49" charset="0"/>
              </a:rPr>
              <a:t>exitCode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  bool </a:t>
            </a:r>
            <a:r>
              <a:rPr lang="en-US" altLang="de-DE" sz="1200" dirty="0">
                <a:solidFill>
                  <a:srgbClr val="0000C0"/>
                </a:solidFill>
                <a:latin typeface="Consolas" pitchFamily="49" charset="0"/>
              </a:rPr>
              <a:t>flag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dirty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int main()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200" dirty="0" err="1">
                <a:solidFill>
                  <a:srgbClr val="005032"/>
                </a:solidFill>
                <a:latin typeface="Consolas" pitchFamily="49" charset="0"/>
              </a:rPr>
              <a:t>ResultValue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result1;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 result1.</a:t>
            </a:r>
            <a:r>
              <a:rPr lang="de-DE" altLang="de-DE" sz="1200" dirty="0">
                <a:solidFill>
                  <a:srgbClr val="0000C0"/>
                </a:solidFill>
                <a:latin typeface="Consolas" pitchFamily="49" charset="0"/>
              </a:rPr>
              <a:t>exitCode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= 3;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 result1.</a:t>
            </a:r>
            <a:r>
              <a:rPr lang="de-DE" altLang="de-DE" sz="1200" dirty="0">
                <a:solidFill>
                  <a:srgbClr val="0000C0"/>
                </a:solidFill>
                <a:latin typeface="Consolas" pitchFamily="49" charset="0"/>
              </a:rPr>
              <a:t>flag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true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3F7F5F"/>
                </a:solidFill>
                <a:latin typeface="Consolas" pitchFamily="49" charset="0"/>
              </a:rPr>
              <a:t>  // result1.exitCode == 1;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6" name="Rechteck 5"/>
          <p:cNvSpPr/>
          <p:nvPr/>
        </p:nvSpPr>
        <p:spPr>
          <a:xfrm>
            <a:off x="250825" y="6017428"/>
            <a:ext cx="6390456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200">
                <a:hlinkClick r:id="rId3"/>
              </a:rPr>
              <a:t>https://blogs.mentor.com/colinwalls/blog/2014/06/02/struct-vs-class-in-c/</a:t>
            </a:r>
            <a:r>
              <a:rPr lang="en-US" sz="1200"/>
              <a:t> </a:t>
            </a:r>
          </a:p>
          <a:p>
            <a:pPr algn="l"/>
            <a:r>
              <a:rPr lang="en-US" sz="1200">
                <a:hlinkClick r:id="rId4"/>
              </a:rPr>
              <a:t>http://en.cppreference.com/w/cpp/language/union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9057843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21509" name="Textfeld 5"/>
          <p:cNvSpPr txBox="1">
            <a:spLocks noChangeArrowheads="1"/>
          </p:cNvSpPr>
          <p:nvPr/>
        </p:nvSpPr>
        <p:spPr bwMode="auto">
          <a:xfrm>
            <a:off x="251520" y="1601867"/>
            <a:ext cx="6048672" cy="31839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 ist es möglich, dass man erfolgreich </a:t>
            </a:r>
            <a:r>
              <a:rPr lang="de-DE" altLang="de-DE" sz="1800"/>
              <a:t>kompilieren</a:t>
            </a:r>
            <a:r>
              <a:rPr lang="de-DE" altLang="de-DE" sz="1800" b="0"/>
              <a:t> aber </a:t>
            </a:r>
            <a:r>
              <a:rPr lang="de-DE" altLang="de-DE" sz="1800"/>
              <a:t>nicht linken </a:t>
            </a:r>
            <a:r>
              <a:rPr lang="de-DE" altLang="de-DE" sz="1800" b="0"/>
              <a:t>kann?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Wozu braucht man einen </a:t>
            </a:r>
            <a:r>
              <a:rPr lang="de-DE" altLang="de-DE" sz="1800"/>
              <a:t>Präprozessor</a:t>
            </a:r>
            <a:r>
              <a:rPr lang="de-DE" altLang="de-DE" sz="1800" b="0"/>
              <a:t>?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br>
              <a:rPr lang="de-DE" altLang="de-DE" sz="1800" b="0"/>
            </a:br>
            <a:r>
              <a:rPr lang="de-DE" altLang="de-DE" sz="1800" b="0"/>
              <a:t>Welche </a:t>
            </a:r>
            <a:r>
              <a:rPr lang="de-DE" altLang="de-DE" sz="1800"/>
              <a:t>Konsequenzen zieht eine Änderung </a:t>
            </a:r>
            <a:r>
              <a:rPr lang="de-DE" altLang="de-DE" sz="1800" b="0"/>
              <a:t>an </a:t>
            </a:r>
            <a:r>
              <a:rPr lang="de-DE" altLang="de-DE" sz="1800" b="0">
                <a:latin typeface="Consolas" panose="020B0609020204030204" pitchFamily="49" charset="0"/>
                <a:cs typeface="Consolas" panose="020B0609020204030204" pitchFamily="49" charset="0"/>
              </a:rPr>
              <a:t>inline</a:t>
            </a:r>
            <a:r>
              <a:rPr lang="de-DE" altLang="de-DE" sz="1800" b="0"/>
              <a:t>-Methoden (im Header) </a:t>
            </a:r>
            <a:r>
              <a:rPr lang="de-DE" altLang="de-DE" sz="1800"/>
              <a:t>nach sich</a:t>
            </a:r>
            <a:r>
              <a:rPr lang="de-DE" altLang="de-DE" sz="1800" b="0"/>
              <a:t> im Vergleich zu Änderungen in der Implementierungsdatei?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Wo sollte man eigentlich </a:t>
            </a:r>
            <a:r>
              <a:rPr lang="de-DE" altLang="de-DE" sz="1800"/>
              <a:t>dokumentieren</a:t>
            </a:r>
            <a:r>
              <a:rPr lang="de-DE" altLang="de-DE" sz="1800" b="0"/>
              <a:t>:</a:t>
            </a:r>
            <a:br>
              <a:rPr lang="de-DE" altLang="de-DE" sz="1800" b="0"/>
            </a:br>
            <a:r>
              <a:rPr lang="de-DE" altLang="de-DE" sz="1800" b="0"/>
              <a:t>Im Header oder in der Implementierungsdatei?</a:t>
            </a:r>
          </a:p>
        </p:txBody>
      </p:sp>
    </p:spTree>
    <p:extLst>
      <p:ext uri="{BB962C8B-B14F-4D97-AF65-F5344CB8AC3E}">
        <p14:creationId xmlns:p14="http://schemas.microsoft.com/office/powerpoint/2010/main" val="183647383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Programmstart</a:t>
            </a:r>
          </a:p>
        </p:txBody>
      </p:sp>
    </p:spTree>
    <p:extLst>
      <p:ext uri="{BB962C8B-B14F-4D97-AF65-F5344CB8AC3E}">
        <p14:creationId xmlns:p14="http://schemas.microsoft.com/office/powerpoint/2010/main" val="14988356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0A7715D0-96BF-4629-930E-A8A2A2C0FF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4" y="1436687"/>
            <a:ext cx="9144000" cy="4389651"/>
          </a:xfrm>
          <a:prstGeom prst="rect">
            <a:avLst/>
          </a:prstGeom>
        </p:spPr>
      </p:pic>
      <p:sp>
        <p:nvSpPr>
          <p:cNvPr id="14339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>
                <a:ea typeface="ＭＳ Ｐゴシック" pitchFamily="34" charset="-128"/>
              </a:rPr>
              <a:t>Wie wichtig sind C und C++? Der TIOBE-Index.</a:t>
            </a:r>
          </a:p>
        </p:txBody>
      </p:sp>
      <p:sp>
        <p:nvSpPr>
          <p:cNvPr id="14340" name="Rectangle 45"/>
          <p:cNvSpPr>
            <a:spLocks noChangeArrowheads="1"/>
          </p:cNvSpPr>
          <p:nvPr/>
        </p:nvSpPr>
        <p:spPr bwMode="auto">
          <a:xfrm>
            <a:off x="2001838" y="141922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>
              <a:spcBef>
                <a:spcPct val="0"/>
              </a:spcBef>
              <a:buSzTx/>
              <a:buFont typeface="Arial" charset="0"/>
              <a:buNone/>
            </a:pPr>
            <a:br>
              <a:rPr lang="en-US" altLang="de-DE" sz="1800" dirty="0"/>
            </a:br>
            <a:endParaRPr lang="en-US" altLang="de-DE" sz="1800" dirty="0"/>
          </a:p>
        </p:txBody>
      </p:sp>
      <p:sp>
        <p:nvSpPr>
          <p:cNvPr id="50" name="Abgerundete rechteckige Legende 49"/>
          <p:cNvSpPr/>
          <p:nvPr/>
        </p:nvSpPr>
        <p:spPr>
          <a:xfrm>
            <a:off x="6593713" y="2011531"/>
            <a:ext cx="791815" cy="720725"/>
          </a:xfrm>
          <a:prstGeom prst="wedgeRoundRectCallout">
            <a:avLst>
              <a:gd name="adj1" fmla="val -39333"/>
              <a:gd name="adj2" fmla="val 177362"/>
              <a:gd name="adj3" fmla="val 16667"/>
            </a:avLst>
          </a:prstGeom>
          <a:solidFill>
            <a:srgbClr val="7BB5EC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Java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4342" name="Rechteck 4"/>
          <p:cNvSpPr>
            <a:spLocks noChangeArrowheads="1"/>
          </p:cNvSpPr>
          <p:nvPr/>
        </p:nvSpPr>
        <p:spPr bwMode="auto">
          <a:xfrm>
            <a:off x="5076056" y="6237312"/>
            <a:ext cx="4572000" cy="23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dirty="0">
                <a:hlinkClick r:id="rId4"/>
              </a:rPr>
              <a:t>http://www.tiobe.com/tiobe_index?page=index</a:t>
            </a:r>
            <a:r>
              <a:rPr lang="de-DE" altLang="de-DE" sz="1000" dirty="0"/>
              <a:t> </a:t>
            </a:r>
          </a:p>
        </p:txBody>
      </p:sp>
      <p:sp>
        <p:nvSpPr>
          <p:cNvPr id="52" name="Abgerundete rechteckige Legende 51"/>
          <p:cNvSpPr/>
          <p:nvPr/>
        </p:nvSpPr>
        <p:spPr>
          <a:xfrm>
            <a:off x="4427984" y="1988840"/>
            <a:ext cx="798917" cy="720725"/>
          </a:xfrm>
          <a:prstGeom prst="wedgeRoundRectCallout">
            <a:avLst>
              <a:gd name="adj1" fmla="val -42819"/>
              <a:gd name="adj2" fmla="val 291548"/>
              <a:gd name="adj3" fmla="val 16667"/>
            </a:avLst>
          </a:prstGeom>
          <a:solidFill>
            <a:srgbClr val="F7A25B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dirty="0">
                <a:solidFill>
                  <a:schemeClr val="bg1"/>
                </a:solidFill>
              </a:rPr>
              <a:t>C++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511123" y="1830200"/>
            <a:ext cx="791815" cy="720725"/>
          </a:xfrm>
          <a:prstGeom prst="wedgeRoundRectCallout">
            <a:avLst>
              <a:gd name="adj1" fmla="val 57012"/>
              <a:gd name="adj2" fmla="val 248759"/>
              <a:gd name="adj3" fmla="val 16667"/>
            </a:avLst>
          </a:prstGeom>
          <a:solidFill>
            <a:srgbClr val="414146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C</a:t>
            </a:r>
            <a:endParaRPr lang="de-DE" dirty="0">
              <a:solidFill>
                <a:schemeClr val="bg1"/>
              </a:solidFill>
            </a:endParaRP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3162502"/>
              </p:ext>
            </p:extLst>
          </p:nvPr>
        </p:nvGraphicFramePr>
        <p:xfrm>
          <a:off x="179512" y="5173875"/>
          <a:ext cx="3168352" cy="1524000"/>
        </p:xfrm>
        <a:graphic>
          <a:graphicData uri="http://schemas.openxmlformats.org/drawingml/2006/table">
            <a:tbl>
              <a:tblPr firstRow="1">
                <a:tableStyleId>{793D81CF-94F2-401A-BA57-92F5A7B2D0C5}</a:tableStyleId>
              </a:tblPr>
              <a:tblGrid>
                <a:gridCol w="10081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801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801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Aug</a:t>
                      </a:r>
                      <a:r>
                        <a:rPr lang="en-US" sz="1300" dirty="0"/>
                        <a:t> 2019</a:t>
                      </a:r>
                      <a:endParaRPr lang="en-US" sz="13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Aug 2018</a:t>
                      </a:r>
                      <a:endParaRPr lang="en-US" sz="13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Language</a:t>
                      </a:r>
                      <a:endParaRPr lang="en-US" sz="14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Java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Python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C++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38583180"/>
      </p:ext>
    </p:extLst>
  </p:cSld>
  <p:clrMapOvr>
    <a:masterClrMapping/>
  </p:clrMapOvr>
  <p:transition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Systemstart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1512639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b="1" noProof="0" dirty="0">
                <a:latin typeface="+mj-lt"/>
                <a:cs typeface="Courier New" panose="02070309020205020404" pitchFamily="49" charset="0"/>
              </a:rPr>
              <a:t>-Funktion in C++</a:t>
            </a:r>
            <a:r>
              <a:rPr lang="de-DE" b="1" noProof="0" dirty="0"/>
              <a:t> entspricht </a:t>
            </a: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b="1" noProof="0" dirty="0"/>
              <a:t>-Methode in Java.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/>
              <a:t>Zwei Formen </a:t>
            </a:r>
            <a:r>
              <a:rPr lang="de-DE" noProof="0"/>
              <a:t>werden vom </a:t>
            </a:r>
            <a:r>
              <a:rPr lang="de-DE" b="1" noProof="0"/>
              <a:t>Linker </a:t>
            </a:r>
            <a:r>
              <a:rPr lang="de-DE" noProof="0"/>
              <a:t>erkannt:</a:t>
            </a:r>
            <a:endParaRPr lang="de-DE" noProof="0" dirty="0"/>
          </a:p>
          <a:p>
            <a:pPr marL="692150" lvl="1" indent="-342900">
              <a:buFont typeface="+mj-lt"/>
              <a:buAutoNum type="arabicPeriod"/>
            </a:pPr>
            <a:r>
              <a:rPr lang="de-DE" noProof="0"/>
              <a:t>parameterlos (</a:t>
            </a:r>
            <a:r>
              <a:rPr lang="de-DE" altLang="de-DE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main()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)</a:t>
            </a:r>
            <a:endParaRPr lang="de-DE" noProof="0" dirty="0"/>
          </a:p>
          <a:p>
            <a:pPr marL="692150" lvl="1" indent="-342900">
              <a:buFont typeface="+mj-lt"/>
              <a:buAutoNum type="arabicPeriod"/>
            </a:pPr>
            <a:r>
              <a:rPr lang="de-DE" noProof="0"/>
              <a:t>mit Kommandozeilenparametern (</a:t>
            </a:r>
            <a:r>
              <a:rPr lang="en-US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</a:t>
            </a:r>
            <a:r>
              <a:rPr lang="en-US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**)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,argv[0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  <a:r>
              <a:rPr lang="de-DE" noProof="0" dirty="0"/>
              <a:t> enthält Pfad zum Programm)</a:t>
            </a:r>
          </a:p>
        </p:txBody>
      </p:sp>
      <p:sp>
        <p:nvSpPr>
          <p:cNvPr id="23555" name="Rechteck 2"/>
          <p:cNvSpPr>
            <a:spLocks noChangeArrowheads="1"/>
          </p:cNvSpPr>
          <p:nvPr/>
        </p:nvSpPr>
        <p:spPr bwMode="auto">
          <a:xfrm>
            <a:off x="354623" y="3030504"/>
            <a:ext cx="5262562" cy="1296144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"Building.hpp"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Building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building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(3);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building.runSimulation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6" name="Abgerundete rechteckige Legende 25"/>
          <p:cNvSpPr/>
          <p:nvPr/>
        </p:nvSpPr>
        <p:spPr>
          <a:xfrm>
            <a:off x="5796136" y="3742670"/>
            <a:ext cx="3024336" cy="747316"/>
          </a:xfrm>
          <a:prstGeom prst="wedgeRoundRectCallout">
            <a:avLst>
              <a:gd name="adj1" fmla="val -136563"/>
              <a:gd name="adj2" fmla="val -646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Kein Rückgabewert </a:t>
            </a:r>
            <a:br>
              <a:rPr lang="de-DE" b="1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(=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0;</a:t>
            </a:r>
            <a:r>
              <a:rPr lang="de-DE">
                <a:solidFill>
                  <a:schemeClr val="bg1"/>
                </a:solidFill>
              </a:rPr>
              <a:t> = alles OK)</a:t>
            </a:r>
            <a:endParaRPr lang="de-DE" i="1">
              <a:solidFill>
                <a:schemeClr val="bg1"/>
              </a:solidFill>
            </a:endParaRPr>
          </a:p>
        </p:txBody>
      </p:sp>
      <p:sp>
        <p:nvSpPr>
          <p:cNvPr id="15" name="Gefaltete Ecke 14"/>
          <p:cNvSpPr/>
          <p:nvPr/>
        </p:nvSpPr>
        <p:spPr>
          <a:xfrm>
            <a:off x="358775" y="4406181"/>
            <a:ext cx="5258410" cy="2047155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400" b="1" err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iostream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400" b="1" err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cstdlib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"Building.hpp"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</a:t>
            </a:r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**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){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if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&gt;= 2)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algn="l"/>
            <a:r>
              <a:rPr lang="da-DK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unsigned</a:t>
            </a:r>
            <a:r>
              <a:rPr lang="da-DK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a-DK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a-DK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levels = std::</a:t>
            </a:r>
            <a:r>
              <a:rPr lang="da-DK" sz="1400" b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atoi</a:t>
            </a:r>
            <a:r>
              <a:rPr lang="da-DK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(argv[1]);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Building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hbi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(levels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hbi.runSimulation();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5798016" y="4697680"/>
            <a:ext cx="3022456" cy="538024"/>
          </a:xfrm>
          <a:prstGeom prst="wedgeRoundRectCallout">
            <a:avLst>
              <a:gd name="adj1" fmla="val -124673"/>
              <a:gd name="adj2" fmla="val 4181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Arrays</a:t>
            </a:r>
            <a:endParaRPr lang="de-DE" i="1">
              <a:solidFill>
                <a:schemeClr val="bg1"/>
              </a:solidFill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5796136" y="5589240"/>
            <a:ext cx="3024336" cy="792088"/>
          </a:xfrm>
          <a:prstGeom prst="wedgeRoundRectCallout">
            <a:avLst>
              <a:gd name="adj1" fmla="val -77682"/>
              <a:gd name="adj2" fmla="val -5624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C++-Datentypen können </a:t>
            </a:r>
            <a:r>
              <a:rPr lang="de-DE" b="1">
                <a:solidFill>
                  <a:schemeClr val="bg1"/>
                </a:solidFill>
              </a:rPr>
              <a:t>vorzeichenlos (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de-DE" b="1">
                <a:solidFill>
                  <a:schemeClr val="bg1"/>
                </a:solidFill>
              </a:rPr>
              <a:t>) </a:t>
            </a:r>
            <a:r>
              <a:rPr lang="de-DE">
                <a:solidFill>
                  <a:schemeClr val="bg1"/>
                </a:solidFill>
              </a:rPr>
              <a:t>sein</a:t>
            </a:r>
            <a:r>
              <a:rPr lang="de-DE" b="1">
                <a:solidFill>
                  <a:schemeClr val="bg1"/>
                </a:solidFill>
              </a:rPr>
              <a:t>.</a:t>
            </a:r>
            <a:endParaRPr lang="de-DE" i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298192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Die Deklarationsreihenfolge ist wichtig</a:t>
            </a:r>
            <a:r>
              <a:rPr lang="de-DE" noProof="0" dirty="0"/>
              <a:t>!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de-DE" noProof="0" dirty="0"/>
              <a:t>Der C++-Compiler </a:t>
            </a:r>
            <a:r>
              <a:rPr lang="de-DE" noProof="0"/>
              <a:t>analysiert jede </a:t>
            </a:r>
            <a:r>
              <a:rPr lang="de-DE" noProof="0" dirty="0"/>
              <a:t>Datei von </a:t>
            </a:r>
            <a:r>
              <a:rPr lang="de-DE" b="1" noProof="0" dirty="0"/>
              <a:t>vorne </a:t>
            </a:r>
            <a:r>
              <a:rPr lang="de-DE" b="1" noProof="0"/>
              <a:t>nach hinten</a:t>
            </a:r>
            <a:r>
              <a:rPr lang="de-DE"/>
              <a:t> – einfach, aber effizient.</a:t>
            </a:r>
            <a:endParaRPr lang="de-DE" noProof="0" dirty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b="1" noProof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de-DE" b="1" noProof="0"/>
              <a:t>Abhilfe</a:t>
            </a:r>
            <a:r>
              <a:rPr lang="de-DE" noProof="0" dirty="0"/>
              <a:t>: Aufrufende Funktion ans Ende stellen (geht nicht immer) oder Funktion deklarieren.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/>
          </a:p>
        </p:txBody>
      </p:sp>
      <p:sp>
        <p:nvSpPr>
          <p:cNvPr id="4" name="Rechteck 2"/>
          <p:cNvSpPr>
            <a:spLocks noChangeArrowheads="1"/>
          </p:cNvSpPr>
          <p:nvPr/>
        </p:nvSpPr>
        <p:spPr bwMode="auto">
          <a:xfrm>
            <a:off x="755576" y="2276872"/>
            <a:ext cx="2520975" cy="1080120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myFunction();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myFunction()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{}</a:t>
            </a:r>
          </a:p>
        </p:txBody>
      </p:sp>
      <p:sp>
        <p:nvSpPr>
          <p:cNvPr id="5" name="Rechteck 2"/>
          <p:cNvSpPr>
            <a:spLocks noChangeArrowheads="1"/>
          </p:cNvSpPr>
          <p:nvPr/>
        </p:nvSpPr>
        <p:spPr bwMode="auto">
          <a:xfrm>
            <a:off x="755576" y="4365029"/>
            <a:ext cx="3168352" cy="190817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Declaration of myFunction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myFunction()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myFunction();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Definition of myFunction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myFunction()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{}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5082271" y="4945461"/>
            <a:ext cx="2514065" cy="427756"/>
          </a:xfrm>
          <a:prstGeom prst="wedgeRoundRectCallout">
            <a:avLst>
              <a:gd name="adj1" fmla="val -145404"/>
              <a:gd name="adj2" fmla="val -11243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Funktionsprototyp</a:t>
            </a:r>
            <a:endParaRPr lang="de-DE" i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341993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Weitere Konzepte in C++</a:t>
            </a:r>
          </a:p>
        </p:txBody>
      </p:sp>
      <p:sp>
        <p:nvSpPr>
          <p:cNvPr id="2" name="Textplatzhalt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/>
              <a:t>Eine </a:t>
            </a:r>
            <a:r>
              <a:rPr lang="de-DE" noProof="0"/>
              <a:t>lose Übersicht über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77476970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/>
              <a:t>Enumerationen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err="1"/>
              <a:t>Enumerationen</a:t>
            </a:r>
            <a:r>
              <a:rPr lang="de-DE" noProof="0" dirty="0"/>
              <a:t> </a:t>
            </a:r>
            <a:r>
              <a:rPr lang="de-DE" noProof="0"/>
              <a:t>sind </a:t>
            </a:r>
            <a:r>
              <a:rPr lang="de-DE" b="1" noProof="0"/>
              <a:t>Klassen mit </a:t>
            </a:r>
            <a:r>
              <a:rPr lang="de-DE" b="1" noProof="0" dirty="0"/>
              <a:t>einer beschränkten Anzahl von Instanzen</a:t>
            </a:r>
            <a:endParaRPr lang="de-DE" noProof="0" dirty="0"/>
          </a:p>
          <a:p>
            <a:r>
              <a:rPr lang="de-DE" noProof="0" dirty="0" err="1"/>
              <a:t>Enum</a:t>
            </a:r>
            <a:r>
              <a:rPr lang="de-DE" noProof="0" dirty="0"/>
              <a:t>-Konstanten können </a:t>
            </a:r>
            <a:r>
              <a:rPr lang="de-DE" b="1" noProof="0" dirty="0"/>
              <a:t>ganzzahlige Werte zugewiesen werden </a:t>
            </a:r>
            <a:r>
              <a:rPr lang="de-DE" noProof="0" dirty="0"/>
              <a:t>(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DOWN=-1</a:t>
            </a:r>
            <a:r>
              <a:rPr lang="de-DE" noProof="0" dirty="0"/>
              <a:t>)</a:t>
            </a:r>
          </a:p>
          <a:p>
            <a:r>
              <a:rPr lang="de-DE" noProof="0" dirty="0"/>
              <a:t>Es existieren auch </a:t>
            </a:r>
            <a:r>
              <a:rPr lang="de-DE" b="1" noProof="0" dirty="0"/>
              <a:t>anonyme </a:t>
            </a:r>
            <a:r>
              <a:rPr lang="de-DE" b="1" noProof="0" dirty="0" err="1"/>
              <a:t>Enumerationen</a:t>
            </a:r>
            <a:endParaRPr lang="de-DE" b="1" noProof="0" dirty="0"/>
          </a:p>
          <a:p>
            <a:pPr lvl="1"/>
            <a:r>
              <a:rPr lang="de-DE" noProof="0" dirty="0"/>
              <a:t>z.B. </a:t>
            </a:r>
            <a:r>
              <a:rPr lang="de-DE" b="1" kern="1200" dirty="0" err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enum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r>
              <a:rPr lang="de-DE" kern="12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de-DE" kern="12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elevatorButton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lang="de-DE" noProof="0" dirty="0"/>
              <a:t> (führt Variable </a:t>
            </a: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elevatorButton</a:t>
            </a:r>
            <a:r>
              <a:rPr lang="de-DE" noProof="0" dirty="0"/>
              <a:t> </a:t>
            </a:r>
            <a:r>
              <a:rPr lang="de-DE" noProof="0"/>
              <a:t>ein)</a:t>
            </a:r>
          </a:p>
          <a:p>
            <a:pPr lvl="1"/>
            <a:endParaRPr lang="de-DE" noProof="0" dirty="0"/>
          </a:p>
          <a:p>
            <a:r>
              <a:rPr lang="de-DE" b="1" noProof="0"/>
              <a:t>Java</a:t>
            </a:r>
            <a:r>
              <a:rPr lang="de-DE" b="1" noProof="0" dirty="0"/>
              <a:t>: </a:t>
            </a:r>
            <a:r>
              <a:rPr lang="de-DE" noProof="0" dirty="0" err="1"/>
              <a:t>Enumerationen</a:t>
            </a:r>
            <a:r>
              <a:rPr lang="de-DE" noProof="0" dirty="0"/>
              <a:t> können zusätzlich Konstruktoren, Methoden, Felder haben</a:t>
            </a:r>
          </a:p>
        </p:txBody>
      </p:sp>
      <p:sp>
        <p:nvSpPr>
          <p:cNvPr id="3" name="Gefaltete Ecke 2"/>
          <p:cNvSpPr/>
          <p:nvPr/>
        </p:nvSpPr>
        <p:spPr>
          <a:xfrm>
            <a:off x="358774" y="3444544"/>
            <a:ext cx="8532814" cy="3008643"/>
          </a:xfrm>
          <a:prstGeom prst="foldedCorner">
            <a:avLst>
              <a:gd name="adj" fmla="val 10052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iostream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&gt;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enum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Button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UP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DOWN = -1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main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Button d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UP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switch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Traditional style</a:t>
            </a:r>
            <a:b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</a:b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Since C++11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Button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default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Cannot handle this!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endParaRPr lang="en-US" sz="1200" b="1">
              <a:solidFill>
                <a:srgbClr val="800000"/>
              </a:solidFill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200">
              <a:effectLst/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4040479" y="6239370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2"/>
              </a:rPr>
              <a:t>http://en.cppreference.com/w/cpp/language/enum</a:t>
            </a:r>
            <a:r>
              <a:rPr lang="en-US" sz="1100">
                <a:solidFill>
                  <a:schemeClr val="bg1">
                    <a:lumMod val="50000"/>
                  </a:schemeClr>
                </a:solidFill>
              </a:rPr>
              <a:t> 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242272907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Switch-Case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/>
              <a:t>Als Bedingung von </a:t>
            </a:r>
            <a:r>
              <a:rPr lang="de-DE" noProof="0" dirty="0" err="1"/>
              <a:t>switch-case</a:t>
            </a:r>
            <a:r>
              <a:rPr lang="de-DE" noProof="0" dirty="0"/>
              <a:t> sind in C++ nur ganzzahlige </a:t>
            </a:r>
            <a:r>
              <a:rPr lang="de-DE" noProof="0"/>
              <a:t>Typen (</a:t>
            </a:r>
            <a:r>
              <a:rPr lang="de-DE" b="1" kern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de-DE" noProof="0"/>
              <a:t>, </a:t>
            </a:r>
            <a:r>
              <a:rPr lang="de-DE" b="1" kern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long</a:t>
            </a:r>
            <a:r>
              <a:rPr lang="de-DE" noProof="0"/>
              <a:t>, …) und </a:t>
            </a:r>
            <a:r>
              <a:rPr lang="de-DE" noProof="0" dirty="0" err="1"/>
              <a:t>Enumerationen</a:t>
            </a:r>
            <a:r>
              <a:rPr lang="de-DE" noProof="0" dirty="0"/>
              <a:t> </a:t>
            </a:r>
            <a:r>
              <a:rPr lang="de-DE" noProof="0"/>
              <a:t>möglich (+ Referenzen </a:t>
            </a:r>
            <a:r>
              <a:rPr lang="de-DE" noProof="0" dirty="0"/>
              <a:t>darauf).</a:t>
            </a:r>
          </a:p>
          <a:p>
            <a:r>
              <a:rPr lang="de-DE" b="1" noProof="0" dirty="0"/>
              <a:t>Falldefinition </a:t>
            </a:r>
            <a:r>
              <a:rPr lang="de-DE" noProof="0" dirty="0"/>
              <a:t>mittels </a:t>
            </a: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case</a:t>
            </a:r>
            <a:r>
              <a:rPr lang="de-DE" noProof="0" dirty="0"/>
              <a:t>-Label (z.B. </a:t>
            </a:r>
            <a:r>
              <a:rPr lang="de-DE" b="1" noProof="0" dirty="0" err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de-DE" b="1" noProof="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DE" noProof="0" dirty="0">
                <a:solidFill>
                  <a:srgbClr val="7D004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UP</a:t>
            </a:r>
            <a:r>
              <a:rPr lang="de-DE" noProof="0" dirty="0">
                <a:solidFill>
                  <a:srgbClr val="E34AD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de-DE" noProof="0" dirty="0"/>
              <a:t>) </a:t>
            </a:r>
          </a:p>
          <a:p>
            <a:r>
              <a:rPr lang="de-DE" noProof="0" dirty="0"/>
              <a:t>Jeder </a:t>
            </a:r>
            <a:r>
              <a:rPr lang="de-DE" b="1" noProof="0" dirty="0"/>
              <a:t>Fall </a:t>
            </a:r>
            <a:r>
              <a:rPr lang="de-DE" noProof="0" dirty="0"/>
              <a:t>sollte beendet werden mittels </a:t>
            </a:r>
            <a:r>
              <a:rPr lang="de-DE" b="1" noProof="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break</a:t>
            </a:r>
            <a:r>
              <a:rPr lang="de-DE" noProof="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de-DE" noProof="0" dirty="0"/>
              <a:t> (sonst </a:t>
            </a:r>
            <a:r>
              <a:rPr lang="de-DE" b="1" noProof="0" dirty="0"/>
              <a:t>"fall </a:t>
            </a:r>
            <a:r>
              <a:rPr lang="de-DE" b="1" noProof="0" dirty="0" err="1"/>
              <a:t>through</a:t>
            </a:r>
            <a:r>
              <a:rPr lang="de-DE" b="1" noProof="0" dirty="0"/>
              <a:t>"</a:t>
            </a:r>
            <a:r>
              <a:rPr lang="de-DE" noProof="0" dirty="0"/>
              <a:t>)</a:t>
            </a:r>
          </a:p>
          <a:p>
            <a:r>
              <a:rPr lang="de-DE" noProof="0" dirty="0"/>
              <a:t>Falls kein Fall zutrifft, </a:t>
            </a:r>
            <a:r>
              <a:rPr lang="de-DE" i="1" noProof="0" dirty="0"/>
              <a:t>kann</a:t>
            </a:r>
            <a:r>
              <a:rPr lang="de-DE" noProof="0" dirty="0"/>
              <a:t> man </a:t>
            </a:r>
            <a:r>
              <a:rPr lang="de-DE" b="1" noProof="0" dirty="0" err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default</a:t>
            </a:r>
            <a:r>
              <a:rPr lang="de-DE" noProof="0" dirty="0">
                <a:solidFill>
                  <a:srgbClr val="E34AD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de-DE" noProof="0" dirty="0"/>
              <a:t> als Standardfall nutzen.</a:t>
            </a:r>
          </a:p>
          <a:p>
            <a:r>
              <a:rPr lang="de-DE" b="1" noProof="0"/>
              <a:t>Java</a:t>
            </a:r>
            <a:r>
              <a:rPr lang="de-DE" b="1" noProof="0" dirty="0"/>
              <a:t>:</a:t>
            </a:r>
            <a:r>
              <a:rPr lang="de-DE" noProof="0" dirty="0"/>
              <a:t> Seit </a:t>
            </a:r>
            <a:r>
              <a:rPr lang="de-DE" noProof="0"/>
              <a:t>1.7 auch </a:t>
            </a:r>
            <a:r>
              <a:rPr lang="de-DE" noProof="0" dirty="0"/>
              <a:t>Strings möglich.</a:t>
            </a:r>
            <a:endParaRPr lang="de-DE" b="1" noProof="0" dirty="0"/>
          </a:p>
          <a:p>
            <a:endParaRPr lang="de-DE" noProof="0" dirty="0"/>
          </a:p>
        </p:txBody>
      </p:sp>
      <p:sp>
        <p:nvSpPr>
          <p:cNvPr id="5" name="Gefaltete Ecke 4"/>
          <p:cNvSpPr/>
          <p:nvPr/>
        </p:nvSpPr>
        <p:spPr>
          <a:xfrm>
            <a:off x="358774" y="3444544"/>
            <a:ext cx="8532814" cy="3008643"/>
          </a:xfrm>
          <a:prstGeom prst="foldedCorner">
            <a:avLst>
              <a:gd name="adj" fmla="val 10052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iostream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&gt;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enum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Button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UP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DOWN = -1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main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Button d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UP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switch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Traditional style, may conflict with preprocessor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Since C++11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Button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default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Cannot handle this!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endParaRPr lang="en-US" sz="1200" b="1">
              <a:solidFill>
                <a:srgbClr val="800000"/>
              </a:solidFill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200">
              <a:effectLst/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38148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Namenskonflikte vermeiden mit </a:t>
            </a:r>
            <a:r>
              <a:rPr lang="de-DE" noProof="0" dirty="0" err="1"/>
              <a:t>Namespaces</a:t>
            </a:r>
            <a:endParaRPr lang="de-DE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Java</a:t>
            </a:r>
            <a:r>
              <a:rPr lang="de-DE" noProof="0" dirty="0"/>
              <a:t>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package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x.y.z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X;</a:t>
            </a:r>
            <a:r>
              <a:rPr lang="de-DE" noProof="0" dirty="0"/>
              <a:t> </a:t>
            </a:r>
          </a:p>
          <a:p>
            <a:pPr lvl="1"/>
            <a:r>
              <a:rPr lang="de-DE" b="1" noProof="0" dirty="0"/>
              <a:t>Zugriff</a:t>
            </a:r>
            <a:r>
              <a:rPr lang="de-DE" noProof="0" dirty="0"/>
              <a:t>: </a:t>
            </a:r>
            <a:r>
              <a:rPr lang="de-DE" noProof="0" dirty="0" err="1"/>
              <a:t>import</a:t>
            </a:r>
            <a:r>
              <a:rPr lang="de-DE" noProof="0" dirty="0"/>
              <a:t> und </a:t>
            </a:r>
            <a:r>
              <a:rPr lang="de-DE" noProof="0" dirty="0" err="1"/>
              <a:t>import</a:t>
            </a:r>
            <a:r>
              <a:rPr lang="de-DE" noProof="0" dirty="0"/>
              <a:t> </a:t>
            </a:r>
            <a:r>
              <a:rPr lang="de-DE" noProof="0" dirty="0" err="1"/>
              <a:t>static</a:t>
            </a:r>
            <a:r>
              <a:rPr lang="de-DE" noProof="0" dirty="0"/>
              <a:t> in Java</a:t>
            </a:r>
          </a:p>
          <a:p>
            <a:pPr lvl="1"/>
            <a:r>
              <a:rPr lang="de-DE" b="1" noProof="0" dirty="0"/>
              <a:t>Standardnamensraum</a:t>
            </a:r>
            <a:r>
              <a:rPr lang="de-DE" noProof="0" dirty="0"/>
              <a:t>: [leer]</a:t>
            </a:r>
          </a:p>
          <a:p>
            <a:r>
              <a:rPr lang="de-DE" b="1" noProof="0" dirty="0"/>
              <a:t>C++</a:t>
            </a:r>
            <a:r>
              <a:rPr lang="de-DE" noProof="0" dirty="0"/>
              <a:t>: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namespace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x{};,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X{};,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X{};</a:t>
            </a:r>
          </a:p>
          <a:p>
            <a:pPr lvl="1"/>
            <a:r>
              <a:rPr lang="de-DE" b="1" noProof="0" dirty="0"/>
              <a:t>Zugriff</a:t>
            </a:r>
            <a:r>
              <a:rPr lang="de-DE" noProof="0" dirty="0"/>
              <a:t>: </a:t>
            </a:r>
            <a:r>
              <a:rPr lang="de-DE" noProof="0" dirty="0" err="1"/>
              <a:t>using</a:t>
            </a:r>
            <a:r>
              <a:rPr lang="de-DE" noProof="0" dirty="0"/>
              <a:t>-Direktive zum Importieren</a:t>
            </a:r>
          </a:p>
          <a:p>
            <a:pPr lvl="1"/>
            <a:r>
              <a:rPr lang="de-DE" b="1" noProof="0" dirty="0"/>
              <a:t>Standardnamensraum</a:t>
            </a:r>
            <a:r>
              <a:rPr lang="de-DE" noProof="0" dirty="0"/>
              <a:t>: </a:t>
            </a:r>
            <a:r>
              <a:rPr lang="de-DE" noProof="0" dirty="0" err="1"/>
              <a:t>namespace</a:t>
            </a:r>
            <a:r>
              <a:rPr lang="de-DE" noProof="0" dirty="0"/>
              <a:t>{} </a:t>
            </a:r>
            <a:r>
              <a:rPr lang="de-DE" noProof="0" dirty="0">
                <a:sym typeface="Wingdings" panose="05000000000000000000" pitchFamily="2" charset="2"/>
              </a:rPr>
              <a:t> </a:t>
            </a:r>
            <a:r>
              <a:rPr lang="de-DE" noProof="0" dirty="0"/>
              <a:t>::</a:t>
            </a:r>
            <a:r>
              <a:rPr lang="de-DE" noProof="0" dirty="0" err="1"/>
              <a:t>sum</a:t>
            </a:r>
            <a:r>
              <a:rPr lang="de-DE" noProof="0" dirty="0"/>
              <a:t>(1,2);</a:t>
            </a:r>
          </a:p>
          <a:p>
            <a:endParaRPr lang="de-DE" noProof="0" dirty="0"/>
          </a:p>
        </p:txBody>
      </p:sp>
      <p:sp>
        <p:nvSpPr>
          <p:cNvPr id="8" name="Rechteck 7"/>
          <p:cNvSpPr/>
          <p:nvPr/>
        </p:nvSpPr>
        <p:spPr>
          <a:xfrm>
            <a:off x="4860032" y="6165304"/>
            <a:ext cx="4016296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solidFill>
                  <a:schemeClr val="bg1"/>
                </a:solidFill>
                <a:hlinkClick r:id="rId3"/>
              </a:rPr>
              <a:t>http://en.cppreference.com/w/cpp/language/namespace</a:t>
            </a:r>
            <a:r>
              <a:rPr lang="en-US" sz="120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50658" y="3379221"/>
            <a:ext cx="4033143" cy="3075852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b)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{ return a+b; }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namespace 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my_utils {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b)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  { return a+b; }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MyUtils {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b);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MyUtils::sum(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b)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{ return a+b; }</a:t>
            </a:r>
          </a:p>
        </p:txBody>
      </p:sp>
      <p:sp>
        <p:nvSpPr>
          <p:cNvPr id="10" name="Textfeld 9"/>
          <p:cNvSpPr txBox="1"/>
          <p:nvPr/>
        </p:nvSpPr>
        <p:spPr>
          <a:xfrm>
            <a:off x="4571123" y="3379221"/>
            <a:ext cx="4393365" cy="2304256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main1() {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sum(1,2);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my_utils::sum(1,2);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using 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my_utils::sum; // ERROR&lt;-conflict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main2() {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using 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my_utils::sum;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sum(1,2);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112703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/>
              <a:t>Sichtbarkeitsmodifikatoren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1655" cy="4968875"/>
          </a:xfrm>
        </p:spPr>
        <p:txBody>
          <a:bodyPr/>
          <a:lstStyle/>
          <a:p>
            <a:pPr>
              <a:tabLst>
                <a:tab pos="2065338" algn="l"/>
              </a:tabLst>
            </a:pPr>
            <a:r>
              <a:rPr lang="de-DE" b="1"/>
              <a:t>Member: Oberbegriff für Attribute und Methoden</a:t>
            </a:r>
            <a:endParaRPr lang="de-DE" b="1" noProof="0"/>
          </a:p>
          <a:p>
            <a:pPr>
              <a:tabLst>
                <a:tab pos="2065338" algn="l"/>
              </a:tabLst>
            </a:pPr>
            <a:r>
              <a:rPr lang="de-DE" noProof="0"/>
              <a:t>Gültigkeit: </a:t>
            </a:r>
            <a:r>
              <a:rPr lang="de-DE" b="1" noProof="0"/>
              <a:t>je Bereich</a:t>
            </a:r>
            <a:r>
              <a:rPr lang="de-DE" noProof="0"/>
              <a:t>, nicht je Member</a:t>
            </a:r>
          </a:p>
          <a:p>
            <a:pPr>
              <a:tabLst>
                <a:tab pos="2065338" algn="l"/>
              </a:tabLst>
            </a:pPr>
            <a:r>
              <a:rPr lang="de-DE" b="1" noProof="0"/>
              <a:t>Nur </a:t>
            </a:r>
            <a:r>
              <a:rPr lang="de-DE" b="1" noProof="0" dirty="0"/>
              <a:t>innerhalb </a:t>
            </a:r>
            <a:r>
              <a:rPr lang="de-DE" b="1" noProof="0"/>
              <a:t>einer </a:t>
            </a:r>
            <a:r>
              <a:rPr lang="de-DE" b="1" noProof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b="1" noProof="0"/>
              <a:t>-Definition für Members möglich</a:t>
            </a:r>
            <a:endParaRPr lang="de-DE" b="1" noProof="0" dirty="0"/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 err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de-DE" noProof="0" dirty="0"/>
              <a:t> 	alle </a:t>
            </a:r>
            <a:r>
              <a:rPr lang="de-DE" noProof="0"/>
              <a:t>folgenden Members sind </a:t>
            </a:r>
            <a:r>
              <a:rPr lang="de-DE" noProof="0" dirty="0"/>
              <a:t>unbegrenzt nutzbar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 err="1">
                <a:solidFill>
                  <a:srgbClr val="7F0055"/>
                </a:solidFill>
                <a:latin typeface="Courier New" panose="02070309020205020404" pitchFamily="49" charset="0"/>
              </a:rPr>
              <a:t>protected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	</a:t>
            </a:r>
            <a:r>
              <a:rPr lang="de-DE" noProof="0" dirty="0"/>
              <a:t>alle </a:t>
            </a:r>
            <a:r>
              <a:rPr lang="de-DE" noProof="0"/>
              <a:t>folgende Members </a:t>
            </a:r>
            <a:r>
              <a:rPr lang="de-DE" noProof="0" dirty="0"/>
              <a:t>sind nur in </a:t>
            </a:r>
            <a:r>
              <a:rPr lang="de-DE" noProof="0"/>
              <a:t>dieser und Unterklassen </a:t>
            </a:r>
            <a:r>
              <a:rPr lang="de-DE" noProof="0" dirty="0"/>
              <a:t>nutzbar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de-DE" noProof="0" dirty="0"/>
              <a:t> 	alle </a:t>
            </a:r>
            <a:r>
              <a:rPr lang="de-DE" noProof="0"/>
              <a:t>folgenden Members </a:t>
            </a:r>
            <a:r>
              <a:rPr lang="de-DE" noProof="0" dirty="0"/>
              <a:t>sind nur in dieser Klasse nutzbar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 err="1">
                <a:solidFill>
                  <a:srgbClr val="7F0055"/>
                </a:solidFill>
                <a:latin typeface="Courier New" panose="02070309020205020404" pitchFamily="49" charset="0"/>
              </a:rPr>
              <a:t>friend</a:t>
            </a:r>
            <a:r>
              <a:rPr lang="de-DE" b="1" noProof="0" dirty="0">
                <a:solidFill>
                  <a:srgbClr val="7F0055"/>
                </a:solidFill>
                <a:latin typeface="Courier New" panose="02070309020205020404" pitchFamily="49" charset="0"/>
              </a:rPr>
              <a:t>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de-DE" noProof="0"/>
              <a:t> 	erlaubt </a:t>
            </a:r>
            <a:r>
              <a:rPr lang="de-DE" noProof="0" dirty="0"/>
              <a:t>Funktion/Methode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f()</a:t>
            </a:r>
            <a:r>
              <a:rPr lang="de-DE" noProof="0" dirty="0"/>
              <a:t> Zugriff auf </a:t>
            </a:r>
            <a:r>
              <a:rPr lang="de-DE" sz="1600" b="1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de-DE" sz="1600" noProof="0"/>
              <a:t> </a:t>
            </a:r>
            <a:r>
              <a:rPr lang="de-DE" noProof="0"/>
              <a:t>Members </a:t>
            </a:r>
            <a:r>
              <a:rPr lang="de-DE" noProof="0" dirty="0"/>
              <a:t>dieser Klasse</a:t>
            </a:r>
          </a:p>
          <a:p>
            <a:pPr marL="635000" lvl="1" indent="-285750">
              <a:tabLst>
                <a:tab pos="2065338" algn="l"/>
              </a:tabLst>
            </a:pPr>
            <a:endParaRPr lang="de-DE" noProof="0" dirty="0"/>
          </a:p>
          <a:p>
            <a:pPr>
              <a:tabLst>
                <a:tab pos="2065338" algn="l"/>
              </a:tabLst>
            </a:pPr>
            <a:r>
              <a:rPr lang="de-DE" b="1" noProof="0" dirty="0"/>
              <a:t>Anders als in Java</a:t>
            </a:r>
            <a:r>
              <a:rPr lang="de-DE" noProof="0" dirty="0"/>
              <a:t>: keine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package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de-DE" noProof="0" dirty="0"/>
              <a:t>/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/>
              <a:t>-Sichtbarkeit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noProof="0" dirty="0"/>
              <a:t>via </a:t>
            </a: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/>
              <a:t>-Operator oder </a:t>
            </a:r>
            <a:r>
              <a:rPr lang="de-DE" altLang="de-DE" noProof="0" dirty="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noProof="0" dirty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de-DE" noProof="0" dirty="0"/>
              <a:t>können alle Funktionen und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de-DE" noProof="0" dirty="0"/>
              <a:t>-Methoden </a:t>
            </a:r>
            <a:r>
              <a:rPr lang="de-DE" noProof="0"/>
              <a:t>genutzt werden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/>
              <a:t>Beispiel: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using std::string;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9213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onsolas" panose="020B0609020204030204" pitchFamily="49" charset="0"/>
              </a:rPr>
              <a:t>Das Schlüsselwort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/>
              <a:t>Java</a:t>
            </a:r>
          </a:p>
          <a:p>
            <a:pPr lvl="1"/>
            <a:r>
              <a:rPr lang="en-US"/>
              <a:t>Markiert </a:t>
            </a:r>
            <a:r>
              <a:rPr lang="en-US" b="1"/>
              <a:t>Zugehörigkeit zur Klasse</a:t>
            </a:r>
            <a:r>
              <a:rPr lang="en-US"/>
              <a:t>, nicht zu einer Instanz</a:t>
            </a:r>
          </a:p>
          <a:p>
            <a:pPr lvl="2"/>
            <a:r>
              <a:rPr lang="en-US"/>
              <a:t>z.B.: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static int instanceCount = 0; // incremented in constructor</a:t>
            </a:r>
          </a:p>
          <a:p>
            <a:pPr lvl="1"/>
            <a:r>
              <a:rPr lang="en-US">
                <a:latin typeface="+mj-lt"/>
                <a:cs typeface="Consolas" panose="020B0609020204030204" pitchFamily="49" charset="0"/>
              </a:rPr>
              <a:t>Definition von </a:t>
            </a:r>
            <a:r>
              <a:rPr lang="en-US" b="1">
                <a:latin typeface="+mj-lt"/>
                <a:cs typeface="Consolas" panose="020B0609020204030204" pitchFamily="49" charset="0"/>
              </a:rPr>
              <a:t>Konstanten</a:t>
            </a:r>
          </a:p>
          <a:p>
            <a:pPr lvl="2"/>
            <a:r>
              <a:rPr lang="en-US">
                <a:latin typeface="+mj-lt"/>
                <a:cs typeface="Consolas" panose="020B0609020204030204" pitchFamily="49" charset="0"/>
              </a:rPr>
              <a:t>z.B.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private static final int MAX_FLOOR_COUNT = 100;</a:t>
            </a:r>
          </a:p>
          <a:p>
            <a:pPr marL="0" indent="0">
              <a:buNone/>
            </a:pPr>
            <a:endParaRPr lang="en-US" b="1"/>
          </a:p>
          <a:p>
            <a:pPr marL="0" indent="0">
              <a:buNone/>
            </a:pPr>
            <a:r>
              <a:rPr lang="en-US" b="1"/>
              <a:t>C/C++: </a:t>
            </a:r>
          </a:p>
          <a:p>
            <a:pPr lvl="1"/>
            <a:r>
              <a:rPr lang="en-US" b="1"/>
              <a:t>Als Zugehörigkeitsmodifikator und für Konstanten:</a:t>
            </a:r>
            <a:endParaRPr lang="en-US"/>
          </a:p>
          <a:p>
            <a:pPr lvl="2"/>
            <a:r>
              <a:rPr lang="en-US"/>
              <a:t>Verwendung wie bei Java</a:t>
            </a:r>
          </a:p>
          <a:p>
            <a:pPr lvl="2"/>
            <a:r>
              <a:rPr lang="en-US"/>
              <a:t>Kombination mit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/>
              <a:t>-Modifier (s. später)</a:t>
            </a:r>
          </a:p>
          <a:p>
            <a:pPr lvl="2"/>
            <a:r>
              <a:rPr lang="en-US"/>
              <a:t>z.B.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static const int MAX_FLOOR_COUNT = 100;</a:t>
            </a:r>
            <a:r>
              <a:rPr lang="en-US"/>
              <a:t> (in class-Definition)</a:t>
            </a:r>
          </a:p>
          <a:p>
            <a:pPr lvl="2"/>
            <a:r>
              <a:rPr lang="en-US"/>
              <a:t>z.B.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const int Building::MAX_FLOOR_COUNT = 100;</a:t>
            </a:r>
            <a:r>
              <a:rPr lang="en-US"/>
              <a:t> (außerhalb, </a:t>
            </a:r>
            <a:r>
              <a:rPr lang="en-US" b="1"/>
              <a:t>ohne</a:t>
            </a:r>
            <a:r>
              <a:rPr lang="en-US"/>
              <a:t> static!; One Definition Rule beachten)</a:t>
            </a:r>
          </a:p>
          <a:p>
            <a:pPr lvl="1"/>
            <a:r>
              <a:rPr lang="en-US" b="1"/>
              <a:t>Als Sichtbarkeitsmodifikator</a:t>
            </a:r>
            <a:r>
              <a:rPr lang="en-US"/>
              <a:t>:</a:t>
            </a:r>
          </a:p>
          <a:p>
            <a:pPr lvl="2"/>
            <a:r>
              <a:rPr lang="en-US"/>
              <a:t>Vor allem in C (s.a. später)</a:t>
            </a:r>
          </a:p>
          <a:p>
            <a:pPr lvl="2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en-US"/>
              <a:t> Funktion/Variable ist nur innerhalb der Implementierungsdatei sichtbar; ansonsten: globale Funktion/Variable</a:t>
            </a:r>
          </a:p>
        </p:txBody>
      </p:sp>
      <p:sp>
        <p:nvSpPr>
          <p:cNvPr id="4" name="Rechteck 3"/>
          <p:cNvSpPr/>
          <p:nvPr/>
        </p:nvSpPr>
        <p:spPr>
          <a:xfrm>
            <a:off x="4211960" y="6251054"/>
            <a:ext cx="4572000" cy="264047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200">
                <a:hlinkClick r:id="rId2"/>
              </a:rPr>
              <a:t>http://en.cppreference.com/w/cpp/keyword/static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454716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Strings in C++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/>
              <a:t>Java </a:t>
            </a:r>
          </a:p>
          <a:p>
            <a:pPr marL="463550" indent="-285750"/>
            <a:r>
              <a:rPr lang="de-DE" noProof="0" dirty="0"/>
              <a:t>Quote-</a:t>
            </a:r>
            <a:r>
              <a:rPr lang="de-DE" noProof="0" dirty="0" err="1"/>
              <a:t>Literale</a:t>
            </a:r>
            <a:r>
              <a:rPr lang="de-DE" noProof="0" dirty="0"/>
              <a:t> werden zu </a:t>
            </a:r>
            <a:r>
              <a:rPr lang="de-DE" b="1" noProof="0" dirty="0" err="1"/>
              <a:t>java.lang.String</a:t>
            </a:r>
            <a:r>
              <a:rPr lang="de-DE" noProof="0" dirty="0" err="1"/>
              <a:t>s</a:t>
            </a:r>
            <a:r>
              <a:rPr lang="de-DE" noProof="0" dirty="0"/>
              <a:t> </a:t>
            </a:r>
          </a:p>
          <a:p>
            <a:pPr marL="463550" indent="-285750"/>
            <a:r>
              <a:rPr lang="de-DE" noProof="0" dirty="0"/>
              <a:t>Beispiel: </a:t>
            </a:r>
          </a:p>
          <a:p>
            <a:pPr marL="635000" lvl="1" indent="-285750"/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World".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getClass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()); //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java.lang.String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35000" lvl="1" indent="-285750"/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b="1" noProof="0" dirty="0"/>
              <a:t>C++</a:t>
            </a:r>
          </a:p>
          <a:p>
            <a:pPr marL="463550" indent="-285750"/>
            <a:r>
              <a:rPr lang="de-DE" noProof="0" dirty="0"/>
              <a:t>Quote-</a:t>
            </a:r>
            <a:r>
              <a:rPr lang="de-DE" noProof="0" dirty="0" err="1"/>
              <a:t>Literale</a:t>
            </a:r>
            <a:r>
              <a:rPr lang="de-DE" noProof="0" dirty="0"/>
              <a:t> werden zu </a:t>
            </a:r>
            <a:r>
              <a:rPr lang="de-DE" b="1" noProof="0" dirty="0"/>
              <a:t>C-Strings = </a:t>
            </a: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b="1" noProof="0" dirty="0"/>
              <a:t>-Arrays </a:t>
            </a:r>
          </a:p>
          <a:p>
            <a:pPr marL="463550" indent="-285750"/>
            <a:r>
              <a:rPr lang="de-DE" noProof="0" dirty="0"/>
              <a:t>Beispiele:</a:t>
            </a:r>
          </a:p>
          <a:p>
            <a:pPr marL="635000" lvl="1" indent="-285750"/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myString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= "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World."; // A C-style string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35000" lvl="1" indent="-285750"/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 myString2("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World."); // explicit constructor invoc.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35000" lvl="1" indent="-285750"/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myString3 = "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World"; // </a:t>
            </a:r>
            <a:r>
              <a:rPr lang="de-DE" noProof="0" err="1">
                <a:latin typeface="Consolas" panose="020B0609020204030204" pitchFamily="49" charset="0"/>
                <a:cs typeface="Consolas" panose="020B0609020204030204" pitchFamily="49" charset="0"/>
              </a:rPr>
              <a:t>implicit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 constructor invoc.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796300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Ganzzahlliterale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62560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/>
              <a:t>Neben </a:t>
            </a:r>
            <a:r>
              <a:rPr lang="en-US" b="1"/>
              <a:t>rein dezimalen Ganzzahl</a:t>
            </a:r>
            <a:r>
              <a:rPr lang="de-DE" b="1"/>
              <a:t>literalen </a:t>
            </a:r>
            <a:r>
              <a:rPr lang="de-DE"/>
              <a:t>(z.B. in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int x = 125</a:t>
            </a:r>
            <a:r>
              <a:rPr lang="de-DE"/>
              <a:t>) gibt es weitere Möglichkeiten, Ganzzahlliterale anzugeben</a:t>
            </a:r>
          </a:p>
          <a:p>
            <a:pPr marL="0" indent="0">
              <a:buNone/>
            </a:pPr>
            <a:r>
              <a:rPr lang="de-DE" b="1"/>
              <a:t>Suffixe</a:t>
            </a:r>
          </a:p>
          <a:p>
            <a:pPr lvl="1"/>
            <a:r>
              <a:rPr lang="de-DE" b="1"/>
              <a:t>'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 b="1"/>
              <a:t>' oder '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 b="1"/>
              <a:t>'</a:t>
            </a:r>
            <a:r>
              <a:rPr lang="de-DE"/>
              <a:t> stellt sicher, dass das Literal als </a:t>
            </a:r>
            <a:r>
              <a:rPr lang="de-DE" b="1"/>
              <a:t>vorzeichenlos</a:t>
            </a:r>
            <a:r>
              <a:rPr lang="de-DE"/>
              <a:t> interpretiert wird (z.B. 255u)</a:t>
            </a:r>
          </a:p>
          <a:p>
            <a:pPr lvl="1"/>
            <a:r>
              <a:rPr lang="de-DE" b="1"/>
              <a:t>'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b="1"/>
              <a:t>', '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b="1"/>
              <a:t>', '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ll</a:t>
            </a:r>
            <a:r>
              <a:rPr lang="de-DE" b="1"/>
              <a:t>', '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LL</a:t>
            </a:r>
            <a:r>
              <a:rPr lang="de-DE" b="1"/>
              <a:t>'</a:t>
            </a:r>
            <a:r>
              <a:rPr lang="de-DE"/>
              <a:t> stellt sicher, dass das Literal als </a:t>
            </a:r>
            <a:r>
              <a:rPr lang="de-DE" b="1"/>
              <a:t>'long long int' </a:t>
            </a:r>
            <a:r>
              <a:rPr lang="de-DE"/>
              <a:t>interpretiert wird </a:t>
            </a:r>
            <a:br>
              <a:rPr lang="de-DE"/>
            </a:br>
            <a:r>
              <a:rPr lang="de-DE"/>
              <a:t>(z.B.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2345678901234567890LL</a:t>
            </a:r>
            <a:r>
              <a:rPr lang="de-DE"/>
              <a:t>). Seit C++11 kein Unterschied mehr zwischen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/>
              <a:t> und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LL</a:t>
            </a:r>
            <a:r>
              <a:rPr lang="de-DE"/>
              <a:t>.</a:t>
            </a:r>
          </a:p>
          <a:p>
            <a:pPr marL="0" indent="0">
              <a:buNone/>
            </a:pPr>
            <a:r>
              <a:rPr lang="de-DE" b="1"/>
              <a:t>Infixe</a:t>
            </a:r>
          </a:p>
          <a:p>
            <a:pPr lvl="1"/>
            <a:r>
              <a:rPr lang="de-DE" b="1"/>
              <a:t>(Seit C++14) Hochkommata</a:t>
            </a:r>
            <a:r>
              <a:rPr lang="de-DE"/>
              <a:t> können an beliebigen Stellen eingesetzt werden (z.B.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18'446'744'073'709'550'592llu</a:t>
            </a:r>
            <a:r>
              <a:rPr lang="de-DE"/>
              <a:t>)</a:t>
            </a:r>
          </a:p>
          <a:p>
            <a:pPr lvl="1"/>
            <a:r>
              <a:rPr lang="de-DE"/>
              <a:t>Kombinationen beider Suffixe sind möglich.</a:t>
            </a:r>
          </a:p>
          <a:p>
            <a:pPr marL="0" indent="0">
              <a:buNone/>
            </a:pPr>
            <a:r>
              <a:rPr lang="de-DE" b="1"/>
              <a:t>Präfixe</a:t>
            </a:r>
            <a:endParaRPr lang="de-DE"/>
          </a:p>
          <a:p>
            <a:pPr lvl="1"/>
            <a:r>
              <a:rPr lang="de-DE" b="1"/>
              <a:t>Oktaldarstellung</a:t>
            </a:r>
            <a:r>
              <a:rPr lang="de-DE"/>
              <a:t>: führende 0 bewirkt Interpretation als Oktalliteral (z.B.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0753</a:t>
            </a:r>
            <a:r>
              <a:rPr lang="de-DE"/>
              <a:t> entspricht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7*64+5*8+3=491</a:t>
            </a:r>
            <a:r>
              <a:rPr lang="de-DE"/>
              <a:t>). Kombination mit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/>
              <a:t>/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/>
              <a:t> möglich.</a:t>
            </a:r>
          </a:p>
          <a:p>
            <a:pPr lvl="1"/>
            <a:r>
              <a:rPr lang="de-DE" b="1"/>
              <a:t>(Seit C++14) Binärdarstellung</a:t>
            </a:r>
            <a:r>
              <a:rPr lang="de-DE"/>
              <a:t>: führende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0b</a:t>
            </a:r>
            <a:r>
              <a:rPr lang="de-DE"/>
              <a:t> bewirkt Interpretation als Binärliteral (z.B.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0b1010'1101</a:t>
            </a:r>
            <a:r>
              <a:rPr lang="de-DE"/>
              <a:t> entspricht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0xAD=10*16+13=173</a:t>
            </a:r>
            <a:r>
              <a:rPr lang="de-DE"/>
              <a:t>) . Kombination mit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/>
              <a:t>/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/>
              <a:t> möglich.</a:t>
            </a:r>
          </a:p>
          <a:p>
            <a:pPr marL="0" indent="0">
              <a:buNone/>
            </a:pPr>
            <a:r>
              <a:rPr lang="de-DE"/>
              <a:t>Seit C++11 kann man übrigens </a:t>
            </a:r>
            <a:r>
              <a:rPr lang="de-DE" b="1"/>
              <a:t>eigene Literaltypen</a:t>
            </a:r>
            <a:r>
              <a:rPr lang="de-DE"/>
              <a:t> definieren ("user literals").</a:t>
            </a:r>
            <a:endParaRPr lang="en-US" b="1"/>
          </a:p>
          <a:p>
            <a:pPr marL="0" indent="0">
              <a:buNone/>
            </a:pPr>
            <a:r>
              <a:rPr lang="en-US"/>
              <a:t>Die Suffixe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u, U, l, L, ll, LL</a:t>
            </a:r>
            <a:r>
              <a:rPr lang="en-US"/>
              <a:t> und die Pr</a:t>
            </a:r>
            <a:r>
              <a:rPr lang="de-DE"/>
              <a:t>äfixe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0x</a:t>
            </a:r>
            <a:r>
              <a:rPr lang="de-DE"/>
              <a:t> und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de-DE"/>
              <a:t> </a:t>
            </a:r>
            <a:r>
              <a:rPr lang="en-US"/>
              <a:t>funktionieren auch in C.</a:t>
            </a:r>
            <a:endParaRPr lang="de-DE"/>
          </a:p>
        </p:txBody>
      </p:sp>
      <p:sp>
        <p:nvSpPr>
          <p:cNvPr id="4" name="Rechteck 3"/>
          <p:cNvSpPr/>
          <p:nvPr/>
        </p:nvSpPr>
        <p:spPr>
          <a:xfrm>
            <a:off x="4348188" y="6109922"/>
            <a:ext cx="4572000" cy="407163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3"/>
              </a:rPr>
              <a:t>https://en.cppreference.com/w/cpp/language/integer_literal</a:t>
            </a:r>
            <a:r>
              <a:rPr lang="en-US" sz="1100"/>
              <a:t> </a:t>
            </a:r>
            <a:br>
              <a:rPr lang="en-US" sz="1100"/>
            </a:br>
            <a:r>
              <a:rPr lang="en-US" sz="1100">
                <a:hlinkClick r:id="rId4"/>
              </a:rPr>
              <a:t>https://en.cppreference.com/w/cpp/language/user_literal</a:t>
            </a:r>
            <a:r>
              <a:rPr lang="en-US" sz="11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080556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Inhaltliche Struktur des Praktikums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/>
              <a:t>Grundlagen</a:t>
            </a:r>
          </a:p>
          <a:p>
            <a:pPr lvl="1"/>
            <a:r>
              <a:rPr lang="de-DE" noProof="0"/>
              <a:t>Projektstruktur</a:t>
            </a:r>
            <a:r>
              <a:rPr lang="de-DE" noProof="0" dirty="0"/>
              <a:t>, Kompiliervorgang, allgemeine Konzepte</a:t>
            </a:r>
          </a:p>
          <a:p>
            <a:r>
              <a:rPr lang="de-DE" b="1" noProof="0"/>
              <a:t>Speicherverwaltung</a:t>
            </a:r>
          </a:p>
          <a:p>
            <a:pPr lvl="1"/>
            <a:r>
              <a:rPr lang="de-DE" noProof="0"/>
              <a:t>Speicherbereiche </a:t>
            </a:r>
            <a:r>
              <a:rPr lang="de-DE" noProof="0" dirty="0"/>
              <a:t>in C++, Vergleich </a:t>
            </a:r>
            <a:r>
              <a:rPr lang="de-DE" noProof="0"/>
              <a:t>zu Java</a:t>
            </a:r>
          </a:p>
          <a:p>
            <a:pPr lvl="1"/>
            <a:r>
              <a:rPr lang="de-DE" noProof="0"/>
              <a:t>Typische Fallstricke </a:t>
            </a:r>
            <a:r>
              <a:rPr lang="de-DE"/>
              <a:t>– </a:t>
            </a:r>
            <a:r>
              <a:rPr lang="de-DE" noProof="0"/>
              <a:t>davon gibt </a:t>
            </a:r>
            <a:r>
              <a:rPr lang="de-DE" noProof="0" dirty="0"/>
              <a:t>es </a:t>
            </a:r>
            <a:r>
              <a:rPr lang="de-DE" noProof="0"/>
              <a:t>reichlich!</a:t>
            </a:r>
            <a:endParaRPr lang="de-DE" noProof="0" dirty="0"/>
          </a:p>
          <a:p>
            <a:r>
              <a:rPr lang="de-DE" b="1" noProof="0"/>
              <a:t>Objektorientierung</a:t>
            </a:r>
          </a:p>
          <a:p>
            <a:pPr lvl="1"/>
            <a:r>
              <a:rPr lang="de-DE" noProof="0"/>
              <a:t>Besonderheiten </a:t>
            </a:r>
            <a:r>
              <a:rPr lang="de-DE" noProof="0" dirty="0"/>
              <a:t>von C++</a:t>
            </a:r>
          </a:p>
          <a:p>
            <a:r>
              <a:rPr lang="de-DE" b="1"/>
              <a:t>Fortgeschrittene Themen</a:t>
            </a:r>
          </a:p>
          <a:p>
            <a:pPr lvl="1"/>
            <a:r>
              <a:rPr lang="de-DE"/>
              <a:t>Templates: vergleichbar mit Generics in Java</a:t>
            </a:r>
          </a:p>
          <a:p>
            <a:pPr lvl="1"/>
            <a:r>
              <a:rPr lang="de-DE"/>
              <a:t>Funktionszeiger: in C von Anfang an, in Java erst seit 1.8!</a:t>
            </a:r>
          </a:p>
          <a:p>
            <a:r>
              <a:rPr lang="de-DE" b="1"/>
              <a:t>Einführung in (Embedded) C</a:t>
            </a:r>
            <a:endParaRPr lang="de-DE" b="1" noProof="0"/>
          </a:p>
          <a:p>
            <a:pPr lvl="1"/>
            <a:r>
              <a:rPr lang="de-DE" noProof="0"/>
              <a:t>Besonderheiten einer Hardwareplattform</a:t>
            </a:r>
          </a:p>
          <a:p>
            <a:r>
              <a:rPr lang="de-DE" b="1"/>
              <a:t>Gastvortrag und Evaluation</a:t>
            </a:r>
          </a:p>
          <a:p>
            <a:pPr lvl="1"/>
            <a:r>
              <a:rPr lang="de-DE"/>
              <a:t>Praktischer Einsatz von Microcontrollern</a:t>
            </a:r>
          </a:p>
          <a:p>
            <a:r>
              <a:rPr lang="de-DE" b="1"/>
              <a:t>Freies Arbeiten</a:t>
            </a:r>
          </a:p>
          <a:p>
            <a:endParaRPr lang="de-DE" noProof="0" dirty="0"/>
          </a:p>
          <a:p>
            <a:pPr marL="342900" indent="-342900">
              <a:buFontTx/>
              <a:buChar char="-"/>
            </a:pPr>
            <a:endParaRPr lang="de-DE" b="1" noProof="0" dirty="0"/>
          </a:p>
        </p:txBody>
      </p:sp>
      <p:sp>
        <p:nvSpPr>
          <p:cNvPr id="4" name="Geschweifte Klammer rechts 3"/>
          <p:cNvSpPr/>
          <p:nvPr/>
        </p:nvSpPr>
        <p:spPr bwMode="auto">
          <a:xfrm>
            <a:off x="6084168" y="1556792"/>
            <a:ext cx="288032" cy="1512168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6545643" y="2132856"/>
            <a:ext cx="128759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Tage 1 &amp; 2</a:t>
            </a:r>
          </a:p>
        </p:txBody>
      </p:sp>
      <p:sp>
        <p:nvSpPr>
          <p:cNvPr id="6" name="Geschweifte Klammer rechts 5"/>
          <p:cNvSpPr/>
          <p:nvPr/>
        </p:nvSpPr>
        <p:spPr bwMode="auto">
          <a:xfrm>
            <a:off x="6084168" y="3141439"/>
            <a:ext cx="288032" cy="1079649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6588224" y="3506279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Tag 3</a:t>
            </a:r>
          </a:p>
        </p:txBody>
      </p:sp>
      <p:sp>
        <p:nvSpPr>
          <p:cNvPr id="8" name="Geschweifte Klammer rechts 7"/>
          <p:cNvSpPr/>
          <p:nvPr/>
        </p:nvSpPr>
        <p:spPr bwMode="auto">
          <a:xfrm>
            <a:off x="6084168" y="4386243"/>
            <a:ext cx="288032" cy="770949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6588224" y="4596733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Tag 4</a:t>
            </a:r>
          </a:p>
        </p:txBody>
      </p:sp>
      <p:sp>
        <p:nvSpPr>
          <p:cNvPr id="10" name="Geschweifte Klammer rechts 9"/>
          <p:cNvSpPr/>
          <p:nvPr/>
        </p:nvSpPr>
        <p:spPr bwMode="auto">
          <a:xfrm>
            <a:off x="6084168" y="5244543"/>
            <a:ext cx="288032" cy="482917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6588224" y="5311017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Tag 5</a:t>
            </a:r>
          </a:p>
        </p:txBody>
      </p:sp>
      <p:sp>
        <p:nvSpPr>
          <p:cNvPr id="12" name="Geschweifte Klammer rechts 11"/>
          <p:cNvSpPr/>
          <p:nvPr/>
        </p:nvSpPr>
        <p:spPr bwMode="auto">
          <a:xfrm>
            <a:off x="6084168" y="5776727"/>
            <a:ext cx="288032" cy="482917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3" name="Textfeld 12"/>
          <p:cNvSpPr txBox="1"/>
          <p:nvPr/>
        </p:nvSpPr>
        <p:spPr>
          <a:xfrm>
            <a:off x="6588224" y="5843201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Tag 6</a:t>
            </a:r>
          </a:p>
        </p:txBody>
      </p:sp>
    </p:spTree>
    <p:extLst>
      <p:ext uri="{BB962C8B-B14F-4D97-AF65-F5344CB8AC3E}">
        <p14:creationId xmlns:p14="http://schemas.microsoft.com/office/powerpoint/2010/main" val="319287230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Standard-Bibliotheken in C++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ISO-genormte</a:t>
            </a:r>
            <a:r>
              <a:rPr lang="de-DE" noProof="0" dirty="0"/>
              <a:t>, stetig wachsende Standardbibliothek</a:t>
            </a:r>
            <a:br>
              <a:rPr lang="de-DE" noProof="0" dirty="0"/>
            </a:br>
            <a:endParaRPr lang="de-DE" noProof="0" dirty="0"/>
          </a:p>
          <a:p>
            <a:r>
              <a:rPr lang="de-DE" noProof="0" dirty="0"/>
              <a:t>Alle </a:t>
            </a:r>
            <a:r>
              <a:rPr lang="de-DE" noProof="0"/>
              <a:t>Komponenten liegen in </a:t>
            </a:r>
            <a:r>
              <a:rPr lang="de-DE" b="1" noProof="0">
                <a:latin typeface="Courier New" panose="02070309020205020404" pitchFamily="49" charset="0"/>
                <a:cs typeface="Courier New" panose="02070309020205020404" pitchFamily="49" charset="0"/>
              </a:rPr>
              <a:t>namespace </a:t>
            </a:r>
            <a:r>
              <a:rPr lang="de-DE" b="1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br>
              <a:rPr lang="de-DE" b="1" noProof="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de-DE" b="1" noProof="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DE" noProof="0" dirty="0"/>
              <a:t>Komponenten:</a:t>
            </a:r>
          </a:p>
          <a:p>
            <a:pPr marL="520700" indent="-342900"/>
            <a:r>
              <a:rPr lang="de-DE" noProof="0" dirty="0"/>
              <a:t>I/O (z.B. 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iostream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sstream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&gt;)</a:t>
            </a:r>
          </a:p>
          <a:p>
            <a:pPr marL="520700" indent="-342900"/>
            <a:r>
              <a:rPr lang="de-DE" altLang="de-DE" noProof="0" dirty="0">
                <a:latin typeface="+mj-lt"/>
                <a:cs typeface="Consolas" pitchFamily="49" charset="0"/>
              </a:rPr>
              <a:t>Strings (z.B. 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regex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altLang="de-DE" noProof="0" dirty="0"/>
              <a:t>)</a:t>
            </a:r>
          </a:p>
          <a:p>
            <a:pPr marL="520700" indent="-342900"/>
            <a:r>
              <a:rPr lang="de-DE" altLang="de-DE" noProof="0" dirty="0"/>
              <a:t>Standard Template Library (STL)</a:t>
            </a:r>
          </a:p>
          <a:p>
            <a:pPr marL="692150" lvl="1" indent="-342900"/>
            <a:r>
              <a:rPr lang="de-DE" altLang="de-DE" noProof="0" dirty="0"/>
              <a:t>Generische Datenstrukturen </a:t>
            </a:r>
            <a:br>
              <a:rPr lang="de-DE" altLang="de-DE" noProof="0" dirty="0"/>
            </a:br>
            <a:r>
              <a:rPr lang="de-DE" altLang="de-DE" noProof="0" dirty="0"/>
              <a:t>(z.B. 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vector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array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list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priority_queue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altLang="de-DE" noProof="0" dirty="0"/>
              <a:t> )</a:t>
            </a:r>
          </a:p>
          <a:p>
            <a:pPr marL="692150" lvl="1" indent="-342900"/>
            <a:r>
              <a:rPr lang="de-DE" altLang="de-DE" noProof="0" dirty="0"/>
              <a:t>Generische Algorithmen</a:t>
            </a:r>
            <a:br>
              <a:rPr lang="de-DE" altLang="de-DE" noProof="0" dirty="0"/>
            </a:br>
            <a:r>
              <a:rPr lang="de-DE" altLang="de-DE" noProof="0" dirty="0"/>
              <a:t>(z.B. 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algorithm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iterator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functional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altLang="de-DE" noProof="0" dirty="0"/>
              <a:t> )</a:t>
            </a:r>
          </a:p>
          <a:p>
            <a:pPr marL="881063" lvl="2" indent="-342900"/>
            <a:endParaRPr lang="de-DE" altLang="de-DE" noProof="0" dirty="0"/>
          </a:p>
          <a:p>
            <a:pPr marL="692150" lvl="1" indent="-342900"/>
            <a:endParaRPr lang="de-DE" altLang="de-DE" noProof="0" dirty="0">
              <a:latin typeface="+mj-lt"/>
              <a:cs typeface="Consolas" pitchFamily="49" charset="0"/>
            </a:endParaRPr>
          </a:p>
          <a:p>
            <a:pPr marL="692150" lvl="1" indent="-342900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70975633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Boost</a:t>
            </a:r>
            <a:r>
              <a:rPr lang="de-DE" altLang="de-DE" noProof="0" dirty="0"/>
              <a:t>: </a:t>
            </a:r>
            <a:br>
              <a:rPr lang="de-DE" altLang="de-DE" noProof="0" dirty="0"/>
            </a:br>
            <a:r>
              <a:rPr lang="de-DE" altLang="de-DE" noProof="0" dirty="0"/>
              <a:t>"Brutschrank" für C++-Standardkomponenten</a:t>
            </a:r>
          </a:p>
        </p:txBody>
      </p:sp>
      <p:pic>
        <p:nvPicPr>
          <p:cNvPr id="34819" name="Picture 5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0413" y="-1270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0" name="Picture 7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13" y="254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1" name="Picture 10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5213" y="1778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2" name="Picture 12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7613" y="3302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3" name="Picture 14" descr="Boost C++ Libraries">
            <a:hlinkClick r:id="rId4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2250" y="96838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4" name="Picture 1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725" y="1908217"/>
            <a:ext cx="2486025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Abgerundete rechteckige Legende 13"/>
          <p:cNvSpPr/>
          <p:nvPr/>
        </p:nvSpPr>
        <p:spPr>
          <a:xfrm>
            <a:off x="4722813" y="1706563"/>
            <a:ext cx="3822129" cy="1428750"/>
          </a:xfrm>
          <a:prstGeom prst="wedgeRoundRectCallout">
            <a:avLst>
              <a:gd name="adj1" fmla="val -83786"/>
              <a:gd name="adj2" fmla="val -10616"/>
              <a:gd name="adj3" fmla="val 16667"/>
            </a:avLst>
          </a:prstGeom>
          <a:solidFill>
            <a:schemeClr val="tx1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r" eaLnBrk="0" hangingPunct="0">
              <a:defRPr/>
            </a:pPr>
            <a:r>
              <a:rPr lang="en-US">
                <a:solidFill>
                  <a:schemeClr val="bg1"/>
                </a:solidFill>
              </a:rPr>
              <a:t>"...one of the most highly regarded and expertly designed C++ library projects in the world."</a:t>
            </a:r>
            <a:endParaRPr lang="en-US" sz="800">
              <a:solidFill>
                <a:schemeClr val="bg1"/>
              </a:solidFill>
              <a:cs typeface="Arial" charset="0"/>
            </a:endParaRPr>
          </a:p>
          <a:p>
            <a:pPr algn="r" eaLnBrk="0" hangingPunct="0">
              <a:defRPr/>
            </a:pPr>
            <a:endParaRPr lang="en-US" sz="800">
              <a:solidFill>
                <a:schemeClr val="bg1"/>
              </a:solidFill>
              <a:cs typeface="Arial" charset="0"/>
            </a:endParaRPr>
          </a:p>
          <a:p>
            <a:pPr algn="r" eaLnBrk="0" hangingPunct="0">
              <a:defRPr/>
            </a:pPr>
            <a:r>
              <a:rPr lang="en-US" sz="800">
                <a:solidFill>
                  <a:schemeClr val="bg1"/>
                </a:solidFill>
                <a:cs typeface="Arial" charset="0"/>
              </a:rPr>
              <a:t> </a:t>
            </a:r>
            <a:r>
              <a:rPr lang="en-US" sz="800">
                <a:solidFill>
                  <a:schemeClr val="bg1"/>
                </a:solidFill>
                <a:cs typeface="Arial" charset="0"/>
                <a:hlinkClick r:id="rId6"/>
              </a:rPr>
              <a:t>Herb Sutter</a:t>
            </a:r>
            <a:r>
              <a:rPr lang="en-US" sz="800">
                <a:solidFill>
                  <a:schemeClr val="bg1"/>
                </a:solidFill>
                <a:cs typeface="Arial" charset="0"/>
              </a:rPr>
              <a:t>, </a:t>
            </a:r>
            <a:r>
              <a:rPr lang="en-US" sz="800">
                <a:solidFill>
                  <a:schemeClr val="bg1"/>
                </a:solidFill>
                <a:cs typeface="Arial" charset="0"/>
                <a:hlinkClick r:id="rId7"/>
              </a:rPr>
              <a:t>Andrei </a:t>
            </a:r>
            <a:r>
              <a:rPr lang="en-US" sz="800" err="1">
                <a:solidFill>
                  <a:schemeClr val="bg1"/>
                </a:solidFill>
                <a:cs typeface="Arial" charset="0"/>
                <a:hlinkClick r:id="rId7"/>
              </a:rPr>
              <a:t>Alexandrescu</a:t>
            </a:r>
            <a:r>
              <a:rPr lang="en-US" sz="800">
                <a:solidFill>
                  <a:schemeClr val="bg1"/>
                </a:solidFill>
                <a:cs typeface="Arial" charset="0"/>
              </a:rPr>
              <a:t>, </a:t>
            </a:r>
            <a:r>
              <a:rPr lang="en-US" sz="800">
                <a:solidFill>
                  <a:schemeClr val="bg1"/>
                </a:solidFill>
                <a:cs typeface="Arial" charset="0"/>
                <a:hlinkClick r:id="rId8"/>
              </a:rPr>
              <a:t>C++ Coding Standards</a:t>
            </a:r>
            <a:r>
              <a:rPr lang="en-US" sz="600">
                <a:solidFill>
                  <a:schemeClr val="bg1"/>
                </a:solidFill>
              </a:rPr>
              <a:t> 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34827" name="Rechteck 4"/>
          <p:cNvSpPr>
            <a:spLocks noChangeArrowheads="1"/>
          </p:cNvSpPr>
          <p:nvPr/>
        </p:nvSpPr>
        <p:spPr bwMode="auto">
          <a:xfrm>
            <a:off x="938543" y="2882942"/>
            <a:ext cx="2338388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hlinkClick r:id="rId4"/>
              </a:rPr>
              <a:t>http://www.boost.org/</a:t>
            </a:r>
            <a:endParaRPr lang="de-DE" altLang="de-DE" sz="1800" b="0"/>
          </a:p>
        </p:txBody>
      </p:sp>
      <p:sp>
        <p:nvSpPr>
          <p:cNvPr id="2" name="Abgerundetes Rechteck 1"/>
          <p:cNvSpPr/>
          <p:nvPr/>
        </p:nvSpPr>
        <p:spPr bwMode="auto">
          <a:xfrm>
            <a:off x="864725" y="3557183"/>
            <a:ext cx="1440160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Array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3" name="Abgerundetes Rechteck 12"/>
          <p:cNvSpPr/>
          <p:nvPr/>
        </p:nvSpPr>
        <p:spPr bwMode="auto">
          <a:xfrm>
            <a:off x="864725" y="4349271"/>
            <a:ext cx="1440160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Chrono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" name="Abgerundetes Rechteck 15"/>
          <p:cNvSpPr/>
          <p:nvPr/>
        </p:nvSpPr>
        <p:spPr bwMode="auto">
          <a:xfrm>
            <a:off x="864725" y="5141359"/>
            <a:ext cx="1440160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Date Time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7" name="Abgerundetes Rechteck 16"/>
          <p:cNvSpPr/>
          <p:nvPr/>
        </p:nvSpPr>
        <p:spPr bwMode="auto">
          <a:xfrm>
            <a:off x="2665472" y="3557183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Filesystem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8" name="Abgerundetes Rechteck 17"/>
          <p:cNvSpPr/>
          <p:nvPr/>
        </p:nvSpPr>
        <p:spPr bwMode="auto">
          <a:xfrm>
            <a:off x="2651605" y="4332981"/>
            <a:ext cx="1645592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Function</a:t>
            </a:r>
            <a:r>
              <a:rPr lang="de-DE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(al)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9" name="Abgerundetes Rechteck 18"/>
          <p:cNvSpPr/>
          <p:nvPr/>
        </p:nvSpPr>
        <p:spPr bwMode="auto">
          <a:xfrm>
            <a:off x="2656345" y="5141359"/>
            <a:ext cx="1645592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Graph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0" name="Abgerundetes Rechteck 19"/>
          <p:cNvSpPr/>
          <p:nvPr/>
        </p:nvSpPr>
        <p:spPr bwMode="auto">
          <a:xfrm>
            <a:off x="4671653" y="3562671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>
                <a:solidFill>
                  <a:schemeClr val="bg1"/>
                </a:solidFill>
              </a:rPr>
              <a:t>Lambda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1" name="Abgerundetes Rechteck 20"/>
          <p:cNvSpPr/>
          <p:nvPr/>
        </p:nvSpPr>
        <p:spPr bwMode="auto">
          <a:xfrm>
            <a:off x="4662542" y="4343957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Math</a:t>
            </a:r>
            <a:br>
              <a:rPr lang="de-DE" b="1">
                <a:solidFill>
                  <a:schemeClr val="bg1"/>
                </a:solidFill>
              </a:rPr>
            </a:br>
            <a:r>
              <a:rPr lang="de-DE" b="1">
                <a:solidFill>
                  <a:schemeClr val="bg1"/>
                </a:solidFill>
              </a:rPr>
              <a:t>(</a:t>
            </a:r>
            <a:r>
              <a:rPr lang="de-DE" b="1" err="1">
                <a:solidFill>
                  <a:schemeClr val="bg1"/>
                </a:solidFill>
              </a:rPr>
              <a:t>advanced</a:t>
            </a:r>
            <a:r>
              <a:rPr lang="de-DE" b="1">
                <a:solidFill>
                  <a:schemeClr val="bg1"/>
                </a:solidFill>
              </a:rPr>
              <a:t>)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2" name="Abgerundetes Rechteck 21"/>
          <p:cNvSpPr/>
          <p:nvPr/>
        </p:nvSpPr>
        <p:spPr bwMode="auto">
          <a:xfrm>
            <a:off x="4662541" y="5125243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MPI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3" name="Abgerundetes Rechteck 22"/>
          <p:cNvSpPr/>
          <p:nvPr/>
        </p:nvSpPr>
        <p:spPr bwMode="auto">
          <a:xfrm>
            <a:off x="6588986" y="3557183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>
                <a:solidFill>
                  <a:schemeClr val="bg1"/>
                </a:solidFill>
              </a:rPr>
              <a:t>Odeint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4" name="Abgerundetes Rechteck 23"/>
          <p:cNvSpPr/>
          <p:nvPr/>
        </p:nvSpPr>
        <p:spPr bwMode="auto">
          <a:xfrm>
            <a:off x="6588985" y="4332981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>
                <a:solidFill>
                  <a:schemeClr val="bg1"/>
                </a:solidFill>
              </a:rPr>
              <a:t>Smart </a:t>
            </a:r>
            <a:r>
              <a:rPr lang="de-DE" b="1" err="1">
                <a:solidFill>
                  <a:schemeClr val="bg1"/>
                </a:solidFill>
              </a:rPr>
              <a:t>Ptr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5" name="Abgerundetes Rechteck 24"/>
          <p:cNvSpPr/>
          <p:nvPr/>
        </p:nvSpPr>
        <p:spPr bwMode="auto">
          <a:xfrm>
            <a:off x="6588986" y="5108779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>
                <a:solidFill>
                  <a:schemeClr val="bg1"/>
                </a:solidFill>
              </a:rPr>
              <a:t>System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5898292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Operatorüberladung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248943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/>
              <a:t>Java</a:t>
            </a:r>
            <a:endParaRPr lang="de-DE" noProof="0" dirty="0"/>
          </a:p>
          <a:p>
            <a:pPr marL="520700" indent="-342900"/>
            <a:r>
              <a:rPr lang="de-DE" noProof="0" dirty="0"/>
              <a:t>Operatoren in </a:t>
            </a:r>
            <a:r>
              <a:rPr lang="de-DE" b="1" noProof="0" dirty="0"/>
              <a:t>Sonderrolle</a:t>
            </a:r>
            <a:r>
              <a:rPr lang="de-DE" noProof="0" dirty="0"/>
              <a:t>, </a:t>
            </a:r>
            <a:r>
              <a:rPr lang="de-DE" b="1" noProof="0" dirty="0"/>
              <a:t>fest belegt</a:t>
            </a:r>
            <a:r>
              <a:rPr lang="de-DE" noProof="0" dirty="0"/>
              <a:t> ("Lehre aus Erfahrung mit C++")</a:t>
            </a:r>
          </a:p>
          <a:p>
            <a:pPr marL="520700" indent="-342900"/>
            <a:r>
              <a:rPr lang="de-DE" noProof="0" dirty="0"/>
              <a:t>Fixe </a:t>
            </a:r>
            <a:r>
              <a:rPr lang="de-DE" b="1" noProof="0" dirty="0"/>
              <a:t>Präzedenz</a:t>
            </a:r>
            <a:r>
              <a:rPr lang="de-DE" noProof="0" dirty="0"/>
              <a:t> (= Abarbeitungsreihenfolge bei mehreren Operatoren)</a:t>
            </a:r>
          </a:p>
          <a:p>
            <a:pPr marL="692150" lvl="1" indent="-342900"/>
            <a:r>
              <a:rPr lang="de-DE" noProof="0" dirty="0"/>
              <a:t>Im Ausdruck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x = a + 1;</a:t>
            </a:r>
            <a:r>
              <a:rPr lang="de-DE" noProof="0" dirty="0"/>
              <a:t> wird zuerst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'+'</a:t>
            </a:r>
            <a:r>
              <a:rPr lang="de-DE" noProof="0" dirty="0"/>
              <a:t> und dann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'='</a:t>
            </a:r>
            <a:r>
              <a:rPr lang="de-DE" noProof="0" dirty="0"/>
              <a:t> ausgewertet.</a:t>
            </a:r>
          </a:p>
          <a:p>
            <a:pPr marL="692150" lvl="1" indent="-342900"/>
            <a:r>
              <a:rPr lang="de-DE" b="1" noProof="0"/>
              <a:t>Beispiel</a:t>
            </a:r>
            <a:r>
              <a:rPr lang="de-DE" noProof="0"/>
              <a:t>: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++,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-- 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Postfix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de-DE" noProof="0" dirty="0"/>
              <a:t> vor ++,--,+,-,~,! vor *,/,% vor …</a:t>
            </a:r>
          </a:p>
          <a:p>
            <a:pPr marL="692150" lvl="1" indent="-342900"/>
            <a:endParaRPr lang="de-DE" noProof="0" dirty="0"/>
          </a:p>
          <a:p>
            <a:pPr marL="0" indent="0">
              <a:buNone/>
            </a:pPr>
            <a:r>
              <a:rPr lang="de-DE" b="1" noProof="0" dirty="0"/>
              <a:t>C++</a:t>
            </a:r>
            <a:endParaRPr lang="de-DE" noProof="0" dirty="0"/>
          </a:p>
          <a:p>
            <a:pPr marL="520700" indent="-342900"/>
            <a:r>
              <a:rPr lang="de-DE" noProof="0" dirty="0"/>
              <a:t>Operatoren als </a:t>
            </a:r>
            <a:r>
              <a:rPr lang="de-DE" b="1" noProof="0" dirty="0" err="1"/>
              <a:t>Syntactic</a:t>
            </a:r>
            <a:r>
              <a:rPr lang="de-DE" b="1" noProof="0" dirty="0"/>
              <a:t> Sugar </a:t>
            </a:r>
            <a:r>
              <a:rPr lang="de-DE" noProof="0" dirty="0"/>
              <a:t>und beliebig überschreibbar</a:t>
            </a:r>
          </a:p>
          <a:p>
            <a:pPr marL="692150" lvl="1" indent="-342900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a + b</a:t>
            </a:r>
            <a:r>
              <a:rPr lang="de-DE" noProof="0" dirty="0"/>
              <a:t> gleichwertig zu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+(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a,b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de-DE" noProof="0" dirty="0"/>
              <a:t> oder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a.operator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+(b)</a:t>
            </a:r>
          </a:p>
          <a:p>
            <a:pPr marL="692150" lvl="1" indent="-342900"/>
            <a:r>
              <a:rPr lang="de-DE" noProof="0" dirty="0"/>
              <a:t>Extrem wichtig: Zuweisungsoperator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de-DE" noProof="0" dirty="0"/>
              <a:t> (siehe später)</a:t>
            </a:r>
          </a:p>
          <a:p>
            <a:pPr marL="520700" indent="-342900"/>
            <a:r>
              <a:rPr lang="de-DE" noProof="0" dirty="0"/>
              <a:t>Fixe </a:t>
            </a:r>
            <a:r>
              <a:rPr lang="de-DE" b="1" noProof="0" dirty="0"/>
              <a:t>Präzedenz</a:t>
            </a:r>
          </a:p>
          <a:p>
            <a:pPr marL="692150" lvl="1" indent="-342900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/>
              <a:t> vor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++,-- 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Postfix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),(),[],.,-&gt;</a:t>
            </a:r>
            <a:r>
              <a:rPr lang="de-DE" noProof="0" dirty="0"/>
              <a:t> vor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++,--,…</a:t>
            </a:r>
          </a:p>
          <a:p>
            <a:pPr marL="692150" lvl="1" indent="-342900"/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3635896" y="5890419"/>
            <a:ext cx="5166320" cy="6074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https://docs.oracle.com/javase/tutorial/java/nutsandbolts/operators.html</a:t>
            </a:r>
            <a:r>
              <a:rPr lang="en-US" sz="1200"/>
              <a:t> </a:t>
            </a:r>
          </a:p>
          <a:p>
            <a:pPr algn="r"/>
            <a:r>
              <a:rPr lang="en-US" sz="1200">
                <a:hlinkClick r:id="rId3"/>
              </a:rPr>
              <a:t>http://en.cppreference.com/w/cpp/language/operators</a:t>
            </a:r>
            <a:r>
              <a:rPr lang="en-US" sz="1200"/>
              <a:t> </a:t>
            </a:r>
          </a:p>
          <a:p>
            <a:pPr algn="r"/>
            <a:r>
              <a:rPr lang="en-US" sz="1200">
                <a:hlinkClick r:id="rId4"/>
              </a:rPr>
              <a:t>http://en.cppreference.com/w/cpp/language/operator_precedence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8143624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/>
              <a:t>Iterierungskonzepte</a:t>
            </a:r>
            <a:r>
              <a:rPr lang="de-DE" noProof="0" dirty="0"/>
              <a:t> in C++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752999"/>
          </a:xfrm>
        </p:spPr>
        <p:txBody>
          <a:bodyPr>
            <a:noAutofit/>
          </a:bodyPr>
          <a:lstStyle/>
          <a:p>
            <a:pPr marL="0" indent="0">
              <a:buNone/>
              <a:tabLst>
                <a:tab pos="1431925" algn="l"/>
                <a:tab pos="1706563" algn="l"/>
              </a:tabLst>
            </a:pPr>
            <a:r>
              <a:rPr lang="de-DE" sz="1400" b="1" noProof="0" dirty="0"/>
              <a:t>Java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>
                <a:cs typeface="Consolas" panose="020B0609020204030204" pitchFamily="49" charset="0"/>
              </a:rPr>
              <a:t>For</a:t>
            </a:r>
            <a:r>
              <a:rPr lang="de-DE" sz="1200" b="1" noProof="0">
                <a:latin typeface="+mj-lt"/>
                <a:cs typeface="Consolas" panose="020B0609020204030204" pitchFamily="49" charset="0"/>
              </a:rPr>
              <a:t>: 	</a:t>
            </a:r>
            <a:r>
              <a:rPr lang="de-DE" sz="1400" noProof="0">
                <a:latin typeface="Consolas" panose="020B0609020204030204" pitchFamily="49" charset="0"/>
                <a:cs typeface="Consolas" panose="020B0609020204030204" pitchFamily="49" charset="0"/>
              </a:rPr>
              <a:t>for(int 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i = …; i &lt; …; ++</a:t>
            </a:r>
            <a:r>
              <a:rPr lang="de-DE" sz="1400" noProof="0">
                <a:latin typeface="Consolas" panose="020B0609020204030204" pitchFamily="49" charset="0"/>
                <a:cs typeface="Consolas" panose="020B0609020204030204" pitchFamily="49" charset="0"/>
              </a:rPr>
              <a:t>i){/*body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>
                <a:cs typeface="Consolas" panose="020B0609020204030204" pitchFamily="49" charset="0"/>
              </a:rPr>
              <a:t>While-Do:	</a:t>
            </a:r>
            <a:r>
              <a:rPr lang="de-DE" sz="1400" noProof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err="1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>
                <a:latin typeface="Consolas" panose="020B0609020204030204" pitchFamily="49" charset="0"/>
                <a:cs typeface="Consolas" panose="020B0609020204030204" pitchFamily="49" charset="0"/>
              </a:rPr>
              <a:t>*/){/*body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>
                <a:cs typeface="Consolas" panose="020B0609020204030204" pitchFamily="49" charset="0"/>
              </a:rPr>
              <a:t>Do-While:	</a:t>
            </a:r>
            <a:r>
              <a:rPr lang="de-DE" sz="1400">
                <a:cs typeface="Consolas" panose="020B0609020204030204" pitchFamily="49" charset="0"/>
              </a:rPr>
              <a:t>do </a:t>
            </a:r>
            <a:r>
              <a:rPr lang="de-DE" sz="1400" noProof="0">
                <a:latin typeface="Consolas" panose="020B0609020204030204" pitchFamily="49" charset="0"/>
                <a:cs typeface="Consolas" panose="020B0609020204030204" pitchFamily="49" charset="0"/>
              </a:rPr>
              <a:t>{/*body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*/}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*/)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>
                <a:cs typeface="Consolas" panose="020B0609020204030204" pitchFamily="49" charset="0"/>
              </a:rPr>
              <a:t>Foreach: 	</a:t>
            </a:r>
            <a:r>
              <a:rPr lang="de-DE" sz="1400" noProof="0">
                <a:latin typeface="Consolas" panose="020B0609020204030204" pitchFamily="49" charset="0"/>
                <a:cs typeface="Consolas" panose="020B0609020204030204" pitchFamily="49" charset="0"/>
              </a:rPr>
              <a:t>for(final 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String s :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String[]{"a", "b", "</a:t>
            </a:r>
            <a:r>
              <a:rPr lang="de-DE" sz="1400" noProof="0">
                <a:latin typeface="Consolas" panose="020B0609020204030204" pitchFamily="49" charset="0"/>
                <a:cs typeface="Consolas" panose="020B0609020204030204" pitchFamily="49" charset="0"/>
              </a:rPr>
              <a:t>c"}){/*body*/} </a:t>
            </a:r>
            <a:r>
              <a:rPr lang="de-DE" sz="1400" noProof="0"/>
              <a:t>(seit Java 1.7)</a:t>
            </a:r>
            <a:endParaRPr lang="de-DE" sz="1400" noProof="0" dirty="0"/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>
                <a:cs typeface="Consolas" panose="020B0609020204030204" pitchFamily="49" charset="0"/>
              </a:rPr>
              <a:t>Iterator: 	</a:t>
            </a:r>
            <a:r>
              <a:rPr lang="de-DE" sz="1400" noProof="0">
                <a:latin typeface="Consolas" panose="020B0609020204030204" pitchFamily="49" charset="0"/>
                <a:cs typeface="Consolas" panose="020B0609020204030204" pitchFamily="49" charset="0"/>
              </a:rPr>
              <a:t>Iterator&lt;Object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iter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list.iterator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(); </a:t>
            </a:r>
            <a:r>
              <a:rPr lang="de-DE" sz="1400" noProof="0" err="1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400" noProof="0" err="1">
                <a:latin typeface="Consolas" panose="020B0609020204030204" pitchFamily="49" charset="0"/>
                <a:cs typeface="Consolas" panose="020B0609020204030204" pitchFamily="49" charset="0"/>
              </a:rPr>
              <a:t>iter.hasNext</a:t>
            </a:r>
            <a:r>
              <a:rPr lang="de-DE" sz="1400" noProof="0">
                <a:latin typeface="Consolas" panose="020B0609020204030204" pitchFamily="49" charset="0"/>
                <a:cs typeface="Consolas" panose="020B0609020204030204" pitchFamily="49" charset="0"/>
              </a:rPr>
              <a:t>())</a:t>
            </a:r>
            <a:br>
              <a:rPr lang="de-DE" sz="1400" noProof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noProof="0">
                <a:latin typeface="Consolas" panose="020B0609020204030204" pitchFamily="49" charset="0"/>
                <a:cs typeface="Consolas" panose="020B0609020204030204" pitchFamily="49" charset="0"/>
              </a:rPr>
              <a:t>	{Object 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o = </a:t>
            </a:r>
            <a:r>
              <a:rPr lang="de-DE" sz="1400" noProof="0" err="1">
                <a:latin typeface="Consolas" panose="020B0609020204030204" pitchFamily="49" charset="0"/>
                <a:cs typeface="Consolas" panose="020B0609020204030204" pitchFamily="49" charset="0"/>
              </a:rPr>
              <a:t>iter.next</a:t>
            </a:r>
            <a:r>
              <a:rPr lang="de-DE" sz="1400" noProof="0">
                <a:latin typeface="Consolas" panose="020B0609020204030204" pitchFamily="49" charset="0"/>
                <a:cs typeface="Consolas" panose="020B0609020204030204" pitchFamily="49" charset="0"/>
              </a:rPr>
              <a:t>();}</a:t>
            </a:r>
            <a:r>
              <a:rPr lang="de-DE" sz="1400" noProof="0"/>
              <a:t> </a:t>
            </a:r>
            <a:endParaRPr lang="de-DE" sz="1400" noProof="0" dirty="0"/>
          </a:p>
          <a:p>
            <a:pPr marL="1651000" lvl="5" indent="-285750">
              <a:tabLst>
                <a:tab pos="1431925" algn="l"/>
                <a:tab pos="1706563" algn="l"/>
              </a:tabLst>
            </a:pPr>
            <a:r>
              <a:rPr lang="de-DE" sz="1200" noProof="0" dirty="0"/>
              <a:t>z.B. um Elemente leicht überspringen </a:t>
            </a:r>
            <a:r>
              <a:rPr lang="de-DE" sz="1200" noProof="0"/>
              <a:t>zu können</a:t>
            </a:r>
          </a:p>
          <a:p>
            <a:pPr marL="635000" lvl="1" indent="-285750">
              <a:tabLst>
                <a:tab pos="1431925" algn="l"/>
                <a:tab pos="1706563" algn="l"/>
              </a:tabLst>
            </a:pPr>
            <a:endParaRPr lang="de-DE" sz="12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  <a:tabLst>
                <a:tab pos="1431925" algn="l"/>
                <a:tab pos="1706563" algn="l"/>
              </a:tabLst>
            </a:pPr>
            <a:r>
              <a:rPr lang="de-DE" sz="1400" b="1" noProof="0" dirty="0"/>
              <a:t>C++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>
                <a:cs typeface="Consolas" panose="020B0609020204030204" pitchFamily="49" charset="0"/>
              </a:rPr>
              <a:t>For</a:t>
            </a:r>
            <a:r>
              <a:rPr lang="de-DE" sz="1200" b="1">
                <a:cs typeface="Consolas" panose="020B0609020204030204" pitchFamily="49" charset="0"/>
              </a:rPr>
              <a:t>: 	</a:t>
            </a:r>
            <a:r>
              <a:rPr lang="de-DE" sz="1400" noProof="0">
                <a:latin typeface="Consolas" panose="020B0609020204030204" pitchFamily="49" charset="0"/>
                <a:cs typeface="Consolas" panose="020B0609020204030204" pitchFamily="49" charset="0"/>
              </a:rPr>
              <a:t>for(int 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i = …; i &lt; …; ++i){/*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loop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noProof="0" err="1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  <a:r>
              <a:rPr lang="de-DE" sz="1400" noProof="0"/>
              <a:t>(</a:t>
            </a:r>
            <a:r>
              <a:rPr lang="de-DE" sz="1400" noProof="0" dirty="0"/>
              <a:t>wie in Java), </a:t>
            </a:r>
            <a:endParaRPr lang="de-DE" sz="14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>
                <a:cs typeface="Consolas" panose="020B0609020204030204" pitchFamily="49" charset="0"/>
              </a:rPr>
              <a:t>While-Do</a:t>
            </a:r>
            <a:r>
              <a:rPr lang="de-DE" sz="1200" b="1">
                <a:cs typeface="Consolas" panose="020B0609020204030204" pitchFamily="49" charset="0"/>
              </a:rPr>
              <a:t>:	 </a:t>
            </a:r>
            <a:r>
              <a:rPr lang="de-DE" sz="1400" noProof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*/){/*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loop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  <a:r>
              <a:rPr lang="de-DE" sz="1400" noProof="0" dirty="0">
                <a:cs typeface="Consolas" panose="020B0609020204030204" pitchFamily="49" charset="0"/>
              </a:rPr>
              <a:t> 	</a:t>
            </a:r>
            <a:r>
              <a:rPr lang="de-DE" sz="1400" noProof="0" dirty="0"/>
              <a:t>(wie in Java), </a:t>
            </a:r>
            <a:endParaRPr lang="de-DE" sz="14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>
                <a:cs typeface="Consolas" panose="020B0609020204030204" pitchFamily="49" charset="0"/>
              </a:rPr>
              <a:t>Do-While</a:t>
            </a:r>
            <a:r>
              <a:rPr lang="de-DE" sz="1200" b="1">
                <a:cs typeface="Consolas" panose="020B0609020204030204" pitchFamily="49" charset="0"/>
              </a:rPr>
              <a:t>: 	</a:t>
            </a:r>
            <a:r>
              <a:rPr lang="de-DE" sz="1400">
                <a:latin typeface="Consolas" panose="020B0609020204030204" pitchFamily="49" charset="0"/>
                <a:cs typeface="Consolas" panose="020B0609020204030204" pitchFamily="49" charset="0"/>
              </a:rPr>
              <a:t>do </a:t>
            </a:r>
            <a:r>
              <a:rPr lang="de-DE" sz="1400" noProof="0">
                <a:latin typeface="Consolas" panose="020B0609020204030204" pitchFamily="49" charset="0"/>
                <a:cs typeface="Consolas" panose="020B0609020204030204" pitchFamily="49" charset="0"/>
              </a:rPr>
              <a:t>{/*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loop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*/}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*/)</a:t>
            </a:r>
            <a:r>
              <a:rPr lang="de-DE" sz="1400" noProof="0" dirty="0">
                <a:cs typeface="Consolas" panose="020B0609020204030204" pitchFamily="49" charset="0"/>
              </a:rPr>
              <a:t>	</a:t>
            </a:r>
            <a:r>
              <a:rPr lang="de-DE" sz="1400" noProof="0" dirty="0"/>
              <a:t>(wie in Java), 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>
                <a:cs typeface="Consolas" panose="020B0609020204030204" pitchFamily="49" charset="0"/>
              </a:rPr>
              <a:t>STL</a:t>
            </a:r>
            <a:r>
              <a:rPr lang="de-DE" sz="1400" noProof="0">
                <a:latin typeface="Consolas" panose="020B0609020204030204" pitchFamily="49" charset="0"/>
                <a:cs typeface="Consolas" panose="020B0609020204030204" pitchFamily="49" charset="0"/>
              </a:rPr>
              <a:t>:	std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foreach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v.begin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(),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v.end</a:t>
            </a:r>
            <a:r>
              <a:rPr lang="de-DE" sz="1400" noProof="0">
                <a:latin typeface="Consolas" panose="020B0609020204030204" pitchFamily="49" charset="0"/>
                <a:cs typeface="Consolas" panose="020B0609020204030204" pitchFamily="49" charset="0"/>
              </a:rPr>
              <a:t>(), /*function to execute*/)</a:t>
            </a:r>
            <a:endParaRPr lang="de-DE" sz="14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>
                <a:cs typeface="Consolas" panose="020B0609020204030204" pitchFamily="49" charset="0"/>
              </a:rPr>
              <a:t>Iterator</a:t>
            </a:r>
            <a:r>
              <a:rPr lang="de-DE" sz="1200" b="1">
                <a:cs typeface="Consolas" panose="020B0609020204030204" pitchFamily="49" charset="0"/>
              </a:rPr>
              <a:t>: 	</a:t>
            </a:r>
            <a:r>
              <a:rPr lang="de-DE" sz="1400" noProof="0">
                <a:latin typeface="Consolas" panose="020B0609020204030204" pitchFamily="49" charset="0"/>
                <a:cs typeface="Consolas" panose="020B0609020204030204" pitchFamily="49" charset="0"/>
              </a:rPr>
              <a:t>for(std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&lt;int&gt;::</a:t>
            </a:r>
            <a:r>
              <a:rPr lang="de-DE" sz="1400" noProof="0" err="1">
                <a:latin typeface="Consolas" panose="020B0609020204030204" pitchFamily="49" charset="0"/>
                <a:cs typeface="Consolas" panose="020B0609020204030204" pitchFamily="49" charset="0"/>
              </a:rPr>
              <a:t>iterator</a:t>
            </a:r>
            <a:r>
              <a:rPr lang="de-DE" sz="1400" noProof="0">
                <a:latin typeface="Consolas" panose="020B0609020204030204" pitchFamily="49" charset="0"/>
                <a:cs typeface="Consolas" panose="020B0609020204030204" pitchFamily="49" charset="0"/>
              </a:rPr>
              <a:t> iter=v.begin();iter!=v.end();++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iter</a:t>
            </a:r>
            <a:r>
              <a:rPr lang="de-DE" sz="1400" noProof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br>
              <a:rPr lang="de-DE" sz="1400" noProof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noProof="0">
                <a:latin typeface="Consolas" panose="020B0609020204030204" pitchFamily="49" charset="0"/>
                <a:cs typeface="Consolas" panose="020B0609020204030204" pitchFamily="49" charset="0"/>
              </a:rPr>
              <a:t>	{int 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x </a:t>
            </a:r>
            <a:r>
              <a:rPr lang="de-DE" sz="1400" noProof="0">
                <a:latin typeface="Consolas" panose="020B0609020204030204" pitchFamily="49" charset="0"/>
                <a:cs typeface="Consolas" panose="020B0609020204030204" pitchFamily="49" charset="0"/>
              </a:rPr>
              <a:t>= *iter;}</a:t>
            </a:r>
            <a:r>
              <a:rPr lang="de-DE" sz="1400"/>
              <a:t> 			(</a:t>
            </a:r>
            <a:r>
              <a:rPr lang="de-DE" sz="1400" dirty="0"/>
              <a:t>traditionell, STL-Stil)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>
                <a:cs typeface="Consolas" panose="020B0609020204030204" pitchFamily="49" charset="0"/>
              </a:rPr>
              <a:t>Foreach: 	</a:t>
            </a:r>
            <a:r>
              <a:rPr lang="de-DE" sz="1400" noProof="0">
                <a:latin typeface="Consolas" panose="020B0609020204030204" pitchFamily="49" charset="0"/>
                <a:cs typeface="Consolas" panose="020B0609020204030204" pitchFamily="49" charset="0"/>
              </a:rPr>
              <a:t>for 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(int i : {1,2,3,4,5}) </a:t>
            </a:r>
            <a:r>
              <a:rPr lang="de-DE" sz="1400" noProof="0">
                <a:latin typeface="Consolas" panose="020B0609020204030204" pitchFamily="49" charset="0"/>
                <a:cs typeface="Consolas" panose="020B0609020204030204" pitchFamily="49" charset="0"/>
              </a:rPr>
              <a:t>{/*...*/} 	</a:t>
            </a:r>
            <a:r>
              <a:rPr lang="de-DE" sz="1400" noProof="0">
                <a:latin typeface="+mj-lt"/>
                <a:cs typeface="Consolas" panose="020B0609020204030204" pitchFamily="49" charset="0"/>
              </a:rPr>
              <a:t>(</a:t>
            </a:r>
            <a:r>
              <a:rPr lang="de-DE" sz="1400" noProof="0"/>
              <a:t>seit </a:t>
            </a:r>
            <a:r>
              <a:rPr lang="de-DE" sz="1400" noProof="0" dirty="0"/>
              <a:t>C++11, wie in Java)</a:t>
            </a:r>
            <a:endParaRPr lang="de-DE" sz="14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4384680" y="6093296"/>
            <a:ext cx="4572000" cy="435760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200"/>
              <a:t>STL: </a:t>
            </a:r>
            <a:r>
              <a:rPr lang="en-US" sz="1200">
                <a:hlinkClick r:id="rId2"/>
              </a:rPr>
              <a:t>http://www.cplusplus.com/reference/algorithm/for_each/</a:t>
            </a:r>
            <a:r>
              <a:rPr lang="en-US" sz="1200"/>
              <a:t> </a:t>
            </a:r>
          </a:p>
          <a:p>
            <a:pPr algn="r"/>
            <a:r>
              <a:rPr lang="en-US" sz="1200"/>
              <a:t>C++11: </a:t>
            </a:r>
            <a:r>
              <a:rPr lang="en-US" sz="1200">
                <a:hlinkClick r:id="rId3"/>
              </a:rPr>
              <a:t>http://en.cppreference.com/w/cpp/language/range-for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4737455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Konzepte und Konventionen sind in C++ wesentlich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/>
              <a:t>C</a:t>
            </a:r>
            <a:r>
              <a:rPr lang="de-DE" noProof="0"/>
              <a:t>++ vertraut dem Programmierer –</a:t>
            </a:r>
            <a:r>
              <a:rPr lang="de-DE" noProof="0">
                <a:sym typeface="Wingdings" panose="05000000000000000000" pitchFamily="2" charset="2"/>
              </a:rPr>
              <a:t> </a:t>
            </a:r>
            <a:r>
              <a:rPr lang="de-DE" b="1" noProof="0">
                <a:sym typeface="Wingdings" panose="05000000000000000000" pitchFamily="2" charset="2"/>
              </a:rPr>
              <a:t>alles </a:t>
            </a:r>
            <a:r>
              <a:rPr lang="de-DE" noProof="0">
                <a:sym typeface="Wingdings" panose="05000000000000000000" pitchFamily="2" charset="2"/>
              </a:rPr>
              <a:t>ist </a:t>
            </a:r>
            <a:r>
              <a:rPr lang="de-DE" noProof="0" dirty="0">
                <a:sym typeface="Wingdings" panose="05000000000000000000" pitchFamily="2" charset="2"/>
              </a:rPr>
              <a:t>möglich.</a:t>
            </a:r>
          </a:p>
          <a:p>
            <a:endParaRPr lang="de-DE" noProof="0" dirty="0"/>
          </a:p>
          <a:p>
            <a:endParaRPr lang="de-DE" b="1" noProof="0"/>
          </a:p>
          <a:p>
            <a:r>
              <a:rPr lang="de-DE" b="1" noProof="0"/>
              <a:t>Konventionen </a:t>
            </a:r>
            <a:r>
              <a:rPr lang="de-DE" noProof="0" dirty="0"/>
              <a:t>sind in C++ wesentlich, werden </a:t>
            </a:r>
            <a:r>
              <a:rPr lang="de-DE" noProof="0" dirty="0" err="1"/>
              <a:t>tw</a:t>
            </a:r>
            <a:r>
              <a:rPr lang="de-DE" noProof="0" dirty="0"/>
              <a:t>. mittels Schlüsselwörtern spezifiziert und vom Compiler überprüft:</a:t>
            </a:r>
          </a:p>
          <a:p>
            <a:pPr marL="520700" indent="-342900"/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f()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noexcept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lang="de-DE" noProof="0" dirty="0">
                <a:sym typeface="Wingdings" panose="05000000000000000000" pitchFamily="2" charset="2"/>
              </a:rPr>
              <a:t>garantiert, das f keine </a:t>
            </a:r>
            <a:r>
              <a:rPr lang="de-DE" noProof="0" dirty="0" err="1">
                <a:sym typeface="Wingdings" panose="05000000000000000000" pitchFamily="2" charset="2"/>
              </a:rPr>
              <a:t>Exceptions</a:t>
            </a:r>
            <a:r>
              <a:rPr lang="de-DE" noProof="0" dirty="0">
                <a:sym typeface="Wingdings" panose="05000000000000000000" pitchFamily="2" charset="2"/>
              </a:rPr>
              <a:t> wirft.</a:t>
            </a:r>
          </a:p>
          <a:p>
            <a:pPr marL="692150" lvl="1" indent="-342900"/>
            <a:endParaRPr lang="de-DE" noProof="0" dirty="0">
              <a:sym typeface="Wingdings" panose="05000000000000000000" pitchFamily="2" charset="2"/>
            </a:endParaRPr>
          </a:p>
          <a:p>
            <a:r>
              <a:rPr lang="de-DE" b="1" noProof="0" dirty="0"/>
              <a:t>Konzepte:</a:t>
            </a:r>
          </a:p>
          <a:p>
            <a:pPr marL="520700" indent="-342900"/>
            <a:r>
              <a:rPr lang="de-DE" b="1" noProof="0" dirty="0" err="1"/>
              <a:t>One</a:t>
            </a:r>
            <a:r>
              <a:rPr lang="de-DE" b="1" noProof="0" dirty="0"/>
              <a:t>-Definition </a:t>
            </a:r>
            <a:r>
              <a:rPr lang="de-DE" b="1" noProof="0" dirty="0" err="1"/>
              <a:t>Rule</a:t>
            </a:r>
            <a:endParaRPr lang="de-DE" noProof="0" dirty="0"/>
          </a:p>
          <a:p>
            <a:pPr marL="692150" lvl="1" indent="-342900"/>
            <a:r>
              <a:rPr lang="de-DE" noProof="0" dirty="0"/>
              <a:t>Methoden/Klassen dürfen nur einmal definiert werden.</a:t>
            </a:r>
            <a:endParaRPr lang="de-DE" noProof="0" dirty="0">
              <a:sym typeface="Wingdings" panose="05000000000000000000" pitchFamily="2" charset="2"/>
            </a:endParaRPr>
          </a:p>
          <a:p>
            <a:pPr marL="520700" indent="-342900"/>
            <a:r>
              <a:rPr lang="de-DE" b="1" noProof="0" dirty="0" err="1"/>
              <a:t>Undefined</a:t>
            </a:r>
            <a:r>
              <a:rPr lang="de-DE" b="1" noProof="0" dirty="0"/>
              <a:t> </a:t>
            </a:r>
            <a:r>
              <a:rPr lang="de-DE" b="1" noProof="0" dirty="0" err="1"/>
              <a:t>Behavior</a:t>
            </a:r>
            <a:r>
              <a:rPr lang="de-DE" b="1" noProof="0" dirty="0"/>
              <a:t> (UB)</a:t>
            </a:r>
          </a:p>
          <a:p>
            <a:pPr marL="692150" lvl="1" indent="-342900"/>
            <a:r>
              <a:rPr lang="de-DE" noProof="0" dirty="0"/>
              <a:t>UB tritt ein, wenn Code auf eine nicht-spezifizierte Weise aufgerufen wird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520700" indent="-342900"/>
            <a:r>
              <a:rPr lang="de-DE" b="1" noProof="0" dirty="0" err="1"/>
              <a:t>Const</a:t>
            </a:r>
            <a:r>
              <a:rPr lang="de-DE" b="1" noProof="0" dirty="0"/>
              <a:t> Correctness</a:t>
            </a:r>
          </a:p>
          <a:p>
            <a:pPr marL="692150" lvl="1" indent="-342900"/>
            <a:r>
              <a:rPr lang="de-DE" noProof="0" dirty="0"/>
              <a:t>Schutz vor ungewollten Zustandsänderungen, vgl.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noProof="0" dirty="0"/>
              <a:t> Variablen neu zuweisen in Java</a:t>
            </a:r>
          </a:p>
        </p:txBody>
      </p:sp>
      <p:sp>
        <p:nvSpPr>
          <p:cNvPr id="6" name="Rechteck 5"/>
          <p:cNvSpPr/>
          <p:nvPr/>
        </p:nvSpPr>
        <p:spPr>
          <a:xfrm>
            <a:off x="4744235" y="5857425"/>
            <a:ext cx="4147353" cy="7791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>
                <a:hlinkClick r:id="rId3"/>
              </a:rPr>
              <a:t>https://en.wikipedia.org/wiki/One_Definition_Rule</a:t>
            </a:r>
            <a:endParaRPr lang="en-US" sz="1200"/>
          </a:p>
          <a:p>
            <a:pPr algn="r"/>
            <a:r>
              <a:rPr lang="en-US" sz="1200">
                <a:hlinkClick r:id="rId4"/>
              </a:rPr>
              <a:t>https://isocpp.org/wiki/faq/const-correctness</a:t>
            </a:r>
            <a:endParaRPr lang="en-US" sz="1200"/>
          </a:p>
          <a:p>
            <a:pPr algn="r"/>
            <a:r>
              <a:rPr lang="en-US" sz="1200">
                <a:solidFill>
                  <a:srgbClr val="7F7F7F"/>
                </a:solidFill>
              </a:rPr>
              <a:t>Fortgeschritten: </a:t>
            </a:r>
            <a:r>
              <a:rPr lang="en-US" sz="1200">
                <a:hlinkClick r:id="rId5"/>
              </a:rPr>
              <a:t>http://en.cppreference.com/w/cpp/concept</a:t>
            </a:r>
            <a:endParaRPr lang="en-US" sz="1200"/>
          </a:p>
          <a:p>
            <a:pPr algn="r"/>
            <a:endParaRPr lang="en-US" sz="1200"/>
          </a:p>
        </p:txBody>
      </p:sp>
      <p:sp>
        <p:nvSpPr>
          <p:cNvPr id="5" name="Rechteck 4"/>
          <p:cNvSpPr/>
          <p:nvPr/>
        </p:nvSpPr>
        <p:spPr bwMode="auto">
          <a:xfrm>
            <a:off x="5385015" y="930780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755576" y="1844824"/>
            <a:ext cx="7632848" cy="607602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n-US" i="1">
                <a:solidFill>
                  <a:schemeClr val="bg1"/>
                </a:solidFill>
              </a:rPr>
              <a:t>"C makes it easy to shoot yourself in the foot; C++ makes it harder, but when you do it blows your whole leg off" - B. Stroustroup, 1986</a:t>
            </a: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303088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/>
              <a:t>Undefined</a:t>
            </a:r>
            <a:r>
              <a:rPr lang="de-DE" noProof="0" dirty="0"/>
              <a:t> </a:t>
            </a:r>
            <a:r>
              <a:rPr lang="de-DE" noProof="0" dirty="0" err="1"/>
              <a:t>Behavior</a:t>
            </a:r>
            <a:r>
              <a:rPr lang="de-DE" noProof="0" dirty="0"/>
              <a:t> (UB)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Definition</a:t>
            </a:r>
            <a:r>
              <a:rPr lang="de-DE" noProof="0" dirty="0"/>
              <a:t>: Konstrukte mit UB lassen ein Programm bedeutungslos werden. Ein Compiler kann im Falle von UB mit Fehlermeldung abbrechen oder Code mit beliebigem Verhalten </a:t>
            </a:r>
            <a:r>
              <a:rPr lang="de-DE" noProof="0"/>
              <a:t>generieren.</a:t>
            </a:r>
          </a:p>
          <a:p>
            <a:endParaRPr lang="de-DE" noProof="0" dirty="0"/>
          </a:p>
          <a:p>
            <a:r>
              <a:rPr lang="de-DE" b="1" noProof="0" dirty="0"/>
              <a:t>Beispiele</a:t>
            </a:r>
            <a:r>
              <a:rPr lang="de-DE" noProof="0" dirty="0"/>
              <a:t>:</a:t>
            </a:r>
          </a:p>
          <a:p>
            <a:pPr marL="520700" indent="-342900"/>
            <a:r>
              <a:rPr lang="de-DE" noProof="0" dirty="0" err="1"/>
              <a:t>Dereferenzieren</a:t>
            </a:r>
            <a:r>
              <a:rPr lang="de-DE" noProof="0" dirty="0"/>
              <a:t> von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null</a:t>
            </a:r>
            <a:r>
              <a:rPr lang="de-DE" noProof="0" dirty="0"/>
              <a:t>: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*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nP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= null; int x = *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nP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520700" indent="-342900"/>
            <a:r>
              <a:rPr lang="de-DE" noProof="0" dirty="0"/>
              <a:t>Division durch 0: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y = x/0;</a:t>
            </a:r>
            <a:endParaRPr lang="de-DE" noProof="0" dirty="0"/>
          </a:p>
          <a:p>
            <a:pPr marL="520700" indent="-342900"/>
            <a:r>
              <a:rPr lang="de-DE" noProof="0" dirty="0"/>
              <a:t>Konstanten nach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const_cast</a:t>
            </a:r>
            <a:r>
              <a:rPr lang="de-DE" noProof="0" dirty="0"/>
              <a:t> manipulieren: </a:t>
            </a:r>
          </a:p>
          <a:p>
            <a:pPr marL="520700" indent="-342900"/>
            <a:r>
              <a:rPr lang="de-DE" noProof="0" dirty="0"/>
              <a:t>Fehlendes</a:t>
            </a:r>
            <a:r>
              <a:rPr lang="de-DE" dirty="0"/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noProof="0" dirty="0"/>
              <a:t>-Statement: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int f {/*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statement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</a:p>
          <a:p>
            <a:pPr marL="520700" indent="-342900"/>
            <a:r>
              <a:rPr lang="de-DE" noProof="0" dirty="0"/>
              <a:t>Zugriff auf </a:t>
            </a:r>
            <a:r>
              <a:rPr lang="de-DE" noProof="0" dirty="0" err="1"/>
              <a:t>uninitialisierte</a:t>
            </a:r>
            <a:r>
              <a:rPr lang="de-DE" noProof="0" dirty="0"/>
              <a:t> Variablen: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b; int a = b +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1;</a:t>
            </a:r>
          </a:p>
          <a:p>
            <a:pPr marL="520700" indent="-342900"/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/>
              <a:t>Warum wird UB überhaupt vom Compiler zugelassen?</a:t>
            </a:r>
          </a:p>
          <a:p>
            <a:pPr marL="520700" indent="-342900"/>
            <a:r>
              <a:rPr lang="de-DE" noProof="0" dirty="0"/>
              <a:t>Der Hauptgrund </a:t>
            </a:r>
            <a:r>
              <a:rPr lang="de-DE" noProof="0"/>
              <a:t>dürfte Performance-Steigerung und Resourcen-Minimierung </a:t>
            </a:r>
            <a:r>
              <a:rPr lang="de-DE" noProof="0" dirty="0"/>
              <a:t>sein (z.B. kein 0-Check beim Dividieren).</a:t>
            </a:r>
          </a:p>
        </p:txBody>
      </p:sp>
      <p:sp>
        <p:nvSpPr>
          <p:cNvPr id="5" name="Rechteck 4"/>
          <p:cNvSpPr/>
          <p:nvPr/>
        </p:nvSpPr>
        <p:spPr>
          <a:xfrm>
            <a:off x="5300158" y="6017428"/>
            <a:ext cx="3384324" cy="4357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en-US" sz="1200">
                <a:solidFill>
                  <a:srgbClr val="000000"/>
                </a:solidFill>
                <a:hlinkClick r:id="rId2"/>
              </a:rPr>
              <a:t>http://en.cppreference.com/w/cpp/language/ub</a:t>
            </a:r>
            <a:r>
              <a:rPr lang="en-US" sz="1200">
                <a:solidFill>
                  <a:srgbClr val="000000"/>
                </a:solidFill>
              </a:rPr>
              <a:t> </a:t>
            </a:r>
          </a:p>
          <a:p>
            <a:pPr lvl="0" algn="r"/>
            <a:r>
              <a:rPr lang="en-US" sz="1200">
                <a:solidFill>
                  <a:srgbClr val="000000"/>
                </a:solidFill>
                <a:hlinkClick r:id="rId3"/>
              </a:rPr>
              <a:t>http://blog.regehr.org/archives/213</a:t>
            </a:r>
            <a:r>
              <a:rPr lang="en-US" sz="1200">
                <a:solidFill>
                  <a:srgbClr val="000000"/>
                </a:solidFill>
              </a:rPr>
              <a:t> </a:t>
            </a:r>
          </a:p>
        </p:txBody>
      </p:sp>
      <p:sp>
        <p:nvSpPr>
          <p:cNvPr id="6" name="Rechteck 5"/>
          <p:cNvSpPr/>
          <p:nvPr/>
        </p:nvSpPr>
        <p:spPr bwMode="auto">
          <a:xfrm>
            <a:off x="5385015" y="711252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601155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dirty="0"/>
              <a:t>Speicherverwaltung </a:t>
            </a:r>
            <a:r>
              <a:rPr lang="de-DE" altLang="de-DE" noProof="0"/>
              <a:t>und </a:t>
            </a:r>
            <a:r>
              <a:rPr lang="de-DE" altLang="de-DE"/>
              <a:t>Lebenszyklus</a:t>
            </a:r>
            <a:br>
              <a:rPr lang="de-DE" altLang="de-DE"/>
            </a:br>
            <a:br>
              <a:rPr lang="de-DE" altLang="de-DE"/>
            </a:br>
            <a:r>
              <a:rPr lang="de-DE" altLang="de-DE"/>
              <a:t>(Übungsblatt: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[S]</a:t>
            </a:r>
            <a:r>
              <a:rPr lang="de-DE"/>
              <a:t>)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201048444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Wo leben meine Daten? … und wie lange?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/>
              <a:t>Stack und Heap</a:t>
            </a:r>
          </a:p>
        </p:txBody>
      </p:sp>
      <p:pic>
        <p:nvPicPr>
          <p:cNvPr id="8" name="Picture 2" descr="C:\Users\anjorin\Dropbox\Home\documents\uni\c++_praktikum\SoSe2013\Clipart\iStock_000017121858XSmall.jpg"/>
          <p:cNvPicPr>
            <a:picLocks noChangeAspect="1" noChangeArrowheads="1"/>
          </p:cNvPicPr>
          <p:nvPr/>
        </p:nvPicPr>
        <p:blipFill>
          <a:blip r:embed="rId2" cstate="print">
            <a:extLst/>
          </a:blip>
          <a:srcRect/>
          <a:stretch>
            <a:fillRect/>
          </a:stretch>
        </p:blipFill>
        <p:spPr bwMode="auto">
          <a:xfrm>
            <a:off x="4932040" y="1484784"/>
            <a:ext cx="3744416" cy="2939989"/>
          </a:xfrm>
          <a:prstGeom prst="ellipse">
            <a:avLst/>
          </a:prstGeom>
          <a:ln>
            <a:noFill/>
          </a:ln>
          <a:effectLst>
            <a:softEdge rad="31750"/>
          </a:effectLst>
          <a:extLst/>
        </p:spPr>
      </p:pic>
    </p:spTree>
    <p:extLst>
      <p:ext uri="{BB962C8B-B14F-4D97-AF65-F5344CB8AC3E}">
        <p14:creationId xmlns:p14="http://schemas.microsoft.com/office/powerpoint/2010/main" val="3031376292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 bwMode="auto">
          <a:xfrm>
            <a:off x="179512" y="4281055"/>
            <a:ext cx="5472608" cy="222365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accent2"/>
                </a:solidFill>
              </a:rPr>
              <a:t>F</a:t>
            </a:r>
            <a:r>
              <a:rPr lang="de-DE" b="1">
                <a:solidFill>
                  <a:schemeClr val="accent2"/>
                </a:solidFill>
              </a:rPr>
              <a:t>ür uns hier relevant.</a:t>
            </a:r>
            <a:endParaRPr lang="en-US" b="1" dirty="0" err="1">
              <a:solidFill>
                <a:schemeClr val="accent2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Speicherbereiche in C++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250826" y="2420888"/>
            <a:ext cx="5584584" cy="4032300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/>
              <a:t>Vier </a:t>
            </a:r>
            <a:r>
              <a:rPr lang="de-DE" b="1" noProof="0"/>
              <a:t>wesentliche Speicherbereiche ("Segmente")</a:t>
            </a:r>
            <a:endParaRPr lang="de-DE" b="1" noProof="0" dirty="0"/>
          </a:p>
          <a:p>
            <a:pPr marL="520700" indent="-342900"/>
            <a:r>
              <a:rPr lang="de-DE" b="1" noProof="0"/>
              <a:t>Programmspeicher ("Text")</a:t>
            </a:r>
            <a:br>
              <a:rPr lang="de-DE" noProof="0"/>
            </a:br>
            <a:r>
              <a:rPr lang="de-DE" noProof="0"/>
              <a:t>Binären Programmcode, read-only.</a:t>
            </a:r>
            <a:br>
              <a:rPr lang="de-DE" noProof="0" dirty="0"/>
            </a:br>
            <a:endParaRPr lang="de-DE" b="1" noProof="0" dirty="0"/>
          </a:p>
          <a:p>
            <a:pPr marL="520700" indent="-342900"/>
            <a:r>
              <a:rPr lang="de-DE" b="1" noProof="0"/>
              <a:t>Globaler Speicher ("BSS", "Data")</a:t>
            </a:r>
            <a:br>
              <a:rPr lang="de-DE" b="1" noProof="0"/>
            </a:br>
            <a:r>
              <a:rPr lang="de-DE"/>
              <a:t>G</a:t>
            </a:r>
            <a:r>
              <a:rPr lang="de-DE" noProof="0"/>
              <a:t>lobalen </a:t>
            </a:r>
            <a:r>
              <a:rPr lang="de-DE" noProof="0" dirty="0"/>
              <a:t>Variablen </a:t>
            </a:r>
            <a:r>
              <a:rPr lang="de-DE" noProof="0"/>
              <a:t>und Konstanten</a:t>
            </a:r>
            <a:br>
              <a:rPr lang="de-DE" noProof="0" dirty="0"/>
            </a:br>
            <a:endParaRPr lang="de-DE" noProof="0" dirty="0"/>
          </a:p>
          <a:p>
            <a:pPr marL="520700" indent="-342900"/>
            <a:r>
              <a:rPr lang="de-DE" b="1" noProof="0"/>
              <a:t>Dynamischer Speicher ("Heap")</a:t>
            </a:r>
            <a:br>
              <a:rPr lang="de-DE" b="1" noProof="0" dirty="0"/>
            </a:br>
            <a:r>
              <a:rPr lang="de-DE" noProof="0" dirty="0"/>
              <a:t>Frei verwendbar</a:t>
            </a:r>
            <a:r>
              <a:rPr lang="de-DE" noProof="0"/>
              <a:t>; verwaltet durch Entwickler</a:t>
            </a:r>
            <a:br>
              <a:rPr lang="de-DE" noProof="0"/>
            </a:br>
            <a:endParaRPr lang="de-DE" b="1" noProof="0" dirty="0"/>
          </a:p>
          <a:p>
            <a:pPr marL="520700" indent="-342900"/>
            <a:r>
              <a:rPr lang="de-DE" b="1" noProof="0"/>
              <a:t>Statischer Speicher ("Stack")</a:t>
            </a:r>
            <a:br>
              <a:rPr lang="de-DE" noProof="0" dirty="0"/>
            </a:br>
            <a:r>
              <a:rPr lang="de-DE" noProof="0" dirty="0"/>
              <a:t>Verwendung für lokale Variablen</a:t>
            </a:r>
            <a:r>
              <a:rPr lang="de-DE" noProof="0"/>
              <a:t>; verwaltet durch Compiler.</a:t>
            </a:r>
            <a:endParaRPr lang="de-DE" b="1" noProof="0" dirty="0"/>
          </a:p>
        </p:txBody>
      </p:sp>
      <p:sp>
        <p:nvSpPr>
          <p:cNvPr id="6" name="Abgerundetes Rechteck 5"/>
          <p:cNvSpPr/>
          <p:nvPr/>
        </p:nvSpPr>
        <p:spPr bwMode="auto">
          <a:xfrm>
            <a:off x="250825" y="1574224"/>
            <a:ext cx="8640763" cy="735521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buSzTx/>
            </a:pPr>
            <a:r>
              <a:rPr lang="en-US" sz="2000"/>
              <a:t>In C++ spielt die </a:t>
            </a:r>
            <a:r>
              <a:rPr lang="en-US" sz="2000" b="1"/>
              <a:t>Speicherverwaltung</a:t>
            </a:r>
            <a:r>
              <a:rPr lang="en-US" sz="2000"/>
              <a:t> eine </a:t>
            </a:r>
            <a:r>
              <a:rPr lang="en-US" sz="2000" b="1"/>
              <a:t>wesentlich größere Rolle </a:t>
            </a:r>
          </a:p>
          <a:p>
            <a:pPr>
              <a:buSzTx/>
            </a:pPr>
            <a:r>
              <a:rPr lang="en-US" sz="2000"/>
              <a:t>als in Java</a:t>
            </a:r>
            <a:endParaRPr lang="en-US" sz="20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" name="Rechteck 1"/>
          <p:cNvSpPr/>
          <p:nvPr/>
        </p:nvSpPr>
        <p:spPr bwMode="auto">
          <a:xfrm>
            <a:off x="6300191" y="2443495"/>
            <a:ext cx="2519337" cy="3744416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Stack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Heap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BSS</a:t>
            </a:r>
            <a:br>
              <a:rPr lang="de-DE" sz="1400">
                <a:latin typeface="Consolas" pitchFamily="49" charset="0"/>
              </a:rPr>
            </a:br>
            <a:r>
              <a:rPr lang="de-DE" sz="1400">
                <a:latin typeface="Consolas" pitchFamily="49" charset="0"/>
              </a:rPr>
              <a:t>(unitialisiert)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Data</a:t>
            </a:r>
            <a:br>
              <a:rPr lang="de-DE" sz="1400">
                <a:latin typeface="Consolas" pitchFamily="49" charset="0"/>
              </a:rPr>
            </a:br>
            <a:r>
              <a:rPr lang="de-DE" sz="1400">
                <a:latin typeface="Consolas" pitchFamily="49" charset="0"/>
              </a:rPr>
              <a:t>(vorinitialisiert)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Text</a:t>
            </a:r>
            <a:endParaRPr lang="en-US" sz="1400" dirty="0" err="1">
              <a:latin typeface="Consolas" pitchFamily="49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5835409" y="6162799"/>
            <a:ext cx="280083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Typisches Speicherlayout</a:t>
            </a:r>
            <a:endParaRPr lang="en-US"/>
          </a:p>
        </p:txBody>
      </p:sp>
      <p:cxnSp>
        <p:nvCxnSpPr>
          <p:cNvPr id="9" name="Gerader Verbinder 8"/>
          <p:cNvCxnSpPr/>
          <p:nvPr/>
        </p:nvCxnSpPr>
        <p:spPr bwMode="auto">
          <a:xfrm>
            <a:off x="6300191" y="2852936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Gerader Verbinder 9"/>
          <p:cNvCxnSpPr/>
          <p:nvPr/>
        </p:nvCxnSpPr>
        <p:spPr bwMode="auto">
          <a:xfrm>
            <a:off x="6287491" y="4845794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Gerader Verbinder 10"/>
          <p:cNvCxnSpPr/>
          <p:nvPr/>
        </p:nvCxnSpPr>
        <p:spPr bwMode="auto">
          <a:xfrm>
            <a:off x="6317336" y="5279092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Gerader Verbinder 11"/>
          <p:cNvCxnSpPr/>
          <p:nvPr/>
        </p:nvCxnSpPr>
        <p:spPr bwMode="auto">
          <a:xfrm>
            <a:off x="6300191" y="5756840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3" name="Rechteck 12"/>
          <p:cNvSpPr/>
          <p:nvPr/>
        </p:nvSpPr>
        <p:spPr>
          <a:xfrm>
            <a:off x="5556803" y="6614436"/>
            <a:ext cx="3135794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hlinkClick r:id="rId3"/>
              </a:rPr>
              <a:t>https://en.wikipedia.org/wiki/Data_segment</a:t>
            </a:r>
            <a:r>
              <a:rPr lang="en-US" sz="1200"/>
              <a:t> </a:t>
            </a:r>
          </a:p>
        </p:txBody>
      </p:sp>
      <p:cxnSp>
        <p:nvCxnSpPr>
          <p:cNvPr id="15" name="Gerade Verbindung mit Pfeil 14"/>
          <p:cNvCxnSpPr/>
          <p:nvPr/>
        </p:nvCxnSpPr>
        <p:spPr bwMode="auto">
          <a:xfrm flipV="1">
            <a:off x="7559859" y="3633185"/>
            <a:ext cx="0" cy="515895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8" name="Gerade Verbindung mit Pfeil 17"/>
          <p:cNvCxnSpPr/>
          <p:nvPr/>
        </p:nvCxnSpPr>
        <p:spPr bwMode="auto">
          <a:xfrm>
            <a:off x="7553509" y="2902934"/>
            <a:ext cx="0" cy="454058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Gerader Verbinder 18"/>
          <p:cNvCxnSpPr/>
          <p:nvPr/>
        </p:nvCxnSpPr>
        <p:spPr bwMode="auto">
          <a:xfrm>
            <a:off x="6293840" y="4221088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Textfeld 21"/>
          <p:cNvSpPr txBox="1"/>
          <p:nvPr/>
        </p:nvSpPr>
        <p:spPr>
          <a:xfrm>
            <a:off x="5706364" y="5993611"/>
            <a:ext cx="601447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/>
              <a:t>0x0000</a:t>
            </a:r>
            <a:endParaRPr lang="en-US" sz="1000"/>
          </a:p>
        </p:txBody>
      </p:sp>
      <p:sp>
        <p:nvSpPr>
          <p:cNvPr id="23" name="Textfeld 22"/>
          <p:cNvSpPr txBox="1"/>
          <p:nvPr/>
        </p:nvSpPr>
        <p:spPr>
          <a:xfrm>
            <a:off x="5705293" y="2430959"/>
            <a:ext cx="633508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/>
              <a:t>0xFFFF</a:t>
            </a:r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3414841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Stack vs. Heap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539539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noProof="0" dirty="0"/>
              <a:t>Stack</a:t>
            </a:r>
          </a:p>
        </p:txBody>
      </p:sp>
      <p:sp>
        <p:nvSpPr>
          <p:cNvPr id="7" name="Inhaltsplatzhalter 6"/>
          <p:cNvSpPr>
            <a:spLocks noGrp="1"/>
          </p:cNvSpPr>
          <p:nvPr>
            <p:ph sz="half" idx="2"/>
          </p:nvPr>
        </p:nvSpPr>
        <p:spPr/>
        <p:txBody>
          <a:bodyPr>
            <a:noAutofit/>
          </a:bodyPr>
          <a:lstStyle/>
          <a:p>
            <a:r>
              <a:rPr lang="de-DE" noProof="0" dirty="0"/>
              <a:t>Begrenzte </a:t>
            </a:r>
            <a:r>
              <a:rPr lang="de-DE" noProof="0"/>
              <a:t>Größe </a:t>
            </a:r>
            <a:br>
              <a:rPr lang="de-DE" noProof="0"/>
            </a:br>
            <a:r>
              <a:rPr lang="de-DE" noProof="0"/>
              <a:t>(</a:t>
            </a:r>
            <a:r>
              <a:rPr lang="de-DE" noProof="0" dirty="0"/>
              <a:t>lokale Variablen</a:t>
            </a:r>
            <a:r>
              <a:rPr lang="de-DE" noProof="0"/>
              <a:t>, Rücksprungadresse</a:t>
            </a:r>
            <a:r>
              <a:rPr lang="de-DE" noProof="0" dirty="0"/>
              <a:t>)</a:t>
            </a:r>
          </a:p>
          <a:p>
            <a:r>
              <a:rPr lang="de-DE" b="1"/>
              <a:t>Speicherverwaltung </a:t>
            </a:r>
            <a:r>
              <a:rPr lang="de-DE" noProof="0"/>
              <a:t>durch </a:t>
            </a:r>
            <a:r>
              <a:rPr lang="de-DE" noProof="0" dirty="0"/>
              <a:t>den Compiler </a:t>
            </a:r>
          </a:p>
          <a:p>
            <a:r>
              <a:rPr lang="de-DE" noProof="0" dirty="0"/>
              <a:t>Speicherverwaltung:</a:t>
            </a:r>
            <a:br>
              <a:rPr lang="de-DE" noProof="0" dirty="0"/>
            </a:br>
            <a:r>
              <a:rPr lang="de-DE" i="1" noProof="0" dirty="0"/>
              <a:t>last-in first-out</a:t>
            </a:r>
            <a:br>
              <a:rPr lang="de-DE" i="1" noProof="0"/>
            </a:br>
            <a:endParaRPr lang="de-DE" i="1" noProof="0"/>
          </a:p>
          <a:p>
            <a:endParaRPr lang="de-DE" noProof="0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de-DE" noProof="0" dirty="0">
                <a:sym typeface="Wingdings" panose="05000000000000000000" pitchFamily="2" charset="2"/>
              </a:rPr>
              <a:t> </a:t>
            </a:r>
            <a:r>
              <a:rPr lang="de-DE" noProof="0" dirty="0"/>
              <a:t>sehr effizient, statisch</a:t>
            </a:r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539539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noProof="0" dirty="0"/>
              <a:t>Heap</a:t>
            </a:r>
          </a:p>
        </p:txBody>
      </p:sp>
      <p:sp>
        <p:nvSpPr>
          <p:cNvPr id="15" name="Inhaltsplatzhalter 14"/>
          <p:cNvSpPr>
            <a:spLocks noGrp="1"/>
          </p:cNvSpPr>
          <p:nvPr>
            <p:ph sz="quarter" idx="4"/>
          </p:nvPr>
        </p:nvSpPr>
        <p:spPr/>
        <p:txBody>
          <a:bodyPr>
            <a:noAutofit/>
          </a:bodyPr>
          <a:lstStyle/>
          <a:p>
            <a:r>
              <a:rPr lang="de-DE" noProof="0" dirty="0"/>
              <a:t>Typischerweise wesentlich größer als Stack</a:t>
            </a:r>
          </a:p>
          <a:p>
            <a:r>
              <a:rPr lang="de-DE" b="1" noProof="0" dirty="0"/>
              <a:t>Speicherverwaltung</a:t>
            </a:r>
            <a:r>
              <a:rPr lang="de-DE" noProof="0" dirty="0"/>
              <a:t>:</a:t>
            </a:r>
            <a:br>
              <a:rPr lang="de-DE" noProof="0" dirty="0"/>
            </a:br>
            <a:r>
              <a:rPr lang="de-DE" noProof="0" dirty="0"/>
              <a:t>manuell, </a:t>
            </a:r>
            <a:r>
              <a:rPr lang="de-DE" noProof="0"/>
              <a:t>durch Entwickler</a:t>
            </a:r>
            <a:br>
              <a:rPr lang="de-DE" noProof="0"/>
            </a:br>
            <a:r>
              <a:rPr lang="de-DE" noProof="0"/>
              <a:t>mithilfe der Operatoren</a:t>
            </a:r>
            <a:br>
              <a:rPr lang="de-DE" noProof="0"/>
            </a:b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new, delete</a:t>
            </a:r>
            <a:r>
              <a:rPr lang="de-DE"/>
              <a:t>,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delete[]</a:t>
            </a:r>
            <a:br>
              <a:rPr lang="de-DE" noProof="0" dirty="0"/>
            </a:br>
            <a:br>
              <a:rPr lang="de-DE" noProof="0"/>
            </a:br>
            <a:endParaRPr lang="de-DE" noProof="0"/>
          </a:p>
          <a:p>
            <a:endParaRPr lang="de-DE" noProof="0" dirty="0"/>
          </a:p>
          <a:p>
            <a:pPr marL="0" indent="0">
              <a:buNone/>
              <a:tabLst>
                <a:tab pos="365125" algn="l"/>
              </a:tabLst>
            </a:pPr>
            <a:r>
              <a:rPr lang="de-DE" noProof="0" dirty="0">
                <a:sym typeface="Wingdings" panose="05000000000000000000" pitchFamily="2" charset="2"/>
              </a:rPr>
              <a:t>	groß aber teuer (Laufzeit)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5362059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Anwesenheit und Betreuung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1520" y="1555750"/>
            <a:ext cx="8425755" cy="4968875"/>
          </a:xfrm>
        </p:spPr>
        <p:txBody>
          <a:bodyPr>
            <a:normAutofit/>
          </a:bodyPr>
          <a:lstStyle/>
          <a:p>
            <a:pPr marL="0" indent="0" eaLnBrk="1" hangingPunct="1">
              <a:buFont typeface="Wingdings" pitchFamily="2" charset="2"/>
              <a:buNone/>
              <a:defRPr/>
            </a:pPr>
            <a:r>
              <a:rPr lang="de-DE" b="1" noProof="0" dirty="0"/>
              <a:t>Jeden Tag</a:t>
            </a:r>
          </a:p>
          <a:p>
            <a:pPr marL="180975" lvl="1" indent="0" eaLnBrk="1" hangingPunct="1">
              <a:buFont typeface="Wingdings" pitchFamily="2" charset="2"/>
              <a:buNone/>
              <a:defRPr/>
            </a:pPr>
            <a:r>
              <a:rPr lang="de-DE" noProof="0" dirty="0"/>
              <a:t>09:00 – ca. 16:00 im Electronic Classroom (S3|21 1)</a:t>
            </a:r>
            <a:br>
              <a:rPr lang="de-DE" noProof="0" dirty="0"/>
            </a:br>
            <a:r>
              <a:rPr lang="de-DE" noProof="0" dirty="0"/>
              <a:t>	ca. 14:00..14:30: Beginn Nachmittagsblock (je nach Bedarf)</a:t>
            </a:r>
            <a:br>
              <a:rPr lang="de-DE" noProof="0" dirty="0"/>
            </a:br>
            <a:endParaRPr lang="de-DE" noProof="0" dirty="0"/>
          </a:p>
          <a:p>
            <a:pPr marL="0" indent="0" eaLnBrk="1" hangingPunct="1">
              <a:buFont typeface="Wingdings" pitchFamily="2" charset="2"/>
              <a:buNone/>
              <a:defRPr/>
            </a:pPr>
            <a:r>
              <a:rPr lang="de-DE" b="1" noProof="0" dirty="0"/>
              <a:t>Anwesenheitspflicht</a:t>
            </a:r>
          </a:p>
          <a:p>
            <a:pPr marL="342900" indent="-342900" eaLnBrk="1" hangingPunct="1">
              <a:buFontTx/>
              <a:buChar char="-"/>
              <a:defRPr/>
            </a:pPr>
            <a:r>
              <a:rPr lang="de-DE" noProof="0" dirty="0"/>
              <a:t>Ausnahmen </a:t>
            </a:r>
            <a:r>
              <a:rPr lang="de-DE" b="1" noProof="0" dirty="0"/>
              <a:t>persönlich genehmigen lassen </a:t>
            </a:r>
            <a:r>
              <a:rPr lang="de-DE" noProof="0" dirty="0"/>
              <a:t>(Klausur, Krankheit)</a:t>
            </a:r>
          </a:p>
          <a:p>
            <a:pPr marL="342900" indent="-342900" eaLnBrk="1" hangingPunct="1">
              <a:buFontTx/>
              <a:buChar char="-"/>
              <a:defRPr/>
            </a:pPr>
            <a:r>
              <a:rPr lang="de-DE" noProof="0" dirty="0"/>
              <a:t>Wer </a:t>
            </a:r>
            <a:r>
              <a:rPr lang="de-DE" b="1" noProof="0" dirty="0">
                <a:solidFill>
                  <a:srgbClr val="FF0000"/>
                </a:solidFill>
              </a:rPr>
              <a:t>mehr als 2 Kontrollen (= in Summe 1 Tag)</a:t>
            </a:r>
            <a:r>
              <a:rPr lang="de-DE" b="1" noProof="0" dirty="0"/>
              <a:t> </a:t>
            </a:r>
            <a:r>
              <a:rPr lang="de-DE" noProof="0" dirty="0"/>
              <a:t>fehlt (</a:t>
            </a:r>
            <a:r>
              <a:rPr lang="de-DE" b="1" noProof="0" dirty="0"/>
              <a:t>egal wieso</a:t>
            </a:r>
            <a:r>
              <a:rPr lang="de-DE" noProof="0" dirty="0"/>
              <a:t>), darf leider </a:t>
            </a:r>
            <a:r>
              <a:rPr lang="de-DE" b="1" noProof="0" dirty="0">
                <a:solidFill>
                  <a:srgbClr val="FF0000"/>
                </a:solidFill>
              </a:rPr>
              <a:t>nicht an der Klausur teilnehmen!</a:t>
            </a:r>
          </a:p>
          <a:p>
            <a:pPr marL="342900" indent="-342900" eaLnBrk="1" hangingPunct="1">
              <a:buFontTx/>
              <a:buChar char="-"/>
              <a:defRPr/>
            </a:pPr>
            <a:r>
              <a:rPr lang="de-DE" noProof="0" dirty="0"/>
              <a:t>Anwesenheitsbescheinigung </a:t>
            </a:r>
            <a:r>
              <a:rPr lang="de-DE" b="1" noProof="0" dirty="0"/>
              <a:t>kann</a:t>
            </a:r>
            <a:r>
              <a:rPr lang="de-DE" noProof="0" dirty="0"/>
              <a:t> in folgende Jahre </a:t>
            </a:r>
            <a:r>
              <a:rPr lang="de-DE" b="1" noProof="0" dirty="0"/>
              <a:t>"mitgenommen"</a:t>
            </a:r>
            <a:r>
              <a:rPr lang="de-DE" noProof="0" dirty="0"/>
              <a:t> werden.</a:t>
            </a:r>
          </a:p>
          <a:p>
            <a:pPr marL="180975" lvl="1" indent="0" eaLnBrk="1" hangingPunct="1">
              <a:buNone/>
              <a:defRPr/>
            </a:pPr>
            <a:endParaRPr lang="de-DE" noProof="0" dirty="0"/>
          </a:p>
          <a:p>
            <a:pPr marL="0" indent="0" eaLnBrk="1" hangingPunct="1">
              <a:buFont typeface="Wingdings" pitchFamily="2" charset="2"/>
              <a:buNone/>
              <a:defRPr/>
            </a:pPr>
            <a:r>
              <a:rPr lang="de-DE" b="1" noProof="0" dirty="0"/>
              <a:t>Ansprechpartner</a:t>
            </a:r>
          </a:p>
          <a:p>
            <a:pPr marL="180975" lvl="1" indent="0" eaLnBrk="1" hangingPunct="1">
              <a:buNone/>
              <a:defRPr/>
            </a:pPr>
            <a:r>
              <a:rPr lang="de-DE" noProof="0" dirty="0"/>
              <a:t>Sebastian Ehmes		(Vorlesung, Übung, Moodle)</a:t>
            </a:r>
          </a:p>
          <a:p>
            <a:pPr marL="180975" lvl="1" indent="0" eaLnBrk="1" hangingPunct="1">
              <a:buNone/>
              <a:defRPr/>
            </a:pPr>
            <a:r>
              <a:rPr lang="de-DE" noProof="0" dirty="0" err="1"/>
              <a:t>Puria</a:t>
            </a:r>
            <a:r>
              <a:rPr lang="de-DE" noProof="0" dirty="0"/>
              <a:t> </a:t>
            </a:r>
            <a:r>
              <a:rPr lang="de-DE" noProof="0" dirty="0" err="1"/>
              <a:t>Izady</a:t>
            </a:r>
            <a:r>
              <a:rPr lang="de-DE" noProof="0" dirty="0"/>
              <a:t>		(Übung, </a:t>
            </a:r>
            <a:r>
              <a:rPr lang="de-DE" noProof="0" dirty="0" err="1"/>
              <a:t>Moodle</a:t>
            </a:r>
            <a:r>
              <a:rPr lang="de-DE" noProof="0" dirty="0"/>
              <a:t>)</a:t>
            </a:r>
          </a:p>
        </p:txBody>
      </p:sp>
      <p:sp>
        <p:nvSpPr>
          <p:cNvPr id="6" name="Abgerundetes Rechteck 5"/>
          <p:cNvSpPr/>
          <p:nvPr/>
        </p:nvSpPr>
        <p:spPr>
          <a:xfrm>
            <a:off x="6300192" y="5589240"/>
            <a:ext cx="2759075" cy="688975"/>
          </a:xfrm>
          <a:prstGeom prst="round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dirty="0">
                <a:solidFill>
                  <a:schemeClr val="bg1"/>
                </a:solidFill>
              </a:rPr>
              <a:t>Bitte </a:t>
            </a:r>
            <a:r>
              <a:rPr lang="de-DE" b="1" dirty="0">
                <a:solidFill>
                  <a:schemeClr val="bg1"/>
                </a:solidFill>
              </a:rPr>
              <a:t>aktiv</a:t>
            </a:r>
            <a:r>
              <a:rPr lang="de-DE" dirty="0">
                <a:solidFill>
                  <a:schemeClr val="bg1"/>
                </a:solidFill>
              </a:rPr>
              <a:t> Hilfe fordern während der Übung!</a:t>
            </a: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Stackframes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/>
              <a:t>Ein </a:t>
            </a:r>
            <a:r>
              <a:rPr lang="de-DE" b="1"/>
              <a:t>Stackframe </a:t>
            </a:r>
            <a:r>
              <a:rPr lang="de-DE"/>
              <a:t>speichert Ausführungszustand einer Funktion</a:t>
            </a:r>
            <a:endParaRPr lang="en-US"/>
          </a:p>
        </p:txBody>
      </p:sp>
      <p:sp>
        <p:nvSpPr>
          <p:cNvPr id="4" name="Rechteck 3"/>
          <p:cNvSpPr/>
          <p:nvPr/>
        </p:nvSpPr>
        <p:spPr bwMode="auto">
          <a:xfrm>
            <a:off x="755576" y="2443495"/>
            <a:ext cx="2519337" cy="3744416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Stack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Heap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BSS</a:t>
            </a:r>
            <a:br>
              <a:rPr lang="de-DE" sz="1400">
                <a:latin typeface="Consolas" pitchFamily="49" charset="0"/>
              </a:rPr>
            </a:br>
            <a:r>
              <a:rPr lang="de-DE" sz="1400">
                <a:latin typeface="Consolas" pitchFamily="49" charset="0"/>
              </a:rPr>
              <a:t>(unitialisiert)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Data</a:t>
            </a:r>
            <a:br>
              <a:rPr lang="de-DE" sz="1400">
                <a:latin typeface="Consolas" pitchFamily="49" charset="0"/>
              </a:rPr>
            </a:br>
            <a:r>
              <a:rPr lang="de-DE" sz="1400">
                <a:latin typeface="Consolas" pitchFamily="49" charset="0"/>
              </a:rPr>
              <a:t>(vorinitialisiert)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Text</a:t>
            </a:r>
            <a:endParaRPr lang="en-US" sz="1400" dirty="0" err="1">
              <a:latin typeface="Consolas" pitchFamily="49" charset="0"/>
            </a:endParaRPr>
          </a:p>
        </p:txBody>
      </p:sp>
      <p:cxnSp>
        <p:nvCxnSpPr>
          <p:cNvPr id="5" name="Gerader Verbinder 4"/>
          <p:cNvCxnSpPr/>
          <p:nvPr/>
        </p:nvCxnSpPr>
        <p:spPr bwMode="auto">
          <a:xfrm>
            <a:off x="755576" y="2852936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" name="Gerader Verbinder 5"/>
          <p:cNvCxnSpPr/>
          <p:nvPr/>
        </p:nvCxnSpPr>
        <p:spPr bwMode="auto">
          <a:xfrm>
            <a:off x="742876" y="4845794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" name="Gerader Verbinder 6"/>
          <p:cNvCxnSpPr/>
          <p:nvPr/>
        </p:nvCxnSpPr>
        <p:spPr bwMode="auto">
          <a:xfrm>
            <a:off x="772721" y="5279092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" name="Gerader Verbinder 7"/>
          <p:cNvCxnSpPr/>
          <p:nvPr/>
        </p:nvCxnSpPr>
        <p:spPr bwMode="auto">
          <a:xfrm>
            <a:off x="755576" y="5756840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" name="Gerade Verbindung mit Pfeil 8"/>
          <p:cNvCxnSpPr/>
          <p:nvPr/>
        </p:nvCxnSpPr>
        <p:spPr bwMode="auto">
          <a:xfrm flipV="1">
            <a:off x="2015244" y="3633185"/>
            <a:ext cx="0" cy="515895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Gerade Verbindung mit Pfeil 9"/>
          <p:cNvCxnSpPr/>
          <p:nvPr/>
        </p:nvCxnSpPr>
        <p:spPr bwMode="auto">
          <a:xfrm>
            <a:off x="2008894" y="2902934"/>
            <a:ext cx="0" cy="454058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Gerader Verbinder 10"/>
          <p:cNvCxnSpPr/>
          <p:nvPr/>
        </p:nvCxnSpPr>
        <p:spPr bwMode="auto">
          <a:xfrm>
            <a:off x="749225" y="4221088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Textfeld 11"/>
          <p:cNvSpPr txBox="1"/>
          <p:nvPr/>
        </p:nvSpPr>
        <p:spPr>
          <a:xfrm>
            <a:off x="161749" y="5993611"/>
            <a:ext cx="601447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/>
              <a:t>0x0000</a:t>
            </a:r>
            <a:endParaRPr lang="en-US" sz="1000"/>
          </a:p>
        </p:txBody>
      </p:sp>
      <p:sp>
        <p:nvSpPr>
          <p:cNvPr id="13" name="Textfeld 12"/>
          <p:cNvSpPr txBox="1"/>
          <p:nvPr/>
        </p:nvSpPr>
        <p:spPr>
          <a:xfrm>
            <a:off x="160678" y="2430959"/>
            <a:ext cx="633508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/>
              <a:t>0xFFFF</a:t>
            </a:r>
            <a:endParaRPr lang="en-US" sz="1000"/>
          </a:p>
        </p:txBody>
      </p:sp>
      <p:sp>
        <p:nvSpPr>
          <p:cNvPr id="14" name="Rechteck 13"/>
          <p:cNvSpPr/>
          <p:nvPr/>
        </p:nvSpPr>
        <p:spPr bwMode="auto">
          <a:xfrm>
            <a:off x="4211960" y="2164250"/>
            <a:ext cx="3816424" cy="6381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Funktionsparameter		(keine)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Lokale Variablen		(keine)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Rücksprungadresse		"OS"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 err="1">
              <a:latin typeface="Consolas" pitchFamily="49" charset="0"/>
            </a:endParaRPr>
          </a:p>
        </p:txBody>
      </p:sp>
      <p:sp>
        <p:nvSpPr>
          <p:cNvPr id="15" name="Rechteck 14"/>
          <p:cNvSpPr/>
          <p:nvPr/>
        </p:nvSpPr>
        <p:spPr bwMode="auto">
          <a:xfrm>
            <a:off x="4211960" y="2865133"/>
            <a:ext cx="3816424" cy="6381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Funktionsparameter		i=1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Lokale Variablen		r=?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Rücksprungadresse		"3"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 err="1">
              <a:latin typeface="Consolas" pitchFamily="49" charset="0"/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3563888" y="4553259"/>
            <a:ext cx="5176848" cy="1756061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pPr marL="342900" indent="-342900" algn="l">
              <a:buAutoNum type="arabicPlain" startAt="2"/>
            </a:pPr>
            <a:r>
              <a:rPr lang="de-DE" sz="1400">
                <a:latin typeface="Consolas" panose="020B0609020204030204" pitchFamily="49" charset="0"/>
                <a:cs typeface="Consolas" panose="020B0609020204030204" pitchFamily="49" charset="0"/>
              </a:rPr>
              <a:t> gauss(1);</a:t>
            </a:r>
          </a:p>
          <a:p>
            <a:pPr marL="342900" indent="-342900" algn="l">
              <a:buAutoNum type="arabicPlain" startAt="2"/>
            </a:pPr>
            <a:r>
              <a:rPr lang="de-DE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b="1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sz="1400">
                <a:latin typeface="Consolas" panose="020B0609020204030204" pitchFamily="49" charset="0"/>
                <a:cs typeface="Consolas" panose="020B0609020204030204" pitchFamily="49" charset="0"/>
              </a:rPr>
              <a:t> 0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de-DE" sz="1400">
                <a:latin typeface="Consolas" panose="020B0609020204030204" pitchFamily="49" charset="0"/>
                <a:cs typeface="Consolas" panose="020B0609020204030204" pitchFamily="49" charset="0"/>
              </a:rPr>
              <a:t>4 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unsigned 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gauss(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n) {</a:t>
            </a:r>
          </a:p>
          <a:p>
            <a:pPr marL="342900" indent="-342900" algn="l">
              <a:buAutoNum type="arabicPlain" startAt="6"/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unsigned int 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400">
                <a:latin typeface="Consolas" panose="020B0609020204030204" pitchFamily="49" charset="0"/>
                <a:cs typeface="Consolas" panose="020B0609020204030204" pitchFamily="49" charset="0"/>
              </a:rPr>
              <a:t>n 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== 0 </a:t>
            </a: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?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0 </a:t>
            </a: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n + gauss(n-1);</a:t>
            </a:r>
          </a:p>
          <a:p>
            <a:pPr marL="342900" indent="-342900" algn="l">
              <a:buAutoNum type="arabicPlain" startAt="6"/>
            </a:pP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r;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8 }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18" name="Gerader Verbinder 17"/>
          <p:cNvCxnSpPr/>
          <p:nvPr/>
        </p:nvCxnSpPr>
        <p:spPr bwMode="auto">
          <a:xfrm flipV="1">
            <a:off x="3268564" y="2178218"/>
            <a:ext cx="943396" cy="26128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Gerader Verbinder 18"/>
          <p:cNvCxnSpPr/>
          <p:nvPr/>
        </p:nvCxnSpPr>
        <p:spPr bwMode="auto">
          <a:xfrm>
            <a:off x="3307742" y="2852937"/>
            <a:ext cx="904218" cy="1368151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Textfeld 21"/>
          <p:cNvSpPr txBox="1"/>
          <p:nvPr/>
        </p:nvSpPr>
        <p:spPr>
          <a:xfrm>
            <a:off x="7587237" y="2164249"/>
            <a:ext cx="44114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#0</a:t>
            </a:r>
          </a:p>
        </p:txBody>
      </p:sp>
      <p:sp>
        <p:nvSpPr>
          <p:cNvPr id="23" name="Textfeld 22"/>
          <p:cNvSpPr txBox="1"/>
          <p:nvPr/>
        </p:nvSpPr>
        <p:spPr>
          <a:xfrm>
            <a:off x="7587237" y="2865132"/>
            <a:ext cx="44114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#1</a:t>
            </a:r>
          </a:p>
        </p:txBody>
      </p:sp>
      <p:sp>
        <p:nvSpPr>
          <p:cNvPr id="24" name="Rechteck 23"/>
          <p:cNvSpPr/>
          <p:nvPr/>
        </p:nvSpPr>
        <p:spPr bwMode="auto">
          <a:xfrm>
            <a:off x="4211960" y="3582970"/>
            <a:ext cx="3816424" cy="6381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Funktionsparameter		i=0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Lokale Variablen		r=0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Rücksprungadresse		"7"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 err="1">
              <a:latin typeface="Consolas" pitchFamily="49" charset="0"/>
            </a:endParaRPr>
          </a:p>
        </p:txBody>
      </p:sp>
      <p:sp>
        <p:nvSpPr>
          <p:cNvPr id="25" name="Textfeld 24"/>
          <p:cNvSpPr txBox="1"/>
          <p:nvPr/>
        </p:nvSpPr>
        <p:spPr>
          <a:xfrm>
            <a:off x="7587237" y="3582969"/>
            <a:ext cx="44114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#2</a:t>
            </a:r>
          </a:p>
        </p:txBody>
      </p:sp>
      <p:sp>
        <p:nvSpPr>
          <p:cNvPr id="28" name="Textfeld 27"/>
          <p:cNvSpPr txBox="1"/>
          <p:nvPr/>
        </p:nvSpPr>
        <p:spPr>
          <a:xfrm>
            <a:off x="8102075" y="2308325"/>
            <a:ext cx="83869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main()</a:t>
            </a:r>
          </a:p>
        </p:txBody>
      </p:sp>
      <p:sp>
        <p:nvSpPr>
          <p:cNvPr id="29" name="Textfeld 28"/>
          <p:cNvSpPr txBox="1"/>
          <p:nvPr/>
        </p:nvSpPr>
        <p:spPr>
          <a:xfrm>
            <a:off x="8102075" y="3009208"/>
            <a:ext cx="1082349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gauss(1)</a:t>
            </a:r>
          </a:p>
        </p:txBody>
      </p:sp>
      <p:sp>
        <p:nvSpPr>
          <p:cNvPr id="30" name="Textfeld 29"/>
          <p:cNvSpPr txBox="1"/>
          <p:nvPr/>
        </p:nvSpPr>
        <p:spPr>
          <a:xfrm>
            <a:off x="8102075" y="3710091"/>
            <a:ext cx="1082349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gauss(0)</a:t>
            </a:r>
          </a:p>
        </p:txBody>
      </p:sp>
      <p:sp>
        <p:nvSpPr>
          <p:cNvPr id="32" name="Pfeil nach links 31"/>
          <p:cNvSpPr/>
          <p:nvPr/>
        </p:nvSpPr>
        <p:spPr bwMode="auto">
          <a:xfrm>
            <a:off x="4990796" y="4763814"/>
            <a:ext cx="648072" cy="302320"/>
          </a:xfrm>
          <a:prstGeom prst="leftArrow">
            <a:avLst/>
          </a:prstGeom>
          <a:solidFill>
            <a:schemeClr val="bg1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>
                <a:solidFill>
                  <a:srgbClr val="7F0055"/>
                </a:solidFill>
                <a:latin typeface="Consolas" pitchFamily="49" charset="0"/>
              </a:rPr>
              <a:t>#0</a:t>
            </a:r>
            <a:endParaRPr lang="en-US" sz="1400" dirty="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34" name="Pfeil nach links 33"/>
          <p:cNvSpPr/>
          <p:nvPr/>
        </p:nvSpPr>
        <p:spPr bwMode="auto">
          <a:xfrm>
            <a:off x="8439560" y="5553219"/>
            <a:ext cx="648072" cy="302320"/>
          </a:xfrm>
          <a:prstGeom prst="leftArrow">
            <a:avLst/>
          </a:prstGeom>
          <a:solidFill>
            <a:schemeClr val="bg1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>
                <a:solidFill>
                  <a:srgbClr val="7F0055"/>
                </a:solidFill>
                <a:latin typeface="Consolas" pitchFamily="49" charset="0"/>
              </a:rPr>
              <a:t>#1</a:t>
            </a:r>
            <a:endParaRPr lang="en-US" sz="1400" dirty="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35" name="Pfeil nach links 34"/>
          <p:cNvSpPr/>
          <p:nvPr/>
        </p:nvSpPr>
        <p:spPr bwMode="auto">
          <a:xfrm>
            <a:off x="4990796" y="5743719"/>
            <a:ext cx="648072" cy="302320"/>
          </a:xfrm>
          <a:prstGeom prst="leftArrow">
            <a:avLst/>
          </a:prstGeom>
          <a:solidFill>
            <a:schemeClr val="bg1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>
                <a:solidFill>
                  <a:srgbClr val="7F0055"/>
                </a:solidFill>
                <a:latin typeface="Consolas" pitchFamily="49" charset="0"/>
              </a:rPr>
              <a:t>#2</a:t>
            </a:r>
            <a:endParaRPr lang="en-US" sz="1400" dirty="0" err="1">
              <a:solidFill>
                <a:srgbClr val="7F0055"/>
              </a:solidFill>
              <a:latin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367836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7172" name="Textfeld 4"/>
          <p:cNvSpPr txBox="1">
            <a:spLocks noChangeArrowheads="1"/>
          </p:cNvSpPr>
          <p:nvPr/>
        </p:nvSpPr>
        <p:spPr bwMode="auto">
          <a:xfrm>
            <a:off x="468313" y="1987550"/>
            <a:ext cx="4679950" cy="112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braucht man überhaupt Speicher auf dem Heap, wenn der Stack die </a:t>
            </a:r>
            <a:r>
              <a:rPr lang="de-DE" altLang="de-DE" sz="1800"/>
              <a:t>Speicherverwaltung</a:t>
            </a:r>
            <a:r>
              <a:rPr lang="de-DE" altLang="de-DE" sz="1800" b="0"/>
              <a:t> übernimmt und auch noch so </a:t>
            </a:r>
            <a:r>
              <a:rPr lang="de-DE" altLang="de-DE" sz="1800"/>
              <a:t>viel effizienter </a:t>
            </a:r>
            <a:r>
              <a:rPr lang="de-DE" altLang="de-DE" sz="1800" b="0"/>
              <a:t>ist?</a:t>
            </a:r>
          </a:p>
        </p:txBody>
      </p:sp>
    </p:spTree>
    <p:extLst>
      <p:ext uri="{BB962C8B-B14F-4D97-AF65-F5344CB8AC3E}">
        <p14:creationId xmlns:p14="http://schemas.microsoft.com/office/powerpoint/2010/main" val="2287427994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Variablen und Zeiger: Was ist eine Variable?</a:t>
            </a:r>
          </a:p>
        </p:txBody>
      </p:sp>
      <p:sp>
        <p:nvSpPr>
          <p:cNvPr id="8195" name="Rectangle 43"/>
          <p:cNvSpPr>
            <a:spLocks noChangeArrowheads="1"/>
          </p:cNvSpPr>
          <p:nvPr/>
        </p:nvSpPr>
        <p:spPr bwMode="auto">
          <a:xfrm>
            <a:off x="1577975" y="3716338"/>
            <a:ext cx="3187700" cy="419100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196" name="Rectangle 4"/>
          <p:cNvSpPr>
            <a:spLocks noChangeArrowheads="1"/>
          </p:cNvSpPr>
          <p:nvPr/>
        </p:nvSpPr>
        <p:spPr bwMode="auto">
          <a:xfrm>
            <a:off x="6943725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197" name="Rectangle 5"/>
          <p:cNvSpPr>
            <a:spLocks noChangeArrowheads="1"/>
          </p:cNvSpPr>
          <p:nvPr/>
        </p:nvSpPr>
        <p:spPr bwMode="auto">
          <a:xfrm>
            <a:off x="2919413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198" name="Rectangle 6"/>
          <p:cNvSpPr>
            <a:spLocks noChangeArrowheads="1"/>
          </p:cNvSpPr>
          <p:nvPr/>
        </p:nvSpPr>
        <p:spPr bwMode="auto">
          <a:xfrm>
            <a:off x="342106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199" name="Rectangle 7"/>
          <p:cNvSpPr>
            <a:spLocks noChangeArrowheads="1"/>
          </p:cNvSpPr>
          <p:nvPr/>
        </p:nvSpPr>
        <p:spPr bwMode="auto">
          <a:xfrm>
            <a:off x="3675063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0" name="Rectangle 8"/>
          <p:cNvSpPr>
            <a:spLocks noChangeArrowheads="1"/>
          </p:cNvSpPr>
          <p:nvPr/>
        </p:nvSpPr>
        <p:spPr bwMode="auto">
          <a:xfrm>
            <a:off x="3925888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1" name="Rectangle 9"/>
          <p:cNvSpPr>
            <a:spLocks noChangeArrowheads="1"/>
          </p:cNvSpPr>
          <p:nvPr/>
        </p:nvSpPr>
        <p:spPr bwMode="auto">
          <a:xfrm>
            <a:off x="4178300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2" name="Rectangle 10"/>
          <p:cNvSpPr>
            <a:spLocks noChangeArrowheads="1"/>
          </p:cNvSpPr>
          <p:nvPr/>
        </p:nvSpPr>
        <p:spPr bwMode="auto">
          <a:xfrm>
            <a:off x="4429125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3" name="Rectangle 11"/>
          <p:cNvSpPr>
            <a:spLocks noChangeArrowheads="1"/>
          </p:cNvSpPr>
          <p:nvPr/>
        </p:nvSpPr>
        <p:spPr bwMode="auto">
          <a:xfrm>
            <a:off x="4679950" y="4637088"/>
            <a:ext cx="252413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4" name="Rectangle 12"/>
          <p:cNvSpPr>
            <a:spLocks noChangeArrowheads="1"/>
          </p:cNvSpPr>
          <p:nvPr/>
        </p:nvSpPr>
        <p:spPr bwMode="auto">
          <a:xfrm>
            <a:off x="4932363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5" name="Rectangle 13"/>
          <p:cNvSpPr>
            <a:spLocks noChangeArrowheads="1"/>
          </p:cNvSpPr>
          <p:nvPr/>
        </p:nvSpPr>
        <p:spPr bwMode="auto">
          <a:xfrm>
            <a:off x="5686425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6" name="Rectangle 14"/>
          <p:cNvSpPr>
            <a:spLocks noChangeArrowheads="1"/>
          </p:cNvSpPr>
          <p:nvPr/>
        </p:nvSpPr>
        <p:spPr bwMode="auto">
          <a:xfrm>
            <a:off x="5937250" y="4637088"/>
            <a:ext cx="252413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7" name="Rectangle 15"/>
          <p:cNvSpPr>
            <a:spLocks noChangeArrowheads="1"/>
          </p:cNvSpPr>
          <p:nvPr/>
        </p:nvSpPr>
        <p:spPr bwMode="auto">
          <a:xfrm>
            <a:off x="6189663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8" name="Rectangle 16"/>
          <p:cNvSpPr>
            <a:spLocks noChangeArrowheads="1"/>
          </p:cNvSpPr>
          <p:nvPr/>
        </p:nvSpPr>
        <p:spPr bwMode="auto">
          <a:xfrm>
            <a:off x="6440488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9" name="Rectangle 17"/>
          <p:cNvSpPr>
            <a:spLocks noChangeArrowheads="1"/>
          </p:cNvSpPr>
          <p:nvPr/>
        </p:nvSpPr>
        <p:spPr bwMode="auto">
          <a:xfrm>
            <a:off x="6943725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10" name="Rectangle 18"/>
          <p:cNvSpPr>
            <a:spLocks noChangeArrowheads="1"/>
          </p:cNvSpPr>
          <p:nvPr/>
        </p:nvSpPr>
        <p:spPr bwMode="auto">
          <a:xfrm>
            <a:off x="7194550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11" name="Text Box 19"/>
          <p:cNvSpPr txBox="1">
            <a:spLocks noChangeArrowheads="1"/>
          </p:cNvSpPr>
          <p:nvPr/>
        </p:nvSpPr>
        <p:spPr bwMode="auto">
          <a:xfrm>
            <a:off x="2330450" y="4721225"/>
            <a:ext cx="511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b="0"/>
              <a:t>…</a:t>
            </a:r>
          </a:p>
        </p:txBody>
      </p:sp>
      <p:sp>
        <p:nvSpPr>
          <p:cNvPr id="8212" name="Text Box 20"/>
          <p:cNvSpPr txBox="1">
            <a:spLocks noChangeArrowheads="1"/>
          </p:cNvSpPr>
          <p:nvPr/>
        </p:nvSpPr>
        <p:spPr bwMode="auto">
          <a:xfrm>
            <a:off x="7445375" y="4721225"/>
            <a:ext cx="511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b="0"/>
              <a:t>…</a:t>
            </a:r>
          </a:p>
        </p:txBody>
      </p:sp>
      <p:sp>
        <p:nvSpPr>
          <p:cNvPr id="8213" name="AutoShape 21"/>
          <p:cNvSpPr>
            <a:spLocks/>
          </p:cNvSpPr>
          <p:nvPr/>
        </p:nvSpPr>
        <p:spPr bwMode="auto">
          <a:xfrm rot="5400000">
            <a:off x="4050506" y="3420269"/>
            <a:ext cx="249238" cy="2012950"/>
          </a:xfrm>
          <a:prstGeom prst="leftBrace">
            <a:avLst>
              <a:gd name="adj1" fmla="val 67303"/>
              <a:gd name="adj2" fmla="val 50000"/>
            </a:avLst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14" name="Text Box 22"/>
          <p:cNvSpPr txBox="1">
            <a:spLocks noChangeArrowheads="1"/>
          </p:cNvSpPr>
          <p:nvPr/>
        </p:nvSpPr>
        <p:spPr bwMode="auto">
          <a:xfrm>
            <a:off x="5935663" y="5561013"/>
            <a:ext cx="255587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</p:txBody>
      </p:sp>
      <p:sp>
        <p:nvSpPr>
          <p:cNvPr id="8215" name="Text Box 23"/>
          <p:cNvSpPr txBox="1">
            <a:spLocks noChangeArrowheads="1"/>
          </p:cNvSpPr>
          <p:nvPr/>
        </p:nvSpPr>
        <p:spPr bwMode="auto">
          <a:xfrm>
            <a:off x="6186488" y="5561013"/>
            <a:ext cx="255587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8</a:t>
            </a:r>
          </a:p>
        </p:txBody>
      </p:sp>
      <p:sp>
        <p:nvSpPr>
          <p:cNvPr id="8216" name="Text Box 24"/>
          <p:cNvSpPr txBox="1">
            <a:spLocks noChangeArrowheads="1"/>
          </p:cNvSpPr>
          <p:nvPr/>
        </p:nvSpPr>
        <p:spPr bwMode="auto">
          <a:xfrm>
            <a:off x="6438900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9</a:t>
            </a:r>
          </a:p>
        </p:txBody>
      </p:sp>
      <p:sp>
        <p:nvSpPr>
          <p:cNvPr id="8217" name="Text Box 25"/>
          <p:cNvSpPr txBox="1">
            <a:spLocks noChangeArrowheads="1"/>
          </p:cNvSpPr>
          <p:nvPr/>
        </p:nvSpPr>
        <p:spPr bwMode="auto">
          <a:xfrm>
            <a:off x="6689725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0</a:t>
            </a:r>
          </a:p>
        </p:txBody>
      </p:sp>
      <p:sp>
        <p:nvSpPr>
          <p:cNvPr id="8218" name="Text Box 26"/>
          <p:cNvSpPr txBox="1">
            <a:spLocks noChangeArrowheads="1"/>
          </p:cNvSpPr>
          <p:nvPr/>
        </p:nvSpPr>
        <p:spPr bwMode="auto">
          <a:xfrm>
            <a:off x="6943725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1</a:t>
            </a:r>
          </a:p>
        </p:txBody>
      </p:sp>
      <p:sp>
        <p:nvSpPr>
          <p:cNvPr id="8219" name="Text Box 27"/>
          <p:cNvSpPr txBox="1">
            <a:spLocks noChangeArrowheads="1"/>
          </p:cNvSpPr>
          <p:nvPr/>
        </p:nvSpPr>
        <p:spPr bwMode="auto">
          <a:xfrm>
            <a:off x="7194550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</p:txBody>
      </p:sp>
      <p:sp>
        <p:nvSpPr>
          <p:cNvPr id="8220" name="Text Box 29"/>
          <p:cNvSpPr txBox="1">
            <a:spLocks noChangeArrowheads="1"/>
          </p:cNvSpPr>
          <p:nvPr/>
        </p:nvSpPr>
        <p:spPr bwMode="auto">
          <a:xfrm>
            <a:off x="5684838" y="5561013"/>
            <a:ext cx="219075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21" name="Text Box 30"/>
          <p:cNvSpPr txBox="1">
            <a:spLocks noChangeArrowheads="1"/>
          </p:cNvSpPr>
          <p:nvPr/>
        </p:nvSpPr>
        <p:spPr bwMode="auto">
          <a:xfrm>
            <a:off x="7445375" y="5561013"/>
            <a:ext cx="220663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22" name="Rectangle 32"/>
          <p:cNvSpPr>
            <a:spLocks noChangeArrowheads="1"/>
          </p:cNvSpPr>
          <p:nvPr/>
        </p:nvSpPr>
        <p:spPr bwMode="auto">
          <a:xfrm>
            <a:off x="3924300" y="4637088"/>
            <a:ext cx="252413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23" name="Rectangle 33"/>
          <p:cNvSpPr>
            <a:spLocks noChangeArrowheads="1"/>
          </p:cNvSpPr>
          <p:nvPr/>
        </p:nvSpPr>
        <p:spPr bwMode="auto">
          <a:xfrm>
            <a:off x="3673475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24" name="Rectangle 34"/>
          <p:cNvSpPr>
            <a:spLocks noChangeArrowheads="1"/>
          </p:cNvSpPr>
          <p:nvPr/>
        </p:nvSpPr>
        <p:spPr bwMode="auto">
          <a:xfrm>
            <a:off x="6691313" y="4637088"/>
            <a:ext cx="252412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25" name="Rectangle 35"/>
          <p:cNvSpPr>
            <a:spLocks noChangeArrowheads="1"/>
          </p:cNvSpPr>
          <p:nvPr/>
        </p:nvSpPr>
        <p:spPr bwMode="auto">
          <a:xfrm>
            <a:off x="7194550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26" name="Rectangle 36"/>
          <p:cNvSpPr>
            <a:spLocks noChangeArrowheads="1"/>
          </p:cNvSpPr>
          <p:nvPr/>
        </p:nvSpPr>
        <p:spPr bwMode="auto">
          <a:xfrm>
            <a:off x="5183188" y="3716338"/>
            <a:ext cx="501650" cy="4191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int</a:t>
            </a:r>
          </a:p>
        </p:txBody>
      </p:sp>
      <p:sp>
        <p:nvSpPr>
          <p:cNvPr id="8227" name="Rectangle 38"/>
          <p:cNvSpPr>
            <a:spLocks noChangeArrowheads="1"/>
          </p:cNvSpPr>
          <p:nvPr/>
        </p:nvSpPr>
        <p:spPr bwMode="auto">
          <a:xfrm>
            <a:off x="6272213" y="3716338"/>
            <a:ext cx="922337" cy="419100"/>
          </a:xfrm>
          <a:prstGeom prst="rect">
            <a:avLst/>
          </a:prstGeom>
          <a:solidFill>
            <a:schemeClr val="accent1"/>
          </a:solidFill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3420</a:t>
            </a:r>
          </a:p>
        </p:txBody>
      </p:sp>
      <p:sp>
        <p:nvSpPr>
          <p:cNvPr id="8228" name="Rectangle 40"/>
          <p:cNvSpPr>
            <a:spLocks noChangeArrowheads="1"/>
          </p:cNvSpPr>
          <p:nvPr/>
        </p:nvSpPr>
        <p:spPr bwMode="auto">
          <a:xfrm>
            <a:off x="2673350" y="3716338"/>
            <a:ext cx="574675" cy="20796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d</a:t>
            </a:r>
          </a:p>
        </p:txBody>
      </p:sp>
      <p:sp>
        <p:nvSpPr>
          <p:cNvPr id="8229" name="Rectangle 41"/>
          <p:cNvSpPr>
            <a:spLocks noChangeArrowheads="1"/>
          </p:cNvSpPr>
          <p:nvPr/>
        </p:nvSpPr>
        <p:spPr bwMode="auto">
          <a:xfrm>
            <a:off x="1577975" y="3716338"/>
            <a:ext cx="1089025" cy="4191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double</a:t>
            </a:r>
          </a:p>
        </p:txBody>
      </p:sp>
      <p:sp>
        <p:nvSpPr>
          <p:cNvPr id="8230" name="Rectangle 42"/>
          <p:cNvSpPr>
            <a:spLocks noChangeArrowheads="1"/>
          </p:cNvSpPr>
          <p:nvPr/>
        </p:nvSpPr>
        <p:spPr bwMode="auto">
          <a:xfrm>
            <a:off x="3255963" y="3716338"/>
            <a:ext cx="1509712" cy="419100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2.718281</a:t>
            </a:r>
          </a:p>
        </p:txBody>
      </p:sp>
      <p:sp>
        <p:nvSpPr>
          <p:cNvPr id="8231" name="Line 44"/>
          <p:cNvSpPr>
            <a:spLocks noChangeShapeType="1"/>
          </p:cNvSpPr>
          <p:nvPr/>
        </p:nvSpPr>
        <p:spPr bwMode="auto">
          <a:xfrm>
            <a:off x="6272213" y="3716338"/>
            <a:ext cx="0" cy="4191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8232" name="Rectangle 46"/>
          <p:cNvSpPr>
            <a:spLocks noChangeArrowheads="1"/>
          </p:cNvSpPr>
          <p:nvPr/>
        </p:nvSpPr>
        <p:spPr bwMode="auto">
          <a:xfrm>
            <a:off x="317023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3" name="Rectangle 47"/>
          <p:cNvSpPr>
            <a:spLocks noChangeArrowheads="1"/>
          </p:cNvSpPr>
          <p:nvPr/>
        </p:nvSpPr>
        <p:spPr bwMode="auto">
          <a:xfrm>
            <a:off x="342106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4" name="Rectangle 48"/>
          <p:cNvSpPr>
            <a:spLocks noChangeArrowheads="1"/>
          </p:cNvSpPr>
          <p:nvPr/>
        </p:nvSpPr>
        <p:spPr bwMode="auto">
          <a:xfrm>
            <a:off x="317023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5" name="Rectangle 49"/>
          <p:cNvSpPr>
            <a:spLocks noChangeArrowheads="1"/>
          </p:cNvSpPr>
          <p:nvPr/>
        </p:nvSpPr>
        <p:spPr bwMode="auto">
          <a:xfrm>
            <a:off x="342106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6" name="Rectangle 50"/>
          <p:cNvSpPr>
            <a:spLocks noChangeArrowheads="1"/>
          </p:cNvSpPr>
          <p:nvPr/>
        </p:nvSpPr>
        <p:spPr bwMode="auto">
          <a:xfrm>
            <a:off x="317023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7" name="Rectangle 51"/>
          <p:cNvSpPr>
            <a:spLocks noChangeArrowheads="1"/>
          </p:cNvSpPr>
          <p:nvPr/>
        </p:nvSpPr>
        <p:spPr bwMode="auto">
          <a:xfrm>
            <a:off x="669131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8" name="Rectangle 52"/>
          <p:cNvSpPr>
            <a:spLocks noChangeArrowheads="1"/>
          </p:cNvSpPr>
          <p:nvPr/>
        </p:nvSpPr>
        <p:spPr bwMode="auto">
          <a:xfrm>
            <a:off x="644048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9" name="Rectangle 53"/>
          <p:cNvSpPr>
            <a:spLocks noChangeArrowheads="1"/>
          </p:cNvSpPr>
          <p:nvPr/>
        </p:nvSpPr>
        <p:spPr bwMode="auto">
          <a:xfrm>
            <a:off x="6189663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40" name="Rectangle 54"/>
          <p:cNvSpPr>
            <a:spLocks noChangeArrowheads="1"/>
          </p:cNvSpPr>
          <p:nvPr/>
        </p:nvSpPr>
        <p:spPr bwMode="auto">
          <a:xfrm>
            <a:off x="5183188" y="4637088"/>
            <a:ext cx="252412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41" name="Rectangle 55"/>
          <p:cNvSpPr>
            <a:spLocks noChangeArrowheads="1"/>
          </p:cNvSpPr>
          <p:nvPr/>
        </p:nvSpPr>
        <p:spPr bwMode="auto">
          <a:xfrm>
            <a:off x="5435600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42" name="AutoShape 56"/>
          <p:cNvSpPr>
            <a:spLocks/>
          </p:cNvSpPr>
          <p:nvPr/>
        </p:nvSpPr>
        <p:spPr bwMode="auto">
          <a:xfrm rot="5400000">
            <a:off x="6565900" y="3922713"/>
            <a:ext cx="249238" cy="1008062"/>
          </a:xfrm>
          <a:prstGeom prst="leftBrace">
            <a:avLst>
              <a:gd name="adj1" fmla="val 33705"/>
              <a:gd name="adj2" fmla="val 50000"/>
            </a:avLst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43" name="Text Box 57"/>
          <p:cNvSpPr txBox="1">
            <a:spLocks noChangeArrowheads="1"/>
          </p:cNvSpPr>
          <p:nvPr/>
        </p:nvSpPr>
        <p:spPr bwMode="auto">
          <a:xfrm>
            <a:off x="1835150" y="3284538"/>
            <a:ext cx="608013" cy="39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Typ</a:t>
            </a:r>
          </a:p>
        </p:txBody>
      </p:sp>
      <p:sp>
        <p:nvSpPr>
          <p:cNvPr id="8244" name="Text Box 58"/>
          <p:cNvSpPr txBox="1">
            <a:spLocks noChangeArrowheads="1"/>
          </p:cNvSpPr>
          <p:nvPr/>
        </p:nvSpPr>
        <p:spPr bwMode="auto">
          <a:xfrm>
            <a:off x="2589213" y="3284538"/>
            <a:ext cx="846137" cy="39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Name</a:t>
            </a:r>
          </a:p>
        </p:txBody>
      </p:sp>
      <p:sp>
        <p:nvSpPr>
          <p:cNvPr id="8245" name="Text Box 59"/>
          <p:cNvSpPr txBox="1">
            <a:spLocks noChangeArrowheads="1"/>
          </p:cNvSpPr>
          <p:nvPr/>
        </p:nvSpPr>
        <p:spPr bwMode="auto">
          <a:xfrm>
            <a:off x="3679825" y="3284538"/>
            <a:ext cx="715963" cy="39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Wert</a:t>
            </a:r>
          </a:p>
        </p:txBody>
      </p:sp>
      <p:sp>
        <p:nvSpPr>
          <p:cNvPr id="8246" name="Rectangle 40"/>
          <p:cNvSpPr>
            <a:spLocks noChangeArrowheads="1"/>
          </p:cNvSpPr>
          <p:nvPr/>
        </p:nvSpPr>
        <p:spPr bwMode="auto">
          <a:xfrm>
            <a:off x="2673350" y="3924300"/>
            <a:ext cx="579438" cy="2063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2137</a:t>
            </a:r>
          </a:p>
        </p:txBody>
      </p:sp>
      <p:sp>
        <p:nvSpPr>
          <p:cNvPr id="8247" name="Text Box 30"/>
          <p:cNvSpPr txBox="1">
            <a:spLocks noChangeArrowheads="1"/>
          </p:cNvSpPr>
          <p:nvPr/>
        </p:nvSpPr>
        <p:spPr bwMode="auto">
          <a:xfrm>
            <a:off x="3640138" y="5561013"/>
            <a:ext cx="219075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48" name="Text Box 22"/>
          <p:cNvSpPr txBox="1">
            <a:spLocks noChangeArrowheads="1"/>
          </p:cNvSpPr>
          <p:nvPr/>
        </p:nvSpPr>
        <p:spPr bwMode="auto">
          <a:xfrm>
            <a:off x="3173413" y="5561013"/>
            <a:ext cx="255587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3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</p:txBody>
      </p:sp>
      <p:sp>
        <p:nvSpPr>
          <p:cNvPr id="8249" name="Text Box 23"/>
          <p:cNvSpPr txBox="1">
            <a:spLocks noChangeArrowheads="1"/>
          </p:cNvSpPr>
          <p:nvPr/>
        </p:nvSpPr>
        <p:spPr bwMode="auto">
          <a:xfrm>
            <a:off x="3425825" y="5561013"/>
            <a:ext cx="2540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3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8</a:t>
            </a:r>
          </a:p>
        </p:txBody>
      </p:sp>
      <p:sp>
        <p:nvSpPr>
          <p:cNvPr id="8250" name="Text Box 29"/>
          <p:cNvSpPr txBox="1">
            <a:spLocks noChangeArrowheads="1"/>
          </p:cNvSpPr>
          <p:nvPr/>
        </p:nvSpPr>
        <p:spPr bwMode="auto">
          <a:xfrm>
            <a:off x="2922588" y="5561013"/>
            <a:ext cx="220662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51" name="Rectangle 37"/>
          <p:cNvSpPr>
            <a:spLocks noChangeArrowheads="1"/>
          </p:cNvSpPr>
          <p:nvPr/>
        </p:nvSpPr>
        <p:spPr bwMode="auto">
          <a:xfrm>
            <a:off x="5686425" y="3925888"/>
            <a:ext cx="584200" cy="2111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2268</a:t>
            </a:r>
          </a:p>
        </p:txBody>
      </p:sp>
      <p:sp>
        <p:nvSpPr>
          <p:cNvPr id="8252" name="Rectangle 37"/>
          <p:cNvSpPr>
            <a:spLocks noChangeArrowheads="1"/>
          </p:cNvSpPr>
          <p:nvPr/>
        </p:nvSpPr>
        <p:spPr bwMode="auto">
          <a:xfrm>
            <a:off x="5686425" y="3716338"/>
            <a:ext cx="584200" cy="2127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</a:t>
            </a:r>
          </a:p>
        </p:txBody>
      </p:sp>
      <p:sp>
        <p:nvSpPr>
          <p:cNvPr id="8253" name="Rectangle 39"/>
          <p:cNvSpPr>
            <a:spLocks noChangeArrowheads="1"/>
          </p:cNvSpPr>
          <p:nvPr/>
        </p:nvSpPr>
        <p:spPr bwMode="auto">
          <a:xfrm>
            <a:off x="5183188" y="3716338"/>
            <a:ext cx="2011362" cy="419100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54" name="Textfeld 62"/>
          <p:cNvSpPr txBox="1">
            <a:spLocks noChangeArrowheads="1"/>
          </p:cNvSpPr>
          <p:nvPr/>
        </p:nvSpPr>
        <p:spPr bwMode="auto">
          <a:xfrm>
            <a:off x="270138" y="1508296"/>
            <a:ext cx="8622342" cy="1596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Eine </a:t>
            </a:r>
            <a:r>
              <a:rPr lang="de-DE" altLang="de-DE" sz="1800"/>
              <a:t>Variable</a:t>
            </a:r>
            <a:r>
              <a:rPr lang="de-DE" altLang="de-DE" sz="1800" b="0">
                <a:solidFill>
                  <a:srgbClr val="FF0000"/>
                </a:solidFill>
              </a:rPr>
              <a:t> </a:t>
            </a:r>
            <a:r>
              <a:rPr lang="de-DE" altLang="de-DE" sz="1800" b="0"/>
              <a:t>entspricht intern einer </a:t>
            </a:r>
            <a:r>
              <a:rPr lang="de-DE" altLang="de-DE" sz="1800"/>
              <a:t>Speicheradresse</a:t>
            </a:r>
            <a:r>
              <a:rPr lang="de-DE" altLang="de-DE" sz="1800" b="0"/>
              <a:t> mit einer </a:t>
            </a:r>
            <a:r>
              <a:rPr lang="de-DE" altLang="de-DE" sz="1800"/>
              <a:t>Menge von Speicherstellen</a:t>
            </a:r>
          </a:p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endParaRPr lang="de-DE" altLang="de-DE"/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Der </a:t>
            </a:r>
            <a:r>
              <a:rPr lang="de-DE" altLang="de-DE" sz="1800"/>
              <a:t>Typ einer Variable </a:t>
            </a:r>
            <a:r>
              <a:rPr lang="de-DE" altLang="de-DE" sz="1800" b="0"/>
              <a:t>bestimmt die </a:t>
            </a:r>
            <a:r>
              <a:rPr lang="de-DE" altLang="de-DE" sz="1800"/>
              <a:t>Größe</a:t>
            </a:r>
            <a:r>
              <a:rPr lang="de-DE" altLang="de-DE" sz="1800" b="0"/>
              <a:t> des reservierten Speicherplatzes und die </a:t>
            </a:r>
            <a:r>
              <a:rPr lang="de-DE" altLang="de-DE" sz="1800"/>
              <a:t>Interpretation</a:t>
            </a:r>
            <a:r>
              <a:rPr lang="de-DE" altLang="de-DE" sz="1800" b="0"/>
              <a:t> der enthaltenen Daten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63" name="Abgerundete rechteckige Legende 62"/>
          <p:cNvSpPr/>
          <p:nvPr/>
        </p:nvSpPr>
        <p:spPr>
          <a:xfrm>
            <a:off x="7235826" y="2780928"/>
            <a:ext cx="1810456" cy="1039391"/>
          </a:xfrm>
          <a:prstGeom prst="wedgeRoundRectCallout">
            <a:avLst>
              <a:gd name="adj1" fmla="val -51166"/>
              <a:gd name="adj2" fmla="val 126316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4 Byte </a:t>
            </a:r>
            <a:r>
              <a:rPr lang="de-DE">
                <a:solidFill>
                  <a:schemeClr val="bg1"/>
                </a:solidFill>
              </a:rPr>
              <a:t>im 32-Bit-Format</a:t>
            </a:r>
          </a:p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8 Byte </a:t>
            </a:r>
            <a:r>
              <a:rPr lang="de-DE">
                <a:solidFill>
                  <a:schemeClr val="bg1"/>
                </a:solidFill>
              </a:rPr>
              <a:t>im 64-Bit-Format</a:t>
            </a:r>
          </a:p>
        </p:txBody>
      </p:sp>
      <p:sp>
        <p:nvSpPr>
          <p:cNvPr id="64" name="Abgerundete rechteckige Legende 63"/>
          <p:cNvSpPr/>
          <p:nvPr/>
        </p:nvSpPr>
        <p:spPr>
          <a:xfrm>
            <a:off x="1733487" y="4454578"/>
            <a:ext cx="1079500" cy="432147"/>
          </a:xfrm>
          <a:prstGeom prst="wedgeRoundRectCallout">
            <a:avLst>
              <a:gd name="adj1" fmla="val 50545"/>
              <a:gd name="adj2" fmla="val -9822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Adresse</a:t>
            </a:r>
          </a:p>
        </p:txBody>
      </p:sp>
      <p:sp>
        <p:nvSpPr>
          <p:cNvPr id="65" name="Abgerundete rechteckige Legende 64"/>
          <p:cNvSpPr/>
          <p:nvPr/>
        </p:nvSpPr>
        <p:spPr>
          <a:xfrm>
            <a:off x="179512" y="4446697"/>
            <a:ext cx="1333312" cy="494471"/>
          </a:xfrm>
          <a:prstGeom prst="wedgeRoundRectCallout">
            <a:avLst>
              <a:gd name="adj1" fmla="val 60533"/>
              <a:gd name="adj2" fmla="val -9822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legt Länge fest</a:t>
            </a:r>
          </a:p>
        </p:txBody>
      </p:sp>
      <p:sp>
        <p:nvSpPr>
          <p:cNvPr id="4" name="Gefaltete Ecke 3"/>
          <p:cNvSpPr/>
          <p:nvPr/>
        </p:nvSpPr>
        <p:spPr>
          <a:xfrm>
            <a:off x="270138" y="5099051"/>
            <a:ext cx="2581013" cy="1354286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/>
            <a:r>
              <a:rPr lang="en-US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/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</a:p>
          <a:p>
            <a:pPr algn="l"/>
            <a:r>
              <a:rPr lang="en-US" b="1">
                <a:solidFill>
                  <a:srgbClr val="7F0055"/>
                </a:solidFill>
                <a:latin typeface="Courier New" panose="02070309020205020404" pitchFamily="49" charset="0"/>
              </a:rPr>
              <a:t>	</a:t>
            </a:r>
            <a:r>
              <a:rPr lang="en-US" b="1" err="1">
                <a:solidFill>
                  <a:srgbClr val="7F0055"/>
                </a:solidFill>
                <a:latin typeface="Courier New" panose="02070309020205020404" pitchFamily="49" charset="0"/>
              </a:rPr>
              <a:t>sizeof</a:t>
            </a:r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b="1">
                <a:solidFill>
                  <a:srgbClr val="7F0055"/>
                </a:solidFill>
                <a:latin typeface="Courier New" panose="02070309020205020404" pitchFamily="49" charset="0"/>
              </a:rPr>
              <a:t>double</a:t>
            </a:r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) </a:t>
            </a:r>
          </a:p>
          <a:p>
            <a:pPr algn="l"/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} // 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  <a:hlinkClick r:id="rId2"/>
              </a:rPr>
              <a:t>Try it!</a:t>
            </a:r>
            <a:endParaRPr lang="en-US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4335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Variablen und Zeiger: Was ist ein Zeiger?</a:t>
            </a:r>
          </a:p>
        </p:txBody>
      </p:sp>
      <p:sp>
        <p:nvSpPr>
          <p:cNvPr id="9219" name="Textfeld 62"/>
          <p:cNvSpPr txBox="1">
            <a:spLocks noChangeArrowheads="1"/>
          </p:cNvSpPr>
          <p:nvPr/>
        </p:nvSpPr>
        <p:spPr bwMode="auto">
          <a:xfrm>
            <a:off x="-201712" y="1558132"/>
            <a:ext cx="6985000" cy="159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/>
              <a:t>Ein </a:t>
            </a:r>
            <a:r>
              <a:rPr lang="de-DE" altLang="de-DE" b="1"/>
              <a:t>Zeiger (Pointer)</a:t>
            </a:r>
            <a:r>
              <a:rPr lang="de-DE" altLang="de-DE"/>
              <a:t> ist eine Variable, deren Inhalt als die Speicheradresse einer anderen Variable </a:t>
            </a:r>
            <a:r>
              <a:rPr lang="de-DE" altLang="de-DE" b="1"/>
              <a:t>interpretiert</a:t>
            </a:r>
            <a:r>
              <a:rPr lang="de-DE" altLang="de-DE"/>
              <a:t> wird</a:t>
            </a:r>
          </a:p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endParaRPr lang="de-DE" altLang="de-DE"/>
          </a:p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/>
              <a:t>Der </a:t>
            </a:r>
            <a:r>
              <a:rPr lang="de-DE" altLang="de-DE" b="1"/>
              <a:t>Typ eines Zeigers </a:t>
            </a:r>
            <a:r>
              <a:rPr lang="de-DE" altLang="de-DE"/>
              <a:t>legt fest, auf welchen Typ von Variable "gezeigt" wird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20" name="Rectangle 5"/>
          <p:cNvSpPr>
            <a:spLocks noChangeArrowheads="1"/>
          </p:cNvSpPr>
          <p:nvPr/>
        </p:nvSpPr>
        <p:spPr bwMode="auto">
          <a:xfrm>
            <a:off x="2625725" y="3575050"/>
            <a:ext cx="792163" cy="366712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 i="1"/>
              <a:t>2267</a:t>
            </a:r>
          </a:p>
        </p:txBody>
      </p:sp>
      <p:sp>
        <p:nvSpPr>
          <p:cNvPr id="9221" name="Line 8"/>
          <p:cNvSpPr>
            <a:spLocks noChangeShapeType="1"/>
          </p:cNvSpPr>
          <p:nvPr/>
        </p:nvSpPr>
        <p:spPr bwMode="auto">
          <a:xfrm flipV="1">
            <a:off x="3300413" y="3735388"/>
            <a:ext cx="2638425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9222" name="Rectangle 10"/>
          <p:cNvSpPr>
            <a:spLocks noChangeArrowheads="1"/>
          </p:cNvSpPr>
          <p:nvPr/>
        </p:nvSpPr>
        <p:spPr bwMode="auto">
          <a:xfrm>
            <a:off x="5940425" y="3571875"/>
            <a:ext cx="430213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400" b="0"/>
              <a:t>short</a:t>
            </a:r>
          </a:p>
        </p:txBody>
      </p:sp>
      <p:sp>
        <p:nvSpPr>
          <p:cNvPr id="9223" name="Rectangle 11"/>
          <p:cNvSpPr>
            <a:spLocks noChangeArrowheads="1"/>
          </p:cNvSpPr>
          <p:nvPr/>
        </p:nvSpPr>
        <p:spPr bwMode="auto">
          <a:xfrm>
            <a:off x="6372225" y="3571875"/>
            <a:ext cx="501650" cy="1809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b</a:t>
            </a:r>
          </a:p>
        </p:txBody>
      </p:sp>
      <p:sp>
        <p:nvSpPr>
          <p:cNvPr id="9224" name="Rectangle 12"/>
          <p:cNvSpPr>
            <a:spLocks noChangeArrowheads="1"/>
          </p:cNvSpPr>
          <p:nvPr/>
        </p:nvSpPr>
        <p:spPr bwMode="auto">
          <a:xfrm>
            <a:off x="6875463" y="3571875"/>
            <a:ext cx="792162" cy="36036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10</a:t>
            </a:r>
          </a:p>
        </p:txBody>
      </p:sp>
      <p:sp>
        <p:nvSpPr>
          <p:cNvPr id="9226" name="Text Box 16"/>
          <p:cNvSpPr txBox="1">
            <a:spLocks noChangeArrowheads="1"/>
          </p:cNvSpPr>
          <p:nvPr/>
        </p:nvSpPr>
        <p:spPr bwMode="auto">
          <a:xfrm>
            <a:off x="2052638" y="328453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 useBgFill="1">
        <p:nvSpPr>
          <p:cNvPr id="9227" name="Rectangle 19"/>
          <p:cNvSpPr>
            <a:spLocks noChangeArrowheads="1"/>
          </p:cNvSpPr>
          <p:nvPr/>
        </p:nvSpPr>
        <p:spPr bwMode="auto">
          <a:xfrm>
            <a:off x="32750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28" name="Rectangle 20"/>
          <p:cNvSpPr>
            <a:spLocks noChangeArrowheads="1"/>
          </p:cNvSpPr>
          <p:nvPr/>
        </p:nvSpPr>
        <p:spPr bwMode="auto">
          <a:xfrm>
            <a:off x="34909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29" name="Rectangle 21"/>
          <p:cNvSpPr>
            <a:spLocks noChangeArrowheads="1"/>
          </p:cNvSpPr>
          <p:nvPr/>
        </p:nvSpPr>
        <p:spPr bwMode="auto">
          <a:xfrm>
            <a:off x="37068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0" name="Rectangle 22"/>
          <p:cNvSpPr>
            <a:spLocks noChangeArrowheads="1"/>
          </p:cNvSpPr>
          <p:nvPr/>
        </p:nvSpPr>
        <p:spPr bwMode="auto">
          <a:xfrm>
            <a:off x="39227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1" name="Rectangle 23"/>
          <p:cNvSpPr>
            <a:spLocks noChangeArrowheads="1"/>
          </p:cNvSpPr>
          <p:nvPr/>
        </p:nvSpPr>
        <p:spPr bwMode="auto">
          <a:xfrm>
            <a:off x="19796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2" name="Rectangle 24"/>
          <p:cNvSpPr>
            <a:spLocks noChangeArrowheads="1"/>
          </p:cNvSpPr>
          <p:nvPr/>
        </p:nvSpPr>
        <p:spPr bwMode="auto">
          <a:xfrm>
            <a:off x="21955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3" name="Rectangle 25"/>
          <p:cNvSpPr>
            <a:spLocks noChangeArrowheads="1"/>
          </p:cNvSpPr>
          <p:nvPr/>
        </p:nvSpPr>
        <p:spPr bwMode="auto">
          <a:xfrm>
            <a:off x="24114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4" name="Rectangle 26"/>
          <p:cNvSpPr>
            <a:spLocks noChangeArrowheads="1"/>
          </p:cNvSpPr>
          <p:nvPr/>
        </p:nvSpPr>
        <p:spPr bwMode="auto">
          <a:xfrm>
            <a:off x="26273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5" name="Rectangle 27"/>
          <p:cNvSpPr>
            <a:spLocks noChangeArrowheads="1"/>
          </p:cNvSpPr>
          <p:nvPr/>
        </p:nvSpPr>
        <p:spPr bwMode="auto">
          <a:xfrm>
            <a:off x="28432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6" name="Rectangle 28"/>
          <p:cNvSpPr>
            <a:spLocks noChangeArrowheads="1"/>
          </p:cNvSpPr>
          <p:nvPr/>
        </p:nvSpPr>
        <p:spPr bwMode="auto">
          <a:xfrm>
            <a:off x="30591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7" name="Rectangle 29"/>
          <p:cNvSpPr>
            <a:spLocks noChangeArrowheads="1"/>
          </p:cNvSpPr>
          <p:nvPr/>
        </p:nvSpPr>
        <p:spPr bwMode="auto">
          <a:xfrm>
            <a:off x="41402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8" name="Rectangle 30"/>
          <p:cNvSpPr>
            <a:spLocks noChangeArrowheads="1"/>
          </p:cNvSpPr>
          <p:nvPr/>
        </p:nvSpPr>
        <p:spPr bwMode="auto">
          <a:xfrm>
            <a:off x="43561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9" name="Rectangle 31"/>
          <p:cNvSpPr>
            <a:spLocks noChangeArrowheads="1"/>
          </p:cNvSpPr>
          <p:nvPr/>
        </p:nvSpPr>
        <p:spPr bwMode="auto">
          <a:xfrm>
            <a:off x="45720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0" name="Rectangle 32"/>
          <p:cNvSpPr>
            <a:spLocks noChangeArrowheads="1"/>
          </p:cNvSpPr>
          <p:nvPr/>
        </p:nvSpPr>
        <p:spPr bwMode="auto">
          <a:xfrm>
            <a:off x="47879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1" name="Rectangle 33"/>
          <p:cNvSpPr>
            <a:spLocks noChangeArrowheads="1"/>
          </p:cNvSpPr>
          <p:nvPr/>
        </p:nvSpPr>
        <p:spPr bwMode="auto">
          <a:xfrm>
            <a:off x="50038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2" name="Rectangle 34"/>
          <p:cNvSpPr>
            <a:spLocks noChangeArrowheads="1"/>
          </p:cNvSpPr>
          <p:nvPr/>
        </p:nvSpPr>
        <p:spPr bwMode="auto">
          <a:xfrm>
            <a:off x="5219700" y="5156200"/>
            <a:ext cx="217488" cy="6477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3" name="Rectangle 35"/>
          <p:cNvSpPr>
            <a:spLocks noChangeArrowheads="1"/>
          </p:cNvSpPr>
          <p:nvPr/>
        </p:nvSpPr>
        <p:spPr bwMode="auto">
          <a:xfrm>
            <a:off x="54356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4" name="Rectangle 36"/>
          <p:cNvSpPr>
            <a:spLocks noChangeArrowheads="1"/>
          </p:cNvSpPr>
          <p:nvPr/>
        </p:nvSpPr>
        <p:spPr bwMode="auto">
          <a:xfrm>
            <a:off x="56515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45" name="Rectangle 37"/>
          <p:cNvSpPr>
            <a:spLocks noChangeArrowheads="1"/>
          </p:cNvSpPr>
          <p:nvPr/>
        </p:nvSpPr>
        <p:spPr bwMode="auto">
          <a:xfrm>
            <a:off x="58674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46" name="Rectangle 38"/>
          <p:cNvSpPr>
            <a:spLocks noChangeArrowheads="1"/>
          </p:cNvSpPr>
          <p:nvPr/>
        </p:nvSpPr>
        <p:spPr bwMode="auto">
          <a:xfrm>
            <a:off x="60833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47" name="Rectangle 39"/>
          <p:cNvSpPr>
            <a:spLocks noChangeArrowheads="1"/>
          </p:cNvSpPr>
          <p:nvPr/>
        </p:nvSpPr>
        <p:spPr bwMode="auto">
          <a:xfrm>
            <a:off x="62992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8" name="AutoShape 40"/>
          <p:cNvSpPr>
            <a:spLocks/>
          </p:cNvSpPr>
          <p:nvPr/>
        </p:nvSpPr>
        <p:spPr bwMode="auto">
          <a:xfrm rot="5400000">
            <a:off x="5553869" y="4750594"/>
            <a:ext cx="195262" cy="431800"/>
          </a:xfrm>
          <a:prstGeom prst="leftBrace">
            <a:avLst>
              <a:gd name="adj1" fmla="val 33468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9" name="Text Box 41"/>
          <p:cNvSpPr txBox="1">
            <a:spLocks noChangeArrowheads="1"/>
          </p:cNvSpPr>
          <p:nvPr/>
        </p:nvSpPr>
        <p:spPr bwMode="auto">
          <a:xfrm>
            <a:off x="5364163" y="4508500"/>
            <a:ext cx="812800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short c</a:t>
            </a:r>
          </a:p>
        </p:txBody>
      </p:sp>
      <p:sp>
        <p:nvSpPr>
          <p:cNvPr id="9250" name="AutoShape 42"/>
          <p:cNvSpPr>
            <a:spLocks/>
          </p:cNvSpPr>
          <p:nvPr/>
        </p:nvSpPr>
        <p:spPr bwMode="auto">
          <a:xfrm rot="5400000">
            <a:off x="2736057" y="4544219"/>
            <a:ext cx="214312" cy="863600"/>
          </a:xfrm>
          <a:prstGeom prst="leftBrace">
            <a:avLst>
              <a:gd name="adj1" fmla="val 33580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51" name="Text Box 53"/>
          <p:cNvSpPr txBox="1">
            <a:spLocks noChangeArrowheads="1"/>
          </p:cNvSpPr>
          <p:nvPr/>
        </p:nvSpPr>
        <p:spPr bwMode="auto">
          <a:xfrm>
            <a:off x="5508625" y="5300663"/>
            <a:ext cx="296863" cy="350837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20</a:t>
            </a:r>
          </a:p>
        </p:txBody>
      </p:sp>
      <p:sp>
        <p:nvSpPr>
          <p:cNvPr id="9252" name="Text Box 54"/>
          <p:cNvSpPr txBox="1">
            <a:spLocks noChangeArrowheads="1"/>
          </p:cNvSpPr>
          <p:nvPr/>
        </p:nvSpPr>
        <p:spPr bwMode="auto">
          <a:xfrm>
            <a:off x="6010275" y="3284538"/>
            <a:ext cx="43815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Typ</a:t>
            </a:r>
          </a:p>
        </p:txBody>
      </p:sp>
      <p:sp>
        <p:nvSpPr>
          <p:cNvPr id="9253" name="Text Box 55"/>
          <p:cNvSpPr txBox="1">
            <a:spLocks noChangeArrowheads="1"/>
          </p:cNvSpPr>
          <p:nvPr/>
        </p:nvSpPr>
        <p:spPr bwMode="auto">
          <a:xfrm>
            <a:off x="6370638" y="328453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>
        <p:nvSpPr>
          <p:cNvPr id="9254" name="Text Box 56"/>
          <p:cNvSpPr txBox="1">
            <a:spLocks noChangeArrowheads="1"/>
          </p:cNvSpPr>
          <p:nvPr/>
        </p:nvSpPr>
        <p:spPr bwMode="auto">
          <a:xfrm>
            <a:off x="7019925" y="3284538"/>
            <a:ext cx="506413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</a:t>
            </a:r>
          </a:p>
        </p:txBody>
      </p:sp>
      <p:sp>
        <p:nvSpPr>
          <p:cNvPr id="9255" name="Text Box 57"/>
          <p:cNvSpPr txBox="1">
            <a:spLocks noChangeArrowheads="1"/>
          </p:cNvSpPr>
          <p:nvPr/>
        </p:nvSpPr>
        <p:spPr bwMode="auto">
          <a:xfrm>
            <a:off x="2481263" y="5300663"/>
            <a:ext cx="698500" cy="349250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i="1"/>
              <a:t>2267</a:t>
            </a:r>
          </a:p>
        </p:txBody>
      </p:sp>
      <p:sp>
        <p:nvSpPr>
          <p:cNvPr id="9256" name="Text Box 58"/>
          <p:cNvSpPr txBox="1">
            <a:spLocks noChangeArrowheads="1"/>
          </p:cNvSpPr>
          <p:nvPr/>
        </p:nvSpPr>
        <p:spPr bwMode="auto">
          <a:xfrm>
            <a:off x="47863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</p:txBody>
      </p:sp>
      <p:sp>
        <p:nvSpPr>
          <p:cNvPr id="9257" name="Text Box 59"/>
          <p:cNvSpPr txBox="1">
            <a:spLocks noChangeArrowheads="1"/>
          </p:cNvSpPr>
          <p:nvPr/>
        </p:nvSpPr>
        <p:spPr bwMode="auto">
          <a:xfrm>
            <a:off x="50022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8</a:t>
            </a:r>
          </a:p>
        </p:txBody>
      </p:sp>
      <p:sp>
        <p:nvSpPr>
          <p:cNvPr id="9258" name="Text Box 60"/>
          <p:cNvSpPr txBox="1">
            <a:spLocks noChangeArrowheads="1"/>
          </p:cNvSpPr>
          <p:nvPr/>
        </p:nvSpPr>
        <p:spPr bwMode="auto">
          <a:xfrm>
            <a:off x="52181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9</a:t>
            </a:r>
          </a:p>
        </p:txBody>
      </p:sp>
      <p:sp>
        <p:nvSpPr>
          <p:cNvPr id="9259" name="Text Box 61"/>
          <p:cNvSpPr txBox="1">
            <a:spLocks noChangeArrowheads="1"/>
          </p:cNvSpPr>
          <p:nvPr/>
        </p:nvSpPr>
        <p:spPr bwMode="auto">
          <a:xfrm>
            <a:off x="54340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0</a:t>
            </a:r>
          </a:p>
        </p:txBody>
      </p:sp>
      <p:sp>
        <p:nvSpPr>
          <p:cNvPr id="9260" name="Text Box 62"/>
          <p:cNvSpPr txBox="1">
            <a:spLocks noChangeArrowheads="1"/>
          </p:cNvSpPr>
          <p:nvPr/>
        </p:nvSpPr>
        <p:spPr bwMode="auto">
          <a:xfrm>
            <a:off x="5651500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</p:txBody>
      </p:sp>
      <p:sp>
        <p:nvSpPr>
          <p:cNvPr id="9261" name="Text Box 63"/>
          <p:cNvSpPr txBox="1">
            <a:spLocks noChangeArrowheads="1"/>
          </p:cNvSpPr>
          <p:nvPr/>
        </p:nvSpPr>
        <p:spPr bwMode="auto">
          <a:xfrm>
            <a:off x="5867400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</p:txBody>
      </p:sp>
      <p:sp>
        <p:nvSpPr>
          <p:cNvPr id="9262" name="Text Box 64"/>
          <p:cNvSpPr txBox="1">
            <a:spLocks noChangeArrowheads="1"/>
          </p:cNvSpPr>
          <p:nvPr/>
        </p:nvSpPr>
        <p:spPr bwMode="auto">
          <a:xfrm>
            <a:off x="4570413" y="5802313"/>
            <a:ext cx="212725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63" name="Text Box 65"/>
          <p:cNvSpPr txBox="1">
            <a:spLocks noChangeArrowheads="1"/>
          </p:cNvSpPr>
          <p:nvPr/>
        </p:nvSpPr>
        <p:spPr bwMode="auto">
          <a:xfrm>
            <a:off x="6084888" y="5805488"/>
            <a:ext cx="212725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64" name="Text Box 66"/>
          <p:cNvSpPr txBox="1">
            <a:spLocks noChangeArrowheads="1"/>
          </p:cNvSpPr>
          <p:nvPr/>
        </p:nvSpPr>
        <p:spPr bwMode="auto">
          <a:xfrm>
            <a:off x="21939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5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</p:txBody>
      </p:sp>
      <p:sp>
        <p:nvSpPr>
          <p:cNvPr id="9265" name="Text Box 67"/>
          <p:cNvSpPr txBox="1">
            <a:spLocks noChangeArrowheads="1"/>
          </p:cNvSpPr>
          <p:nvPr/>
        </p:nvSpPr>
        <p:spPr bwMode="auto">
          <a:xfrm>
            <a:off x="24098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5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8</a:t>
            </a:r>
          </a:p>
        </p:txBody>
      </p:sp>
      <p:sp>
        <p:nvSpPr>
          <p:cNvPr id="9266" name="Text Box 68"/>
          <p:cNvSpPr txBox="1">
            <a:spLocks noChangeArrowheads="1"/>
          </p:cNvSpPr>
          <p:nvPr/>
        </p:nvSpPr>
        <p:spPr bwMode="auto">
          <a:xfrm>
            <a:off x="26257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5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9</a:t>
            </a:r>
          </a:p>
        </p:txBody>
      </p:sp>
      <p:sp>
        <p:nvSpPr>
          <p:cNvPr id="9267" name="Text Box 69"/>
          <p:cNvSpPr txBox="1">
            <a:spLocks noChangeArrowheads="1"/>
          </p:cNvSpPr>
          <p:nvPr/>
        </p:nvSpPr>
        <p:spPr bwMode="auto">
          <a:xfrm>
            <a:off x="28416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0</a:t>
            </a:r>
          </a:p>
        </p:txBody>
      </p:sp>
      <p:sp>
        <p:nvSpPr>
          <p:cNvPr id="9268" name="Text Box 70"/>
          <p:cNvSpPr txBox="1">
            <a:spLocks noChangeArrowheads="1"/>
          </p:cNvSpPr>
          <p:nvPr/>
        </p:nvSpPr>
        <p:spPr bwMode="auto">
          <a:xfrm>
            <a:off x="3059113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</p:txBody>
      </p:sp>
      <p:sp>
        <p:nvSpPr>
          <p:cNvPr id="9269" name="Text Box 71"/>
          <p:cNvSpPr txBox="1">
            <a:spLocks noChangeArrowheads="1"/>
          </p:cNvSpPr>
          <p:nvPr/>
        </p:nvSpPr>
        <p:spPr bwMode="auto">
          <a:xfrm>
            <a:off x="3275013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</p:txBody>
      </p:sp>
      <p:sp>
        <p:nvSpPr>
          <p:cNvPr id="9270" name="Text Box 72"/>
          <p:cNvSpPr txBox="1">
            <a:spLocks noChangeArrowheads="1"/>
          </p:cNvSpPr>
          <p:nvPr/>
        </p:nvSpPr>
        <p:spPr bwMode="auto">
          <a:xfrm>
            <a:off x="1978025" y="5803900"/>
            <a:ext cx="212725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71" name="Text Box 73"/>
          <p:cNvSpPr txBox="1">
            <a:spLocks noChangeArrowheads="1"/>
          </p:cNvSpPr>
          <p:nvPr/>
        </p:nvSpPr>
        <p:spPr bwMode="auto">
          <a:xfrm>
            <a:off x="3492500" y="5805488"/>
            <a:ext cx="212725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72" name="Text Box 74"/>
          <p:cNvSpPr txBox="1">
            <a:spLocks noChangeArrowheads="1"/>
          </p:cNvSpPr>
          <p:nvPr/>
        </p:nvSpPr>
        <p:spPr bwMode="auto">
          <a:xfrm>
            <a:off x="2628900" y="3284538"/>
            <a:ext cx="2265363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 (interpretiert als Adresse)</a:t>
            </a:r>
          </a:p>
        </p:txBody>
      </p:sp>
      <p:sp>
        <p:nvSpPr>
          <p:cNvPr id="9273" name="Rectangle 75"/>
          <p:cNvSpPr>
            <a:spLocks noChangeArrowheads="1"/>
          </p:cNvSpPr>
          <p:nvPr/>
        </p:nvSpPr>
        <p:spPr bwMode="auto">
          <a:xfrm>
            <a:off x="1558930" y="3574105"/>
            <a:ext cx="574675" cy="36765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400" b="0"/>
              <a:t>short*</a:t>
            </a:r>
          </a:p>
        </p:txBody>
      </p:sp>
      <p:sp>
        <p:nvSpPr>
          <p:cNvPr id="9274" name="Rectangle 76"/>
          <p:cNvSpPr>
            <a:spLocks noChangeArrowheads="1"/>
          </p:cNvSpPr>
          <p:nvPr/>
        </p:nvSpPr>
        <p:spPr bwMode="auto">
          <a:xfrm>
            <a:off x="2124075" y="3575050"/>
            <a:ext cx="503238" cy="177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iP</a:t>
            </a:r>
          </a:p>
        </p:txBody>
      </p:sp>
      <p:sp>
        <p:nvSpPr>
          <p:cNvPr id="9275" name="Text Box 77"/>
          <p:cNvSpPr txBox="1">
            <a:spLocks noChangeArrowheads="1"/>
          </p:cNvSpPr>
          <p:nvPr/>
        </p:nvSpPr>
        <p:spPr bwMode="auto">
          <a:xfrm>
            <a:off x="2195513" y="4508500"/>
            <a:ext cx="1443037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 err="1"/>
              <a:t>short</a:t>
            </a:r>
            <a:r>
              <a:rPr lang="de-DE" altLang="de-DE" sz="1600" b="0"/>
              <a:t> *</a:t>
            </a:r>
            <a:r>
              <a:rPr lang="de-DE" altLang="de-DE" sz="1600" b="0" err="1"/>
              <a:t>iP</a:t>
            </a:r>
            <a:r>
              <a:rPr lang="de-DE" altLang="de-DE" sz="1600" b="0"/>
              <a:t> = &amp;b</a:t>
            </a:r>
          </a:p>
        </p:txBody>
      </p:sp>
      <p:sp>
        <p:nvSpPr>
          <p:cNvPr id="9276" name="Rectangle 10"/>
          <p:cNvSpPr>
            <a:spLocks noChangeArrowheads="1"/>
          </p:cNvSpPr>
          <p:nvPr/>
        </p:nvSpPr>
        <p:spPr bwMode="auto">
          <a:xfrm>
            <a:off x="5938838" y="4006850"/>
            <a:ext cx="430212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400" b="0"/>
              <a:t>short</a:t>
            </a:r>
          </a:p>
        </p:txBody>
      </p:sp>
      <p:sp>
        <p:nvSpPr>
          <p:cNvPr id="9277" name="Rectangle 11"/>
          <p:cNvSpPr>
            <a:spLocks noChangeArrowheads="1"/>
          </p:cNvSpPr>
          <p:nvPr/>
        </p:nvSpPr>
        <p:spPr bwMode="auto">
          <a:xfrm>
            <a:off x="6370638" y="4006850"/>
            <a:ext cx="501650" cy="17938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c</a:t>
            </a:r>
          </a:p>
        </p:txBody>
      </p:sp>
      <p:sp>
        <p:nvSpPr>
          <p:cNvPr id="9278" name="Rectangle 12"/>
          <p:cNvSpPr>
            <a:spLocks noChangeArrowheads="1"/>
          </p:cNvSpPr>
          <p:nvPr/>
        </p:nvSpPr>
        <p:spPr bwMode="auto">
          <a:xfrm>
            <a:off x="6873875" y="4006850"/>
            <a:ext cx="792163" cy="36036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20</a:t>
            </a:r>
          </a:p>
        </p:txBody>
      </p:sp>
      <p:sp>
        <p:nvSpPr>
          <p:cNvPr id="9279" name="AutoShape 40"/>
          <p:cNvSpPr>
            <a:spLocks/>
          </p:cNvSpPr>
          <p:nvPr/>
        </p:nvSpPr>
        <p:spPr bwMode="auto">
          <a:xfrm rot="5400000">
            <a:off x="4905376" y="4749800"/>
            <a:ext cx="195262" cy="433387"/>
          </a:xfrm>
          <a:prstGeom prst="leftBrace">
            <a:avLst>
              <a:gd name="adj1" fmla="val 33591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80" name="Text Box 41"/>
          <p:cNvSpPr txBox="1">
            <a:spLocks noChangeArrowheads="1"/>
          </p:cNvSpPr>
          <p:nvPr/>
        </p:nvSpPr>
        <p:spPr bwMode="auto">
          <a:xfrm>
            <a:off x="4572000" y="4508500"/>
            <a:ext cx="812800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short b</a:t>
            </a:r>
          </a:p>
        </p:txBody>
      </p:sp>
      <p:sp>
        <p:nvSpPr>
          <p:cNvPr id="9281" name="Text Box 53"/>
          <p:cNvSpPr txBox="1">
            <a:spLocks noChangeArrowheads="1"/>
          </p:cNvSpPr>
          <p:nvPr/>
        </p:nvSpPr>
        <p:spPr bwMode="auto">
          <a:xfrm>
            <a:off x="4859338" y="5300663"/>
            <a:ext cx="298450" cy="350837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10</a:t>
            </a:r>
          </a:p>
        </p:txBody>
      </p:sp>
      <p:sp>
        <p:nvSpPr>
          <p:cNvPr id="9282" name="Rectangle 76"/>
          <p:cNvSpPr>
            <a:spLocks noChangeArrowheads="1"/>
          </p:cNvSpPr>
          <p:nvPr/>
        </p:nvSpPr>
        <p:spPr bwMode="auto">
          <a:xfrm>
            <a:off x="2124075" y="3746500"/>
            <a:ext cx="504825" cy="1952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2158</a:t>
            </a:r>
          </a:p>
        </p:txBody>
      </p:sp>
      <p:sp>
        <p:nvSpPr>
          <p:cNvPr id="9283" name="Rectangle 11"/>
          <p:cNvSpPr>
            <a:spLocks noChangeArrowheads="1"/>
          </p:cNvSpPr>
          <p:nvPr/>
        </p:nvSpPr>
        <p:spPr bwMode="auto">
          <a:xfrm>
            <a:off x="6372225" y="3752850"/>
            <a:ext cx="501650" cy="17938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2267</a:t>
            </a:r>
          </a:p>
        </p:txBody>
      </p:sp>
      <p:sp>
        <p:nvSpPr>
          <p:cNvPr id="9284" name="Rectangle 11"/>
          <p:cNvSpPr>
            <a:spLocks noChangeArrowheads="1"/>
          </p:cNvSpPr>
          <p:nvPr/>
        </p:nvSpPr>
        <p:spPr bwMode="auto">
          <a:xfrm>
            <a:off x="6370638" y="4192588"/>
            <a:ext cx="501650" cy="17938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2270</a:t>
            </a:r>
          </a:p>
        </p:txBody>
      </p:sp>
      <p:sp>
        <p:nvSpPr>
          <p:cNvPr id="9285" name="Oval 24"/>
          <p:cNvSpPr>
            <a:spLocks noChangeArrowheads="1"/>
          </p:cNvSpPr>
          <p:nvPr/>
        </p:nvSpPr>
        <p:spPr bwMode="auto">
          <a:xfrm>
            <a:off x="3238500" y="3662363"/>
            <a:ext cx="144463" cy="144462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7164288" y="1731930"/>
            <a:ext cx="1262063" cy="326264"/>
          </a:xfrm>
          <a:prstGeom prst="rect">
            <a:avLst/>
          </a:prstGeom>
          <a:noFill/>
          <a:ln w="952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z="1600" b="1">
                <a:solidFill>
                  <a:srgbClr val="000000"/>
                </a:solidFill>
                <a:latin typeface="Arial" panose="020B0604020202020204" pitchFamily="34" charset="0"/>
              </a:rPr>
              <a:t>Variable</a:t>
            </a:r>
            <a:endParaRPr lang="en-US" altLang="en-US" sz="1600">
              <a:latin typeface="Arial" panose="020B0604020202020204" pitchFamily="34" charset="0"/>
            </a:endParaRP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7164288" y="2618548"/>
            <a:ext cx="1231900" cy="275453"/>
          </a:xfrm>
          <a:prstGeom prst="rect">
            <a:avLst/>
          </a:prstGeom>
          <a:noFill/>
          <a:ln w="952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z="1600" b="1">
                <a:solidFill>
                  <a:srgbClr val="000000"/>
                </a:solidFill>
                <a:latin typeface="Arial" panose="020B0604020202020204" pitchFamily="34" charset="0"/>
              </a:rPr>
              <a:t>Pointer</a:t>
            </a:r>
            <a:endParaRPr lang="en-US" altLang="en-US" sz="1600"/>
          </a:p>
        </p:txBody>
      </p:sp>
      <p:sp>
        <p:nvSpPr>
          <p:cNvPr id="18" name="Line 17"/>
          <p:cNvSpPr>
            <a:spLocks noChangeShapeType="1"/>
          </p:cNvSpPr>
          <p:nvPr/>
        </p:nvSpPr>
        <p:spPr bwMode="auto">
          <a:xfrm flipV="1">
            <a:off x="7781825" y="2058191"/>
            <a:ext cx="7938" cy="560357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Freeform 18"/>
          <p:cNvSpPr>
            <a:spLocks/>
          </p:cNvSpPr>
          <p:nvPr/>
        </p:nvSpPr>
        <p:spPr bwMode="auto">
          <a:xfrm>
            <a:off x="7731026" y="2058193"/>
            <a:ext cx="117475" cy="155575"/>
          </a:xfrm>
          <a:custGeom>
            <a:avLst/>
            <a:gdLst>
              <a:gd name="T0" fmla="*/ 74 w 74"/>
              <a:gd name="T1" fmla="*/ 98 h 98"/>
              <a:gd name="T2" fmla="*/ 0 w 74"/>
              <a:gd name="T3" fmla="*/ 98 h 98"/>
              <a:gd name="T4" fmla="*/ 37 w 74"/>
              <a:gd name="T5" fmla="*/ 0 h 98"/>
              <a:gd name="T6" fmla="*/ 74 w 74"/>
              <a:gd name="T7" fmla="*/ 98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4" h="98">
                <a:moveTo>
                  <a:pt x="74" y="98"/>
                </a:moveTo>
                <a:lnTo>
                  <a:pt x="0" y="98"/>
                </a:lnTo>
                <a:lnTo>
                  <a:pt x="37" y="0"/>
                </a:lnTo>
                <a:lnTo>
                  <a:pt x="74" y="9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Freeform 19"/>
          <p:cNvSpPr>
            <a:spLocks/>
          </p:cNvSpPr>
          <p:nvPr/>
        </p:nvSpPr>
        <p:spPr bwMode="auto">
          <a:xfrm>
            <a:off x="7731026" y="2058193"/>
            <a:ext cx="117475" cy="155575"/>
          </a:xfrm>
          <a:custGeom>
            <a:avLst/>
            <a:gdLst>
              <a:gd name="T0" fmla="*/ 74 w 74"/>
              <a:gd name="T1" fmla="*/ 98 h 98"/>
              <a:gd name="T2" fmla="*/ 0 w 74"/>
              <a:gd name="T3" fmla="*/ 98 h 98"/>
              <a:gd name="T4" fmla="*/ 37 w 74"/>
              <a:gd name="T5" fmla="*/ 0 h 98"/>
              <a:gd name="T6" fmla="*/ 74 w 74"/>
              <a:gd name="T7" fmla="*/ 98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4" h="98">
                <a:moveTo>
                  <a:pt x="74" y="98"/>
                </a:moveTo>
                <a:lnTo>
                  <a:pt x="0" y="98"/>
                </a:lnTo>
                <a:lnTo>
                  <a:pt x="37" y="0"/>
                </a:lnTo>
                <a:lnTo>
                  <a:pt x="74" y="98"/>
                </a:lnTo>
                <a:close/>
              </a:path>
            </a:pathLst>
          </a:cu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Line 20"/>
          <p:cNvSpPr>
            <a:spLocks noChangeShapeType="1"/>
          </p:cNvSpPr>
          <p:nvPr/>
        </p:nvSpPr>
        <p:spPr bwMode="auto">
          <a:xfrm>
            <a:off x="8396189" y="2780928"/>
            <a:ext cx="450850" cy="1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Line 21"/>
          <p:cNvSpPr>
            <a:spLocks noChangeShapeType="1"/>
          </p:cNvSpPr>
          <p:nvPr/>
        </p:nvSpPr>
        <p:spPr bwMode="auto">
          <a:xfrm flipV="1">
            <a:off x="8847038" y="1870865"/>
            <a:ext cx="0" cy="910063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Line 22"/>
          <p:cNvSpPr>
            <a:spLocks noChangeShapeType="1"/>
          </p:cNvSpPr>
          <p:nvPr/>
        </p:nvSpPr>
        <p:spPr bwMode="auto">
          <a:xfrm flipH="1" flipV="1">
            <a:off x="8426350" y="1870867"/>
            <a:ext cx="428625" cy="1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 23"/>
          <p:cNvSpPr>
            <a:spLocks noEditPoints="1"/>
          </p:cNvSpPr>
          <p:nvPr/>
        </p:nvSpPr>
        <p:spPr bwMode="auto">
          <a:xfrm>
            <a:off x="8425239" y="1814597"/>
            <a:ext cx="146050" cy="117475"/>
          </a:xfrm>
          <a:custGeom>
            <a:avLst/>
            <a:gdLst>
              <a:gd name="T0" fmla="*/ 0 w 92"/>
              <a:gd name="T1" fmla="*/ 37 h 74"/>
              <a:gd name="T2" fmla="*/ 92 w 92"/>
              <a:gd name="T3" fmla="*/ 0 h 74"/>
              <a:gd name="T4" fmla="*/ 0 w 92"/>
              <a:gd name="T5" fmla="*/ 37 h 74"/>
              <a:gd name="T6" fmla="*/ 92 w 92"/>
              <a:gd name="T7" fmla="*/ 74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2" h="74">
                <a:moveTo>
                  <a:pt x="0" y="37"/>
                </a:moveTo>
                <a:lnTo>
                  <a:pt x="92" y="0"/>
                </a:lnTo>
                <a:moveTo>
                  <a:pt x="0" y="37"/>
                </a:moveTo>
                <a:lnTo>
                  <a:pt x="92" y="74"/>
                </a:lnTo>
              </a:path>
            </a:pathLst>
          </a:cu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Rectangle 24"/>
          <p:cNvSpPr>
            <a:spLocks noChangeArrowheads="1"/>
          </p:cNvSpPr>
          <p:nvPr/>
        </p:nvSpPr>
        <p:spPr bwMode="auto">
          <a:xfrm rot="16200000">
            <a:off x="8573572" y="2297112"/>
            <a:ext cx="381000" cy="117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pointsTo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6" name="Rectangle 25"/>
          <p:cNvSpPr>
            <a:spLocks noChangeArrowheads="1"/>
          </p:cNvSpPr>
          <p:nvPr/>
        </p:nvSpPr>
        <p:spPr bwMode="auto">
          <a:xfrm>
            <a:off x="8592759" y="1739814"/>
            <a:ext cx="400050" cy="117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+variable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7" name="Rectangle 26"/>
          <p:cNvSpPr>
            <a:spLocks noChangeArrowheads="1"/>
          </p:cNvSpPr>
          <p:nvPr/>
        </p:nvSpPr>
        <p:spPr bwMode="auto">
          <a:xfrm>
            <a:off x="8592759" y="1869078"/>
            <a:ext cx="57708" cy="123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1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1" name="Abgerundete rechteckige Legende 80"/>
          <p:cNvSpPr/>
          <p:nvPr/>
        </p:nvSpPr>
        <p:spPr>
          <a:xfrm>
            <a:off x="46920" y="5340772"/>
            <a:ext cx="1810456" cy="1039391"/>
          </a:xfrm>
          <a:prstGeom prst="wedgeRoundRectCallout">
            <a:avLst>
              <a:gd name="adj1" fmla="val 81414"/>
              <a:gd name="adj2" fmla="val -56964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4 Byte </a:t>
            </a:r>
            <a:r>
              <a:rPr lang="de-DE">
                <a:solidFill>
                  <a:schemeClr val="bg1"/>
                </a:solidFill>
              </a:rPr>
              <a:t>im 32-Bit-Format</a:t>
            </a:r>
          </a:p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8 Byte </a:t>
            </a:r>
            <a:r>
              <a:rPr lang="de-DE">
                <a:solidFill>
                  <a:schemeClr val="bg1"/>
                </a:solidFill>
              </a:rPr>
              <a:t>im 64-Bit-Format</a:t>
            </a:r>
          </a:p>
        </p:txBody>
      </p:sp>
    </p:spTree>
    <p:extLst>
      <p:ext uri="{BB962C8B-B14F-4D97-AF65-F5344CB8AC3E}">
        <p14:creationId xmlns:p14="http://schemas.microsoft.com/office/powerpoint/2010/main" val="3013849684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Variablen und Zeiger:  Syntax</a:t>
            </a:r>
          </a:p>
        </p:txBody>
      </p:sp>
      <p:sp>
        <p:nvSpPr>
          <p:cNvPr id="10243" name="Rechteck 3"/>
          <p:cNvSpPr>
            <a:spLocks noChangeArrowheads="1"/>
          </p:cNvSpPr>
          <p:nvPr/>
        </p:nvSpPr>
        <p:spPr bwMode="auto">
          <a:xfrm>
            <a:off x="357391" y="1769110"/>
            <a:ext cx="4572000" cy="4214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j = 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jP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800" b="0"/>
          </a:p>
        </p:txBody>
      </p:sp>
      <p:sp>
        <p:nvSpPr>
          <p:cNvPr id="133" name="Abgerundete rechteckige Legende 132"/>
          <p:cNvSpPr/>
          <p:nvPr/>
        </p:nvSpPr>
        <p:spPr>
          <a:xfrm>
            <a:off x="4963254" y="1504672"/>
            <a:ext cx="3384376" cy="1181100"/>
          </a:xfrm>
          <a:prstGeom prst="wedgeRoundRectCallout">
            <a:avLst>
              <a:gd name="adj1" fmla="val -150635"/>
              <a:gd name="adj2" fmla="val 52802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Definition</a:t>
            </a:r>
            <a:r>
              <a:rPr lang="de-DE">
                <a:solidFill>
                  <a:schemeClr val="bg1"/>
                </a:solidFill>
              </a:rPr>
              <a:t> eines Zeigers vom Typ int*</a:t>
            </a:r>
            <a:r>
              <a:rPr lang="de-DE" i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(Zeiger auf int; hat strenggenommen keinen Wert)</a:t>
            </a:r>
          </a:p>
        </p:txBody>
      </p:sp>
      <p:sp>
        <p:nvSpPr>
          <p:cNvPr id="134" name="Abgerundete rechteckige Legende 133"/>
          <p:cNvSpPr/>
          <p:nvPr/>
        </p:nvSpPr>
        <p:spPr>
          <a:xfrm>
            <a:off x="4963254" y="2767012"/>
            <a:ext cx="3459163" cy="1181100"/>
          </a:xfrm>
          <a:prstGeom prst="wedgeRoundRectCallout">
            <a:avLst>
              <a:gd name="adj1" fmla="val -150030"/>
              <a:gd name="adj2" fmla="val 8508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Zuweisung </a:t>
            </a:r>
            <a:r>
              <a:rPr lang="de-DE">
                <a:solidFill>
                  <a:schemeClr val="bg1"/>
                </a:solidFill>
              </a:rPr>
              <a:t>eines Zeigers vom Typ int* durch Zuweisung einer Adresse (</a:t>
            </a:r>
            <a:r>
              <a:rPr lang="de-DE" err="1">
                <a:solidFill>
                  <a:schemeClr val="bg1"/>
                </a:solidFill>
              </a:rPr>
              <a:t>Referenzierung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35" name="Abgerundete rechteckige Legende 134"/>
          <p:cNvSpPr/>
          <p:nvPr/>
        </p:nvSpPr>
        <p:spPr>
          <a:xfrm>
            <a:off x="4963253" y="4043808"/>
            <a:ext cx="3459163" cy="1181100"/>
          </a:xfrm>
          <a:prstGeom prst="wedgeRoundRectCallout">
            <a:avLst>
              <a:gd name="adj1" fmla="val -134252"/>
              <a:gd name="adj2" fmla="val -13511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Dereferenzierung</a:t>
            </a:r>
            <a:r>
              <a:rPr lang="de-DE">
                <a:solidFill>
                  <a:schemeClr val="bg1"/>
                </a:solidFill>
              </a:rPr>
              <a:t> eines Zeigers, um den Inhalt zu erhalten</a:t>
            </a:r>
          </a:p>
        </p:txBody>
      </p:sp>
      <p:sp>
        <p:nvSpPr>
          <p:cNvPr id="136" name="Abgerundete rechteckige Legende 135"/>
          <p:cNvSpPr/>
          <p:nvPr/>
        </p:nvSpPr>
        <p:spPr>
          <a:xfrm>
            <a:off x="4963253" y="5304188"/>
            <a:ext cx="3459163" cy="1181100"/>
          </a:xfrm>
          <a:prstGeom prst="wedgeRoundRectCallout">
            <a:avLst>
              <a:gd name="adj1" fmla="val -131700"/>
              <a:gd name="adj2" fmla="val -7847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Ohne </a:t>
            </a:r>
            <a:r>
              <a:rPr lang="de-DE" b="1" err="1">
                <a:solidFill>
                  <a:schemeClr val="bg1"/>
                </a:solidFill>
              </a:rPr>
              <a:t>Dereferenzierung</a:t>
            </a:r>
            <a:r>
              <a:rPr lang="de-DE" b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bekommt man den Wert des Zeigers (= die gespeicherte </a:t>
            </a:r>
            <a:r>
              <a:rPr lang="de-DE" b="1">
                <a:solidFill>
                  <a:schemeClr val="bg1"/>
                </a:solidFill>
              </a:rPr>
              <a:t>Adresse</a:t>
            </a:r>
            <a:r>
              <a:rPr lang="de-DE">
                <a:solidFill>
                  <a:schemeClr val="bg1"/>
                </a:solidFill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357046944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Intermezzo: Pointer und Variablen</a:t>
            </a:r>
          </a:p>
        </p:txBody>
      </p:sp>
      <p:sp>
        <p:nvSpPr>
          <p:cNvPr id="11267" name="Rectangle 3"/>
          <p:cNvSpPr>
            <a:spLocks noChangeArrowheads="1"/>
          </p:cNvSpPr>
          <p:nvPr/>
        </p:nvSpPr>
        <p:spPr bwMode="auto">
          <a:xfrm>
            <a:off x="1835150" y="1892300"/>
            <a:ext cx="430213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int*</a:t>
            </a:r>
          </a:p>
        </p:txBody>
      </p:sp>
      <p:sp>
        <p:nvSpPr>
          <p:cNvPr id="11268" name="Rectangle 5"/>
          <p:cNvSpPr>
            <a:spLocks noChangeArrowheads="1"/>
          </p:cNvSpPr>
          <p:nvPr/>
        </p:nvSpPr>
        <p:spPr bwMode="auto">
          <a:xfrm>
            <a:off x="2771775" y="1892300"/>
            <a:ext cx="792163" cy="35877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 i="1"/>
              <a:t>2268</a:t>
            </a:r>
          </a:p>
        </p:txBody>
      </p:sp>
      <p:sp>
        <p:nvSpPr>
          <p:cNvPr id="11269" name="Line 7"/>
          <p:cNvSpPr>
            <a:spLocks noChangeShapeType="1"/>
          </p:cNvSpPr>
          <p:nvPr/>
        </p:nvSpPr>
        <p:spPr bwMode="auto">
          <a:xfrm>
            <a:off x="2770188" y="1892300"/>
            <a:ext cx="1587" cy="360363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1270" name="Line 8"/>
          <p:cNvSpPr>
            <a:spLocks noChangeShapeType="1"/>
          </p:cNvSpPr>
          <p:nvPr/>
        </p:nvSpPr>
        <p:spPr bwMode="auto">
          <a:xfrm>
            <a:off x="3421063" y="2033588"/>
            <a:ext cx="2160587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1271" name="Rectangle 10"/>
          <p:cNvSpPr>
            <a:spLocks noChangeArrowheads="1"/>
          </p:cNvSpPr>
          <p:nvPr/>
        </p:nvSpPr>
        <p:spPr bwMode="auto">
          <a:xfrm>
            <a:off x="5581650" y="1889125"/>
            <a:ext cx="430213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int</a:t>
            </a:r>
          </a:p>
        </p:txBody>
      </p:sp>
      <p:sp>
        <p:nvSpPr>
          <p:cNvPr id="11272" name="Rectangle 12"/>
          <p:cNvSpPr>
            <a:spLocks noChangeArrowheads="1"/>
          </p:cNvSpPr>
          <p:nvPr/>
        </p:nvSpPr>
        <p:spPr bwMode="auto">
          <a:xfrm>
            <a:off x="6516688" y="1889125"/>
            <a:ext cx="792162" cy="36036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10</a:t>
            </a:r>
          </a:p>
        </p:txBody>
      </p:sp>
      <p:sp>
        <p:nvSpPr>
          <p:cNvPr id="11273" name="Line 14"/>
          <p:cNvSpPr>
            <a:spLocks noChangeShapeType="1"/>
          </p:cNvSpPr>
          <p:nvPr/>
        </p:nvSpPr>
        <p:spPr bwMode="auto">
          <a:xfrm>
            <a:off x="6516688" y="1889125"/>
            <a:ext cx="0" cy="360363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1274" name="Text Box 15"/>
          <p:cNvSpPr txBox="1">
            <a:spLocks noChangeArrowheads="1"/>
          </p:cNvSpPr>
          <p:nvPr/>
        </p:nvSpPr>
        <p:spPr bwMode="auto">
          <a:xfrm>
            <a:off x="1835150" y="1601788"/>
            <a:ext cx="43815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Typ</a:t>
            </a:r>
          </a:p>
        </p:txBody>
      </p:sp>
      <p:sp>
        <p:nvSpPr>
          <p:cNvPr id="11275" name="Text Box 16"/>
          <p:cNvSpPr txBox="1">
            <a:spLocks noChangeArrowheads="1"/>
          </p:cNvSpPr>
          <p:nvPr/>
        </p:nvSpPr>
        <p:spPr bwMode="auto">
          <a:xfrm>
            <a:off x="2195513" y="160178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>
        <p:nvSpPr>
          <p:cNvPr id="11302" name="Text Box 45"/>
          <p:cNvSpPr txBox="1">
            <a:spLocks noChangeArrowheads="1"/>
          </p:cNvSpPr>
          <p:nvPr/>
        </p:nvSpPr>
        <p:spPr bwMode="auto">
          <a:xfrm>
            <a:off x="5651500" y="1601788"/>
            <a:ext cx="43815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Typ</a:t>
            </a:r>
          </a:p>
        </p:txBody>
      </p:sp>
      <p:sp>
        <p:nvSpPr>
          <p:cNvPr id="11303" name="Text Box 46"/>
          <p:cNvSpPr txBox="1">
            <a:spLocks noChangeArrowheads="1"/>
          </p:cNvSpPr>
          <p:nvPr/>
        </p:nvSpPr>
        <p:spPr bwMode="auto">
          <a:xfrm>
            <a:off x="6011863" y="160178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>
        <p:nvSpPr>
          <p:cNvPr id="11304" name="Text Box 47"/>
          <p:cNvSpPr txBox="1">
            <a:spLocks noChangeArrowheads="1"/>
          </p:cNvSpPr>
          <p:nvPr/>
        </p:nvSpPr>
        <p:spPr bwMode="auto">
          <a:xfrm>
            <a:off x="6661150" y="1601788"/>
            <a:ext cx="506413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2193925" y="2393950"/>
            <a:ext cx="4538663" cy="2043113"/>
            <a:chOff x="2193925" y="2393950"/>
            <a:chExt cx="4538663" cy="2043113"/>
          </a:xfrm>
        </p:grpSpPr>
        <p:sp useBgFill="1">
          <p:nvSpPr>
            <p:cNvPr id="11276" name="Rectangle 19"/>
            <p:cNvSpPr>
              <a:spLocks noChangeArrowheads="1"/>
            </p:cNvSpPr>
            <p:nvPr/>
          </p:nvSpPr>
          <p:spPr bwMode="auto">
            <a:xfrm>
              <a:off x="34909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7" name="Rectangle 20"/>
            <p:cNvSpPr>
              <a:spLocks noChangeArrowheads="1"/>
            </p:cNvSpPr>
            <p:nvPr/>
          </p:nvSpPr>
          <p:spPr bwMode="auto">
            <a:xfrm>
              <a:off x="37068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8" name="Rectangle 21"/>
            <p:cNvSpPr>
              <a:spLocks noChangeArrowheads="1"/>
            </p:cNvSpPr>
            <p:nvPr/>
          </p:nvSpPr>
          <p:spPr bwMode="auto">
            <a:xfrm>
              <a:off x="39227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9" name="Rectangle 22"/>
            <p:cNvSpPr>
              <a:spLocks noChangeArrowheads="1"/>
            </p:cNvSpPr>
            <p:nvPr/>
          </p:nvSpPr>
          <p:spPr bwMode="auto">
            <a:xfrm>
              <a:off x="41386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0" name="Rectangle 23"/>
            <p:cNvSpPr>
              <a:spLocks noChangeArrowheads="1"/>
            </p:cNvSpPr>
            <p:nvPr/>
          </p:nvSpPr>
          <p:spPr bwMode="auto">
            <a:xfrm>
              <a:off x="21955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1" name="Rectangle 24"/>
            <p:cNvSpPr>
              <a:spLocks noChangeArrowheads="1"/>
            </p:cNvSpPr>
            <p:nvPr/>
          </p:nvSpPr>
          <p:spPr bwMode="auto">
            <a:xfrm>
              <a:off x="24114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2" name="Rectangle 25"/>
            <p:cNvSpPr>
              <a:spLocks noChangeArrowheads="1"/>
            </p:cNvSpPr>
            <p:nvPr/>
          </p:nvSpPr>
          <p:spPr bwMode="auto">
            <a:xfrm>
              <a:off x="26273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3" name="Rectangle 26"/>
            <p:cNvSpPr>
              <a:spLocks noChangeArrowheads="1"/>
            </p:cNvSpPr>
            <p:nvPr/>
          </p:nvSpPr>
          <p:spPr bwMode="auto">
            <a:xfrm>
              <a:off x="28432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4" name="Rectangle 27"/>
            <p:cNvSpPr>
              <a:spLocks noChangeArrowheads="1"/>
            </p:cNvSpPr>
            <p:nvPr/>
          </p:nvSpPr>
          <p:spPr bwMode="auto">
            <a:xfrm>
              <a:off x="30591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5" name="Rectangle 28"/>
            <p:cNvSpPr>
              <a:spLocks noChangeArrowheads="1"/>
            </p:cNvSpPr>
            <p:nvPr/>
          </p:nvSpPr>
          <p:spPr bwMode="auto">
            <a:xfrm>
              <a:off x="32750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6" name="Rectangle 29"/>
            <p:cNvSpPr>
              <a:spLocks noChangeArrowheads="1"/>
            </p:cNvSpPr>
            <p:nvPr/>
          </p:nvSpPr>
          <p:spPr bwMode="auto">
            <a:xfrm>
              <a:off x="4356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7" name="Rectangle 30"/>
            <p:cNvSpPr>
              <a:spLocks noChangeArrowheads="1"/>
            </p:cNvSpPr>
            <p:nvPr/>
          </p:nvSpPr>
          <p:spPr bwMode="auto">
            <a:xfrm>
              <a:off x="45720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8" name="Rectangle 31"/>
            <p:cNvSpPr>
              <a:spLocks noChangeArrowheads="1"/>
            </p:cNvSpPr>
            <p:nvPr/>
          </p:nvSpPr>
          <p:spPr bwMode="auto">
            <a:xfrm>
              <a:off x="47879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9" name="Rectangle 32"/>
            <p:cNvSpPr>
              <a:spLocks noChangeArrowheads="1"/>
            </p:cNvSpPr>
            <p:nvPr/>
          </p:nvSpPr>
          <p:spPr bwMode="auto">
            <a:xfrm>
              <a:off x="50038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0" name="Rectangle 33"/>
            <p:cNvSpPr>
              <a:spLocks noChangeArrowheads="1"/>
            </p:cNvSpPr>
            <p:nvPr/>
          </p:nvSpPr>
          <p:spPr bwMode="auto">
            <a:xfrm>
              <a:off x="52197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1" name="Rectangle 34"/>
            <p:cNvSpPr>
              <a:spLocks noChangeArrowheads="1"/>
            </p:cNvSpPr>
            <p:nvPr/>
          </p:nvSpPr>
          <p:spPr bwMode="auto">
            <a:xfrm>
              <a:off x="54356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2" name="Rectangle 35"/>
            <p:cNvSpPr>
              <a:spLocks noChangeArrowheads="1"/>
            </p:cNvSpPr>
            <p:nvPr/>
          </p:nvSpPr>
          <p:spPr bwMode="auto">
            <a:xfrm>
              <a:off x="56515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3" name="Rectangle 36"/>
            <p:cNvSpPr>
              <a:spLocks noChangeArrowheads="1"/>
            </p:cNvSpPr>
            <p:nvPr/>
          </p:nvSpPr>
          <p:spPr bwMode="auto">
            <a:xfrm>
              <a:off x="58674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4" name="Rectangle 37"/>
            <p:cNvSpPr>
              <a:spLocks noChangeArrowheads="1"/>
            </p:cNvSpPr>
            <p:nvPr/>
          </p:nvSpPr>
          <p:spPr bwMode="auto">
            <a:xfrm>
              <a:off x="60833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5" name="Rectangle 38"/>
            <p:cNvSpPr>
              <a:spLocks noChangeArrowheads="1"/>
            </p:cNvSpPr>
            <p:nvPr/>
          </p:nvSpPr>
          <p:spPr bwMode="auto">
            <a:xfrm>
              <a:off x="62992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6" name="Rectangle 39"/>
            <p:cNvSpPr>
              <a:spLocks noChangeArrowheads="1"/>
            </p:cNvSpPr>
            <p:nvPr/>
          </p:nvSpPr>
          <p:spPr bwMode="auto">
            <a:xfrm>
              <a:off x="6515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7" name="AutoShape 40"/>
            <p:cNvSpPr>
              <a:spLocks/>
            </p:cNvSpPr>
            <p:nvPr/>
          </p:nvSpPr>
          <p:spPr bwMode="auto">
            <a:xfrm rot="5400000">
              <a:off x="5545931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8" name="Text Box 41"/>
            <p:cNvSpPr txBox="1">
              <a:spLocks noChangeArrowheads="1"/>
            </p:cNvSpPr>
            <p:nvPr/>
          </p:nvSpPr>
          <p:spPr bwMode="auto">
            <a:xfrm>
              <a:off x="5437188" y="2393950"/>
              <a:ext cx="500062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int i</a:t>
              </a:r>
            </a:p>
          </p:txBody>
        </p:sp>
        <p:sp>
          <p:nvSpPr>
            <p:cNvPr id="11299" name="AutoShape 42"/>
            <p:cNvSpPr>
              <a:spLocks/>
            </p:cNvSpPr>
            <p:nvPr/>
          </p:nvSpPr>
          <p:spPr bwMode="auto">
            <a:xfrm rot="5400000">
              <a:off x="2953543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0" name="Text Box 43"/>
            <p:cNvSpPr txBox="1">
              <a:spLocks noChangeArrowheads="1"/>
            </p:cNvSpPr>
            <p:nvPr/>
          </p:nvSpPr>
          <p:spPr bwMode="auto">
            <a:xfrm>
              <a:off x="2771775" y="2393950"/>
              <a:ext cx="720725" cy="3381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int *</a:t>
              </a:r>
              <a:r>
                <a:rPr lang="de-DE" altLang="de-DE" sz="1600" b="0" err="1"/>
                <a:t>iP</a:t>
              </a:r>
              <a:endParaRPr lang="de-DE" altLang="de-DE" sz="1600" b="0"/>
            </a:p>
          </p:txBody>
        </p:sp>
        <p:sp>
          <p:nvSpPr>
            <p:cNvPr id="11301" name="Text Box 44"/>
            <p:cNvSpPr txBox="1">
              <a:spLocks noChangeArrowheads="1"/>
            </p:cNvSpPr>
            <p:nvPr/>
          </p:nvSpPr>
          <p:spPr bwMode="auto">
            <a:xfrm>
              <a:off x="5418138" y="3257550"/>
              <a:ext cx="441325" cy="3492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10</a:t>
              </a:r>
            </a:p>
          </p:txBody>
        </p:sp>
        <p:sp>
          <p:nvSpPr>
            <p:cNvPr id="11305" name="Text Box 48"/>
            <p:cNvSpPr txBox="1">
              <a:spLocks noChangeArrowheads="1"/>
            </p:cNvSpPr>
            <p:nvPr/>
          </p:nvSpPr>
          <p:spPr bwMode="auto">
            <a:xfrm>
              <a:off x="2700338" y="3257550"/>
              <a:ext cx="692150" cy="3476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/>
                <a:t>2268</a:t>
              </a:r>
            </a:p>
          </p:txBody>
        </p:sp>
        <p:sp>
          <p:nvSpPr>
            <p:cNvPr id="11306" name="Text Box 49"/>
            <p:cNvSpPr txBox="1">
              <a:spLocks noChangeArrowheads="1"/>
            </p:cNvSpPr>
            <p:nvPr/>
          </p:nvSpPr>
          <p:spPr bwMode="auto">
            <a:xfrm>
              <a:off x="50022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07" name="Text Box 50"/>
            <p:cNvSpPr txBox="1">
              <a:spLocks noChangeArrowheads="1"/>
            </p:cNvSpPr>
            <p:nvPr/>
          </p:nvSpPr>
          <p:spPr bwMode="auto">
            <a:xfrm>
              <a:off x="52181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11308" name="Text Box 51"/>
            <p:cNvSpPr txBox="1">
              <a:spLocks noChangeArrowheads="1"/>
            </p:cNvSpPr>
            <p:nvPr/>
          </p:nvSpPr>
          <p:spPr bwMode="auto">
            <a:xfrm>
              <a:off x="54340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09" name="Text Box 52"/>
            <p:cNvSpPr txBox="1">
              <a:spLocks noChangeArrowheads="1"/>
            </p:cNvSpPr>
            <p:nvPr/>
          </p:nvSpPr>
          <p:spPr bwMode="auto">
            <a:xfrm>
              <a:off x="56499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11310" name="Text Box 53"/>
            <p:cNvSpPr txBox="1">
              <a:spLocks noChangeArrowheads="1"/>
            </p:cNvSpPr>
            <p:nvPr/>
          </p:nvSpPr>
          <p:spPr bwMode="auto">
            <a:xfrm>
              <a:off x="5867400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11" name="Text Box 54"/>
            <p:cNvSpPr txBox="1">
              <a:spLocks noChangeArrowheads="1"/>
            </p:cNvSpPr>
            <p:nvPr/>
          </p:nvSpPr>
          <p:spPr bwMode="auto">
            <a:xfrm>
              <a:off x="6083300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312" name="Text Box 55"/>
            <p:cNvSpPr txBox="1">
              <a:spLocks noChangeArrowheads="1"/>
            </p:cNvSpPr>
            <p:nvPr/>
          </p:nvSpPr>
          <p:spPr bwMode="auto">
            <a:xfrm>
              <a:off x="4786313" y="3733800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11313" name="Text Box 56"/>
            <p:cNvSpPr txBox="1">
              <a:spLocks noChangeArrowheads="1"/>
            </p:cNvSpPr>
            <p:nvPr/>
          </p:nvSpPr>
          <p:spPr bwMode="auto">
            <a:xfrm>
              <a:off x="6300788" y="3736975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11314" name="Text Box 57"/>
            <p:cNvSpPr txBox="1">
              <a:spLocks noChangeArrowheads="1"/>
            </p:cNvSpPr>
            <p:nvPr/>
          </p:nvSpPr>
          <p:spPr bwMode="auto">
            <a:xfrm>
              <a:off x="24098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15" name="Text Box 58"/>
            <p:cNvSpPr txBox="1">
              <a:spLocks noChangeArrowheads="1"/>
            </p:cNvSpPr>
            <p:nvPr/>
          </p:nvSpPr>
          <p:spPr bwMode="auto">
            <a:xfrm>
              <a:off x="26257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11316" name="Text Box 59"/>
            <p:cNvSpPr txBox="1">
              <a:spLocks noChangeArrowheads="1"/>
            </p:cNvSpPr>
            <p:nvPr/>
          </p:nvSpPr>
          <p:spPr bwMode="auto">
            <a:xfrm>
              <a:off x="28416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17" name="Text Box 60"/>
            <p:cNvSpPr txBox="1">
              <a:spLocks noChangeArrowheads="1"/>
            </p:cNvSpPr>
            <p:nvPr/>
          </p:nvSpPr>
          <p:spPr bwMode="auto">
            <a:xfrm>
              <a:off x="30575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11318" name="Text Box 61"/>
            <p:cNvSpPr txBox="1">
              <a:spLocks noChangeArrowheads="1"/>
            </p:cNvSpPr>
            <p:nvPr/>
          </p:nvSpPr>
          <p:spPr bwMode="auto">
            <a:xfrm>
              <a:off x="3275013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19" name="Text Box 62"/>
            <p:cNvSpPr txBox="1">
              <a:spLocks noChangeArrowheads="1"/>
            </p:cNvSpPr>
            <p:nvPr/>
          </p:nvSpPr>
          <p:spPr bwMode="auto">
            <a:xfrm>
              <a:off x="3490913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320" name="Text Box 63"/>
            <p:cNvSpPr txBox="1">
              <a:spLocks noChangeArrowheads="1"/>
            </p:cNvSpPr>
            <p:nvPr/>
          </p:nvSpPr>
          <p:spPr bwMode="auto">
            <a:xfrm>
              <a:off x="2193925" y="3735388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11321" name="Text Box 64"/>
            <p:cNvSpPr txBox="1">
              <a:spLocks noChangeArrowheads="1"/>
            </p:cNvSpPr>
            <p:nvPr/>
          </p:nvSpPr>
          <p:spPr bwMode="auto">
            <a:xfrm>
              <a:off x="3708400" y="3736975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</p:grpSp>
      <p:sp>
        <p:nvSpPr>
          <p:cNvPr id="11322" name="Text Box 79"/>
          <p:cNvSpPr txBox="1">
            <a:spLocks noChangeArrowheads="1"/>
          </p:cNvSpPr>
          <p:nvPr/>
        </p:nvSpPr>
        <p:spPr bwMode="auto">
          <a:xfrm>
            <a:off x="2771775" y="1601788"/>
            <a:ext cx="2265363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 (interpretiert als Adresse)</a:t>
            </a:r>
          </a:p>
        </p:txBody>
      </p:sp>
      <p:sp>
        <p:nvSpPr>
          <p:cNvPr id="11323" name="Rectangle 4"/>
          <p:cNvSpPr>
            <a:spLocks noChangeArrowheads="1"/>
          </p:cNvSpPr>
          <p:nvPr/>
        </p:nvSpPr>
        <p:spPr bwMode="auto">
          <a:xfrm>
            <a:off x="2266950" y="2070100"/>
            <a:ext cx="503238" cy="17621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2158</a:t>
            </a:r>
          </a:p>
        </p:txBody>
      </p:sp>
      <p:sp>
        <p:nvSpPr>
          <p:cNvPr id="11324" name="Rectangle 4"/>
          <p:cNvSpPr>
            <a:spLocks noChangeArrowheads="1"/>
          </p:cNvSpPr>
          <p:nvPr/>
        </p:nvSpPr>
        <p:spPr bwMode="auto">
          <a:xfrm>
            <a:off x="2266950" y="1892300"/>
            <a:ext cx="503238" cy="177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iP</a:t>
            </a:r>
          </a:p>
        </p:txBody>
      </p:sp>
      <p:sp>
        <p:nvSpPr>
          <p:cNvPr id="11325" name="Rectangle 6"/>
          <p:cNvSpPr>
            <a:spLocks noChangeArrowheads="1"/>
          </p:cNvSpPr>
          <p:nvPr/>
        </p:nvSpPr>
        <p:spPr bwMode="auto">
          <a:xfrm>
            <a:off x="1835150" y="1892300"/>
            <a:ext cx="1728788" cy="358775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326" name="Rectangle 11"/>
          <p:cNvSpPr>
            <a:spLocks noChangeArrowheads="1"/>
          </p:cNvSpPr>
          <p:nvPr/>
        </p:nvSpPr>
        <p:spPr bwMode="auto">
          <a:xfrm>
            <a:off x="6013450" y="2066925"/>
            <a:ext cx="501650" cy="17938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2268</a:t>
            </a:r>
          </a:p>
        </p:txBody>
      </p:sp>
      <p:sp>
        <p:nvSpPr>
          <p:cNvPr id="11327" name="Rectangle 11"/>
          <p:cNvSpPr>
            <a:spLocks noChangeArrowheads="1"/>
          </p:cNvSpPr>
          <p:nvPr/>
        </p:nvSpPr>
        <p:spPr bwMode="auto">
          <a:xfrm>
            <a:off x="6013450" y="1889125"/>
            <a:ext cx="501650" cy="1809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</a:t>
            </a:r>
          </a:p>
        </p:txBody>
      </p:sp>
      <p:sp>
        <p:nvSpPr>
          <p:cNvPr id="11328" name="Rectangle 13"/>
          <p:cNvSpPr>
            <a:spLocks noChangeArrowheads="1"/>
          </p:cNvSpPr>
          <p:nvPr/>
        </p:nvSpPr>
        <p:spPr bwMode="auto">
          <a:xfrm>
            <a:off x="5581650" y="1889125"/>
            <a:ext cx="1727200" cy="360363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329" name="Oval 24"/>
          <p:cNvSpPr>
            <a:spLocks noChangeArrowheads="1"/>
          </p:cNvSpPr>
          <p:nvPr/>
        </p:nvSpPr>
        <p:spPr bwMode="auto">
          <a:xfrm>
            <a:off x="3382963" y="19621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330" name="Rechteck 4"/>
          <p:cNvSpPr>
            <a:spLocks noChangeArrowheads="1"/>
          </p:cNvSpPr>
          <p:nvPr/>
        </p:nvSpPr>
        <p:spPr bwMode="auto">
          <a:xfrm>
            <a:off x="827584" y="4927600"/>
            <a:ext cx="3798391" cy="1237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iP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	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&amp;i  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*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iP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&amp;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iP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331" name="Textfeld 6"/>
          <p:cNvSpPr txBox="1">
            <a:spLocks noChangeArrowheads="1"/>
          </p:cNvSpPr>
          <p:nvPr/>
        </p:nvSpPr>
        <p:spPr bwMode="auto">
          <a:xfrm>
            <a:off x="6311900" y="4945063"/>
            <a:ext cx="633413" cy="1236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10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2268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2268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10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2158</a:t>
            </a:r>
          </a:p>
        </p:txBody>
      </p:sp>
      <p:sp>
        <p:nvSpPr>
          <p:cNvPr id="11332" name="Pfeil nach rechts 71"/>
          <p:cNvSpPr>
            <a:spLocks noChangeArrowheads="1"/>
          </p:cNvSpPr>
          <p:nvPr/>
        </p:nvSpPr>
        <p:spPr bwMode="auto">
          <a:xfrm>
            <a:off x="4643438" y="5321300"/>
            <a:ext cx="979487" cy="484188"/>
          </a:xfrm>
          <a:prstGeom prst="rightArrow">
            <a:avLst>
              <a:gd name="adj1" fmla="val 50000"/>
              <a:gd name="adj2" fmla="val 50105"/>
            </a:avLst>
          </a:prstGeom>
          <a:solidFill>
            <a:schemeClr val="tx1"/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4058501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Der Null-Pointer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5617319" cy="4968875"/>
          </a:xfrm>
        </p:spPr>
        <p:txBody>
          <a:bodyPr/>
          <a:lstStyle/>
          <a:p>
            <a:pPr marL="0" indent="0">
              <a:buNone/>
            </a:pPr>
            <a:r>
              <a:rPr lang="de-DE" b="0" noProof="0" dirty="0"/>
              <a:t>Der</a:t>
            </a:r>
            <a:r>
              <a:rPr lang="de-DE" noProof="0" dirty="0"/>
              <a:t> Null-Pointer</a:t>
            </a:r>
            <a:r>
              <a:rPr lang="de-DE" b="0" noProof="0" dirty="0"/>
              <a:t> wird verwendet, um anzuzeigen, dass ein Pointer noch </a:t>
            </a:r>
            <a:r>
              <a:rPr lang="de-DE" b="1" noProof="0" dirty="0"/>
              <a:t>keinen definierten Wert </a:t>
            </a:r>
            <a:r>
              <a:rPr lang="de-DE" b="0" noProof="0" dirty="0"/>
              <a:t>hat.</a:t>
            </a:r>
            <a:br>
              <a:rPr lang="de-DE" b="0" noProof="0" dirty="0"/>
            </a:br>
            <a:endParaRPr lang="de-DE" noProof="0" dirty="0"/>
          </a:p>
          <a:p>
            <a:r>
              <a:rPr lang="de-DE" b="0" noProof="0" dirty="0"/>
              <a:t>C:</a:t>
            </a:r>
            <a:br>
              <a:rPr lang="de-DE" b="0" noProof="0" dirty="0"/>
            </a:b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int *i = 0; int *j = 0x0;</a:t>
            </a:r>
          </a:p>
          <a:p>
            <a:r>
              <a:rPr lang="de-DE" noProof="0" dirty="0"/>
              <a:t>C90</a:t>
            </a:r>
            <a:br>
              <a:rPr lang="de-DE" b="0" noProof="0" dirty="0"/>
            </a:b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#</a:t>
            </a:r>
            <a:r>
              <a:rPr lang="de-DE" b="0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include</a:t>
            </a: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 &lt;</a:t>
            </a:r>
            <a:r>
              <a:rPr lang="de-DE" b="0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stddef.h</a:t>
            </a: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br>
              <a:rPr lang="de-DE" b="0" noProof="0" dirty="0"/>
            </a:b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int *k = NULL;</a:t>
            </a:r>
          </a:p>
          <a:p>
            <a:r>
              <a:rPr lang="de-DE" b="0" noProof="0" dirty="0"/>
              <a:t>C++</a:t>
            </a:r>
            <a:br>
              <a:rPr lang="de-DE" b="0" noProof="0" dirty="0"/>
            </a:b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#</a:t>
            </a:r>
            <a:r>
              <a:rPr lang="de-DE" b="0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include</a:t>
            </a: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 &lt;</a:t>
            </a:r>
            <a:r>
              <a:rPr lang="de-DE" b="0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cstddef</a:t>
            </a: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br>
              <a:rPr lang="de-DE" b="0" noProof="0" dirty="0"/>
            </a:b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int *k = NULL;</a:t>
            </a:r>
          </a:p>
          <a:p>
            <a:r>
              <a:rPr lang="de-DE" b="0" noProof="0" dirty="0"/>
              <a:t>C++11</a:t>
            </a:r>
            <a:br>
              <a:rPr lang="de-DE" b="0" noProof="0" dirty="0"/>
            </a:b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int *m = </a:t>
            </a:r>
            <a:r>
              <a:rPr lang="de-DE" b="0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nullptr</a:t>
            </a: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de-DE" b="0" noProof="0" dirty="0"/>
          </a:p>
        </p:txBody>
      </p:sp>
      <p:sp>
        <p:nvSpPr>
          <p:cNvPr id="4" name="Textfeld 3"/>
          <p:cNvSpPr txBox="1"/>
          <p:nvPr/>
        </p:nvSpPr>
        <p:spPr>
          <a:xfrm>
            <a:off x="5436096" y="1484313"/>
            <a:ext cx="3455492" cy="24108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400" b="1">
                <a:latin typeface="Courier New" panose="02070309020205020404" pitchFamily="49" charset="0"/>
                <a:cs typeface="Courier New" panose="02070309020205020404" pitchFamily="49" charset="0"/>
              </a:rPr>
              <a:t>0x0</a:t>
            </a:r>
          </a:p>
          <a:p>
            <a:pPr algn="r"/>
            <a:r>
              <a:rPr lang="en-US" sz="5400" b="1"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</a:p>
          <a:p>
            <a:pPr algn="r"/>
            <a:r>
              <a:rPr lang="en-US" sz="5400" b="1" err="1">
                <a:latin typeface="Courier New" panose="02070309020205020404" pitchFamily="49" charset="0"/>
                <a:cs typeface="Courier New" panose="02070309020205020404" pitchFamily="49" charset="0"/>
              </a:rPr>
              <a:t>nullptr</a:t>
            </a:r>
            <a:endParaRPr lang="en-US" sz="5400" b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3287658" y="3821018"/>
            <a:ext cx="2580486" cy="814090"/>
          </a:xfrm>
          <a:prstGeom prst="wedgeRoundRectCallout">
            <a:avLst>
              <a:gd name="adj1" fmla="val -59842"/>
              <a:gd name="adj2" fmla="val 1167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Wie &lt;</a:t>
            </a:r>
            <a:r>
              <a:rPr lang="de-DE" b="1" err="1">
                <a:solidFill>
                  <a:schemeClr val="bg1"/>
                </a:solidFill>
              </a:rPr>
              <a:t>stddef.h</a:t>
            </a:r>
            <a:r>
              <a:rPr lang="de-DE" b="1">
                <a:solidFill>
                  <a:schemeClr val="bg1"/>
                </a:solidFill>
              </a:rPr>
              <a:t>&gt;, aber mit </a:t>
            </a:r>
            <a:r>
              <a:rPr lang="de-DE" b="1" err="1">
                <a:solidFill>
                  <a:schemeClr val="bg1"/>
                </a:solidFill>
              </a:rPr>
              <a:t>Namespaces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6051618" y="6189141"/>
            <a:ext cx="2656496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>
                <a:hlinkClick r:id="rId3"/>
              </a:rPr>
              <a:t>https://en.wikipedia.org/Null_pointer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60641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(int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**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250849" y="1467934"/>
            <a:ext cx="8640763" cy="4968875"/>
          </a:xfrm>
        </p:spPr>
        <p:txBody>
          <a:bodyPr/>
          <a:lstStyle/>
          <a:p>
            <a:r>
              <a:rPr lang="de-DE" b="1" noProof="0" dirty="0"/>
              <a:t>Was passiert beim Aufruf </a:t>
            </a: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a.exe f.txt</a:t>
            </a:r>
            <a:r>
              <a:rPr lang="de-DE" b="1" noProof="0" dirty="0"/>
              <a:t>?</a:t>
            </a:r>
          </a:p>
          <a:p>
            <a:r>
              <a:rPr lang="de-DE" b="1" noProof="0" dirty="0"/>
              <a:t>Traditionelle Strings:</a:t>
            </a:r>
            <a:r>
              <a:rPr lang="de-DE" noProof="0" dirty="0"/>
              <a:t> Folgen von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/>
              <a:t> (mit '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\0' </a:t>
            </a:r>
            <a:r>
              <a:rPr lang="de-DE" noProof="0" dirty="0"/>
              <a:t>abgeschlossen)</a:t>
            </a:r>
          </a:p>
        </p:txBody>
      </p:sp>
      <p:sp>
        <p:nvSpPr>
          <p:cNvPr id="11330" name="Rechteck 4"/>
          <p:cNvSpPr>
            <a:spLocks noChangeArrowheads="1"/>
          </p:cNvSpPr>
          <p:nvPr/>
        </p:nvSpPr>
        <p:spPr bwMode="auto">
          <a:xfrm>
            <a:off x="461509" y="4983646"/>
            <a:ext cx="3690119" cy="1237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[0]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	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[1]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  <a:b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</a:br>
            <a:endParaRPr lang="de-DE" altLang="de-DE" sz="1600" b="0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void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*)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[0]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331" name="Textfeld 6"/>
          <p:cNvSpPr txBox="1">
            <a:spLocks noChangeArrowheads="1"/>
          </p:cNvSpPr>
          <p:nvPr/>
        </p:nvSpPr>
        <p:spPr bwMode="auto">
          <a:xfrm>
            <a:off x="4700105" y="5022991"/>
            <a:ext cx="1306768" cy="1237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2264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a.exe </a:t>
            </a:r>
            <a:r>
              <a:rPr lang="de-DE" altLang="de-DE" sz="1600" b="0" strike="sngStrike">
                <a:latin typeface="Consolas" pitchFamily="49" charset="0"/>
                <a:cs typeface="Consolas" pitchFamily="49" charset="0"/>
              </a:rPr>
              <a:t>2279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f.txt </a:t>
            </a:r>
            <a:r>
              <a:rPr lang="de-DE" altLang="de-DE" sz="1600" b="0" strike="sngStrike">
                <a:latin typeface="Consolas" pitchFamily="49" charset="0"/>
                <a:cs typeface="Consolas" pitchFamily="49" charset="0"/>
              </a:rPr>
              <a:t>2289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br>
              <a:rPr lang="de-DE" altLang="de-DE" sz="1600" b="0" strike="sngStrike">
                <a:latin typeface="Consolas" pitchFamily="49" charset="0"/>
                <a:cs typeface="Consolas" pitchFamily="49" charset="0"/>
              </a:rPr>
            </a:b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2279</a:t>
            </a:r>
          </a:p>
        </p:txBody>
      </p:sp>
      <p:sp>
        <p:nvSpPr>
          <p:cNvPr id="11332" name="Pfeil nach rechts 71"/>
          <p:cNvSpPr>
            <a:spLocks noChangeArrowheads="1"/>
          </p:cNvSpPr>
          <p:nvPr/>
        </p:nvSpPr>
        <p:spPr bwMode="auto">
          <a:xfrm>
            <a:off x="3574250" y="5258002"/>
            <a:ext cx="979487" cy="484188"/>
          </a:xfrm>
          <a:prstGeom prst="rightArrow">
            <a:avLst>
              <a:gd name="adj1" fmla="val 50000"/>
              <a:gd name="adj2" fmla="val 50105"/>
            </a:avLst>
          </a:prstGeom>
          <a:solidFill>
            <a:schemeClr val="tx1"/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1" name="Abgerundete rechteckige Legende 130"/>
          <p:cNvSpPr/>
          <p:nvPr/>
        </p:nvSpPr>
        <p:spPr>
          <a:xfrm>
            <a:off x="6228952" y="5044663"/>
            <a:ext cx="2670175" cy="781759"/>
          </a:xfrm>
          <a:prstGeom prst="wedgeRoundRectCallout">
            <a:avLst>
              <a:gd name="adj1" fmla="val -55581"/>
              <a:gd name="adj2" fmla="val 1736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Spezieller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</a:t>
            </a:r>
            <a:r>
              <a:rPr lang="de-DE" b="1" i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1">
                <a:solidFill>
                  <a:schemeClr val="bg1"/>
                </a:solidFill>
              </a:rPr>
              <a:t>für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</a:p>
        </p:txBody>
      </p:sp>
      <p:sp>
        <p:nvSpPr>
          <p:cNvPr id="106" name="Abgerundete rechteckige Legende 105"/>
          <p:cNvSpPr/>
          <p:nvPr/>
        </p:nvSpPr>
        <p:spPr>
          <a:xfrm>
            <a:off x="6249265" y="5927097"/>
            <a:ext cx="2670175" cy="515716"/>
          </a:xfrm>
          <a:prstGeom prst="wedgeRoundRectCallout">
            <a:avLst>
              <a:gd name="adj1" fmla="val -82216"/>
              <a:gd name="adj2" fmla="val -13178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b="1">
                <a:solidFill>
                  <a:schemeClr val="bg1"/>
                </a:solidFill>
              </a:rPr>
              <a:t> = </a:t>
            </a:r>
            <a:br>
              <a:rPr lang="de-DE" b="1">
                <a:solidFill>
                  <a:schemeClr val="bg1"/>
                </a:solidFill>
              </a:rPr>
            </a:br>
            <a:r>
              <a:rPr lang="de-DE" b="1">
                <a:solidFill>
                  <a:schemeClr val="bg1"/>
                </a:solidFill>
              </a:rPr>
              <a:t>"Generischer" Pointer</a:t>
            </a:r>
            <a:endParaRPr lang="de-DE">
              <a:solidFill>
                <a:schemeClr val="bg1"/>
              </a:solidFill>
            </a:endParaRPr>
          </a:p>
        </p:txBody>
      </p:sp>
      <p:grpSp>
        <p:nvGrpSpPr>
          <p:cNvPr id="13" name="Gruppieren 12"/>
          <p:cNvGrpSpPr/>
          <p:nvPr/>
        </p:nvGrpSpPr>
        <p:grpSpPr>
          <a:xfrm>
            <a:off x="286841" y="2441182"/>
            <a:ext cx="8561279" cy="2220898"/>
            <a:chOff x="286841" y="2694473"/>
            <a:chExt cx="8561279" cy="2220898"/>
          </a:xfrm>
        </p:grpSpPr>
        <p:sp useBgFill="1">
          <p:nvSpPr>
            <p:cNvPr id="11276" name="Rectangle 19"/>
            <p:cNvSpPr>
              <a:spLocks noChangeArrowheads="1"/>
            </p:cNvSpPr>
            <p:nvPr/>
          </p:nvSpPr>
          <p:spPr bwMode="auto">
            <a:xfrm>
              <a:off x="15838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7" name="Rectangle 20"/>
            <p:cNvSpPr>
              <a:spLocks noChangeArrowheads="1"/>
            </p:cNvSpPr>
            <p:nvPr/>
          </p:nvSpPr>
          <p:spPr bwMode="auto">
            <a:xfrm>
              <a:off x="17997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8" name="Rectangle 21"/>
            <p:cNvSpPr>
              <a:spLocks noChangeArrowheads="1"/>
            </p:cNvSpPr>
            <p:nvPr/>
          </p:nvSpPr>
          <p:spPr bwMode="auto">
            <a:xfrm>
              <a:off x="20156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79" name="Rectangle 22"/>
            <p:cNvSpPr>
              <a:spLocks noChangeArrowheads="1"/>
            </p:cNvSpPr>
            <p:nvPr/>
          </p:nvSpPr>
          <p:spPr bwMode="auto">
            <a:xfrm>
              <a:off x="22315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0" name="Rectangle 23"/>
            <p:cNvSpPr>
              <a:spLocks noChangeArrowheads="1"/>
            </p:cNvSpPr>
            <p:nvPr/>
          </p:nvSpPr>
          <p:spPr bwMode="auto">
            <a:xfrm>
              <a:off x="2884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1" name="Rectangle 24"/>
            <p:cNvSpPr>
              <a:spLocks noChangeArrowheads="1"/>
            </p:cNvSpPr>
            <p:nvPr/>
          </p:nvSpPr>
          <p:spPr bwMode="auto">
            <a:xfrm>
              <a:off x="5043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2" name="Rectangle 25"/>
            <p:cNvSpPr>
              <a:spLocks noChangeArrowheads="1"/>
            </p:cNvSpPr>
            <p:nvPr/>
          </p:nvSpPr>
          <p:spPr bwMode="auto">
            <a:xfrm>
              <a:off x="7202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3" name="Rectangle 26"/>
            <p:cNvSpPr>
              <a:spLocks noChangeArrowheads="1"/>
            </p:cNvSpPr>
            <p:nvPr/>
          </p:nvSpPr>
          <p:spPr bwMode="auto">
            <a:xfrm>
              <a:off x="9361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4" name="Rectangle 27"/>
            <p:cNvSpPr>
              <a:spLocks noChangeArrowheads="1"/>
            </p:cNvSpPr>
            <p:nvPr/>
          </p:nvSpPr>
          <p:spPr bwMode="auto">
            <a:xfrm>
              <a:off x="11520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5" name="Rectangle 28"/>
            <p:cNvSpPr>
              <a:spLocks noChangeArrowheads="1"/>
            </p:cNvSpPr>
            <p:nvPr/>
          </p:nvSpPr>
          <p:spPr bwMode="auto">
            <a:xfrm>
              <a:off x="13679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6" name="Rectangle 29"/>
            <p:cNvSpPr>
              <a:spLocks noChangeArrowheads="1"/>
            </p:cNvSpPr>
            <p:nvPr/>
          </p:nvSpPr>
          <p:spPr bwMode="auto">
            <a:xfrm>
              <a:off x="24490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7" name="Rectangle 30"/>
            <p:cNvSpPr>
              <a:spLocks noChangeArrowheads="1"/>
            </p:cNvSpPr>
            <p:nvPr/>
          </p:nvSpPr>
          <p:spPr bwMode="auto">
            <a:xfrm>
              <a:off x="26649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8" name="Rectangle 31"/>
            <p:cNvSpPr>
              <a:spLocks noChangeArrowheads="1"/>
            </p:cNvSpPr>
            <p:nvPr/>
          </p:nvSpPr>
          <p:spPr bwMode="auto">
            <a:xfrm>
              <a:off x="28808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9" name="Rectangle 32"/>
            <p:cNvSpPr>
              <a:spLocks noChangeArrowheads="1"/>
            </p:cNvSpPr>
            <p:nvPr/>
          </p:nvSpPr>
          <p:spPr bwMode="auto">
            <a:xfrm>
              <a:off x="30967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>
          <p:nvSpPr>
            <p:cNvPr id="11290" name="Rectangle 33"/>
            <p:cNvSpPr>
              <a:spLocks noChangeArrowheads="1"/>
            </p:cNvSpPr>
            <p:nvPr/>
          </p:nvSpPr>
          <p:spPr bwMode="auto">
            <a:xfrm>
              <a:off x="33126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1" name="Rectangle 34"/>
            <p:cNvSpPr>
              <a:spLocks noChangeArrowheads="1"/>
            </p:cNvSpPr>
            <p:nvPr/>
          </p:nvSpPr>
          <p:spPr bwMode="auto">
            <a:xfrm>
              <a:off x="35285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2" name="Rectangle 35"/>
            <p:cNvSpPr>
              <a:spLocks noChangeArrowheads="1"/>
            </p:cNvSpPr>
            <p:nvPr/>
          </p:nvSpPr>
          <p:spPr bwMode="auto">
            <a:xfrm>
              <a:off x="3744416" y="3510229"/>
              <a:ext cx="217488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3" name="Rectangle 36"/>
            <p:cNvSpPr>
              <a:spLocks noChangeArrowheads="1"/>
            </p:cNvSpPr>
            <p:nvPr/>
          </p:nvSpPr>
          <p:spPr bwMode="auto">
            <a:xfrm>
              <a:off x="3960316" y="3510229"/>
              <a:ext cx="217488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4" name="Rectangle 37"/>
            <p:cNvSpPr>
              <a:spLocks noChangeArrowheads="1"/>
            </p:cNvSpPr>
            <p:nvPr/>
          </p:nvSpPr>
          <p:spPr bwMode="auto">
            <a:xfrm>
              <a:off x="417621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5" name="Rectangle 38"/>
            <p:cNvSpPr>
              <a:spLocks noChangeArrowheads="1"/>
            </p:cNvSpPr>
            <p:nvPr/>
          </p:nvSpPr>
          <p:spPr bwMode="auto">
            <a:xfrm>
              <a:off x="439211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6" name="Rectangle 39"/>
            <p:cNvSpPr>
              <a:spLocks noChangeArrowheads="1"/>
            </p:cNvSpPr>
            <p:nvPr/>
          </p:nvSpPr>
          <p:spPr bwMode="auto">
            <a:xfrm>
              <a:off x="460801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7" name="AutoShape 40"/>
            <p:cNvSpPr>
              <a:spLocks/>
            </p:cNvSpPr>
            <p:nvPr/>
          </p:nvSpPr>
          <p:spPr bwMode="auto">
            <a:xfrm rot="5400000">
              <a:off x="2344459" y="2888532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8" name="Text Box 41"/>
            <p:cNvSpPr txBox="1">
              <a:spLocks noChangeArrowheads="1"/>
            </p:cNvSpPr>
            <p:nvPr/>
          </p:nvSpPr>
          <p:spPr bwMode="auto">
            <a:xfrm>
              <a:off x="5481092" y="2720653"/>
              <a:ext cx="184731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endParaRPr lang="de-DE" altLang="de-DE" sz="1600" b="0"/>
            </a:p>
          </p:txBody>
        </p:sp>
        <p:sp>
          <p:nvSpPr>
            <p:cNvPr id="11299" name="AutoShape 42"/>
            <p:cNvSpPr>
              <a:spLocks/>
            </p:cNvSpPr>
            <p:nvPr/>
          </p:nvSpPr>
          <p:spPr bwMode="auto">
            <a:xfrm rot="5400000">
              <a:off x="1046459" y="2847448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0" name="Text Box 43"/>
            <p:cNvSpPr txBox="1">
              <a:spLocks noChangeArrowheads="1"/>
            </p:cNvSpPr>
            <p:nvPr/>
          </p:nvSpPr>
          <p:spPr bwMode="auto">
            <a:xfrm>
              <a:off x="2059501" y="2694473"/>
              <a:ext cx="1984839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err="1"/>
                <a:t>char</a:t>
              </a:r>
              <a:r>
                <a:rPr lang="de-DE" altLang="de-DE" sz="1600" b="0"/>
                <a:t> *</a:t>
              </a:r>
              <a:r>
                <a:rPr lang="de-DE" altLang="de-DE" sz="1600" b="0" err="1"/>
                <a:t>argv</a:t>
              </a:r>
              <a:r>
                <a:rPr lang="de-DE" altLang="de-DE" sz="1600" b="0"/>
                <a:t>[0] /</a:t>
              </a:r>
              <a:br>
                <a:rPr lang="de-DE" altLang="de-DE" sz="1600" b="0"/>
              </a:br>
              <a:r>
                <a:rPr lang="de-DE" altLang="de-DE" sz="1600" b="0"/>
                <a:t>          </a:t>
              </a:r>
              <a:r>
                <a:rPr lang="de-DE" altLang="de-DE" sz="1600" b="0" err="1"/>
                <a:t>char</a:t>
              </a:r>
              <a:r>
                <a:rPr lang="de-DE" altLang="de-DE" sz="1600" b="0"/>
                <a:t> *</a:t>
              </a:r>
              <a:r>
                <a:rPr lang="de-DE" altLang="de-DE" sz="1600" b="0" err="1"/>
                <a:t>argv</a:t>
              </a:r>
              <a:r>
                <a:rPr lang="de-DE" altLang="de-DE" sz="1600" b="0"/>
                <a:t>[1] </a:t>
              </a:r>
            </a:p>
          </p:txBody>
        </p:sp>
        <p:sp>
          <p:nvSpPr>
            <p:cNvPr id="11305" name="Text Box 48"/>
            <p:cNvSpPr txBox="1">
              <a:spLocks noChangeArrowheads="1"/>
            </p:cNvSpPr>
            <p:nvPr/>
          </p:nvSpPr>
          <p:spPr bwMode="auto">
            <a:xfrm>
              <a:off x="790515" y="3654691"/>
              <a:ext cx="69762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/>
                <a:t>2264</a:t>
              </a:r>
            </a:p>
          </p:txBody>
        </p:sp>
        <p:sp>
          <p:nvSpPr>
            <p:cNvPr id="11306" name="Text Box 49"/>
            <p:cNvSpPr txBox="1">
              <a:spLocks noChangeArrowheads="1"/>
            </p:cNvSpPr>
            <p:nvPr/>
          </p:nvSpPr>
          <p:spPr bwMode="auto">
            <a:xfrm>
              <a:off x="19853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4</a:t>
              </a:r>
            </a:p>
          </p:txBody>
        </p:sp>
        <p:sp>
          <p:nvSpPr>
            <p:cNvPr id="11307" name="Text Box 50"/>
            <p:cNvSpPr txBox="1">
              <a:spLocks noChangeArrowheads="1"/>
            </p:cNvSpPr>
            <p:nvPr/>
          </p:nvSpPr>
          <p:spPr bwMode="auto">
            <a:xfrm>
              <a:off x="22012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</p:txBody>
        </p:sp>
        <p:sp>
          <p:nvSpPr>
            <p:cNvPr id="11308" name="Text Box 51"/>
            <p:cNvSpPr txBox="1">
              <a:spLocks noChangeArrowheads="1"/>
            </p:cNvSpPr>
            <p:nvPr/>
          </p:nvSpPr>
          <p:spPr bwMode="auto">
            <a:xfrm>
              <a:off x="24171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</p:txBody>
        </p:sp>
        <p:sp>
          <p:nvSpPr>
            <p:cNvPr id="11309" name="Text Box 52"/>
            <p:cNvSpPr txBox="1">
              <a:spLocks noChangeArrowheads="1"/>
            </p:cNvSpPr>
            <p:nvPr/>
          </p:nvSpPr>
          <p:spPr bwMode="auto">
            <a:xfrm>
              <a:off x="26330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10" name="Text Box 53"/>
            <p:cNvSpPr txBox="1">
              <a:spLocks noChangeArrowheads="1"/>
            </p:cNvSpPr>
            <p:nvPr/>
          </p:nvSpPr>
          <p:spPr bwMode="auto">
            <a:xfrm>
              <a:off x="2850502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</p:txBody>
        </p:sp>
        <p:sp>
          <p:nvSpPr>
            <p:cNvPr id="11311" name="Text Box 54"/>
            <p:cNvSpPr txBox="1">
              <a:spLocks noChangeArrowheads="1"/>
            </p:cNvSpPr>
            <p:nvPr/>
          </p:nvSpPr>
          <p:spPr bwMode="auto">
            <a:xfrm>
              <a:off x="3066402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14" name="Text Box 57"/>
            <p:cNvSpPr txBox="1">
              <a:spLocks noChangeArrowheads="1"/>
            </p:cNvSpPr>
            <p:nvPr/>
          </p:nvSpPr>
          <p:spPr bwMode="auto">
            <a:xfrm>
              <a:off x="5027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15" name="Text Box 58"/>
            <p:cNvSpPr txBox="1">
              <a:spLocks noChangeArrowheads="1"/>
            </p:cNvSpPr>
            <p:nvPr/>
          </p:nvSpPr>
          <p:spPr bwMode="auto">
            <a:xfrm>
              <a:off x="7186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11316" name="Text Box 59"/>
            <p:cNvSpPr txBox="1">
              <a:spLocks noChangeArrowheads="1"/>
            </p:cNvSpPr>
            <p:nvPr/>
          </p:nvSpPr>
          <p:spPr bwMode="auto">
            <a:xfrm>
              <a:off x="9345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17" name="Text Box 60"/>
            <p:cNvSpPr txBox="1">
              <a:spLocks noChangeArrowheads="1"/>
            </p:cNvSpPr>
            <p:nvPr/>
          </p:nvSpPr>
          <p:spPr bwMode="auto">
            <a:xfrm>
              <a:off x="11504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11318" name="Text Box 61"/>
            <p:cNvSpPr txBox="1">
              <a:spLocks noChangeArrowheads="1"/>
            </p:cNvSpPr>
            <p:nvPr/>
          </p:nvSpPr>
          <p:spPr bwMode="auto">
            <a:xfrm>
              <a:off x="1367929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19" name="Text Box 62"/>
            <p:cNvSpPr txBox="1">
              <a:spLocks noChangeArrowheads="1"/>
            </p:cNvSpPr>
            <p:nvPr/>
          </p:nvSpPr>
          <p:spPr bwMode="auto">
            <a:xfrm>
              <a:off x="1583829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320" name="Text Box 63"/>
            <p:cNvSpPr txBox="1">
              <a:spLocks noChangeArrowheads="1"/>
            </p:cNvSpPr>
            <p:nvPr/>
          </p:nvSpPr>
          <p:spPr bwMode="auto">
            <a:xfrm>
              <a:off x="286841" y="4132529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 useBgFill="1">
          <p:nvSpPr>
            <p:cNvPr id="69" name="Rectangle 19"/>
            <p:cNvSpPr>
              <a:spLocks noChangeArrowheads="1"/>
            </p:cNvSpPr>
            <p:nvPr/>
          </p:nvSpPr>
          <p:spPr bwMode="auto">
            <a:xfrm>
              <a:off x="61202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70" name="Rectangle 20"/>
            <p:cNvSpPr>
              <a:spLocks noChangeArrowheads="1"/>
            </p:cNvSpPr>
            <p:nvPr/>
          </p:nvSpPr>
          <p:spPr bwMode="auto">
            <a:xfrm>
              <a:off x="63361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71" name="Rectangle 21"/>
            <p:cNvSpPr>
              <a:spLocks noChangeArrowheads="1"/>
            </p:cNvSpPr>
            <p:nvPr/>
          </p:nvSpPr>
          <p:spPr bwMode="auto">
            <a:xfrm>
              <a:off x="6552009" y="3510229"/>
              <a:ext cx="217487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72" name="Rectangle 22"/>
            <p:cNvSpPr>
              <a:spLocks noChangeArrowheads="1"/>
            </p:cNvSpPr>
            <p:nvPr/>
          </p:nvSpPr>
          <p:spPr bwMode="auto">
            <a:xfrm>
              <a:off x="676790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3" name="Rectangle 23"/>
            <p:cNvSpPr>
              <a:spLocks noChangeArrowheads="1"/>
            </p:cNvSpPr>
            <p:nvPr/>
          </p:nvSpPr>
          <p:spPr bwMode="auto">
            <a:xfrm>
              <a:off x="482480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4" name="Rectangle 24"/>
            <p:cNvSpPr>
              <a:spLocks noChangeArrowheads="1"/>
            </p:cNvSpPr>
            <p:nvPr/>
          </p:nvSpPr>
          <p:spPr bwMode="auto">
            <a:xfrm>
              <a:off x="504070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5" name="Rectangle 25"/>
            <p:cNvSpPr>
              <a:spLocks noChangeArrowheads="1"/>
            </p:cNvSpPr>
            <p:nvPr/>
          </p:nvSpPr>
          <p:spPr bwMode="auto">
            <a:xfrm>
              <a:off x="52566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6" name="Rectangle 26"/>
            <p:cNvSpPr>
              <a:spLocks noChangeArrowheads="1"/>
            </p:cNvSpPr>
            <p:nvPr/>
          </p:nvSpPr>
          <p:spPr bwMode="auto">
            <a:xfrm>
              <a:off x="54725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7" name="Rectangle 27"/>
            <p:cNvSpPr>
              <a:spLocks noChangeArrowheads="1"/>
            </p:cNvSpPr>
            <p:nvPr/>
          </p:nvSpPr>
          <p:spPr bwMode="auto">
            <a:xfrm>
              <a:off x="56884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8" name="Rectangle 28"/>
            <p:cNvSpPr>
              <a:spLocks noChangeArrowheads="1"/>
            </p:cNvSpPr>
            <p:nvPr/>
          </p:nvSpPr>
          <p:spPr bwMode="auto">
            <a:xfrm>
              <a:off x="59043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9" name="Rectangle 29"/>
            <p:cNvSpPr>
              <a:spLocks noChangeArrowheads="1"/>
            </p:cNvSpPr>
            <p:nvPr/>
          </p:nvSpPr>
          <p:spPr bwMode="auto">
            <a:xfrm>
              <a:off x="698539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80" name="Rectangle 30"/>
            <p:cNvSpPr>
              <a:spLocks noChangeArrowheads="1"/>
            </p:cNvSpPr>
            <p:nvPr/>
          </p:nvSpPr>
          <p:spPr bwMode="auto">
            <a:xfrm>
              <a:off x="720129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1" name="Rectangle 31"/>
            <p:cNvSpPr>
              <a:spLocks noChangeArrowheads="1"/>
            </p:cNvSpPr>
            <p:nvPr/>
          </p:nvSpPr>
          <p:spPr bwMode="auto">
            <a:xfrm>
              <a:off x="7417196" y="3510229"/>
              <a:ext cx="217488" cy="647700"/>
            </a:xfrm>
            <a:prstGeom prst="rect">
              <a:avLst/>
            </a:prstGeom>
            <a:solidFill>
              <a:srgbClr val="FDCA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82" name="Rectangle 32"/>
            <p:cNvSpPr>
              <a:spLocks noChangeArrowheads="1"/>
            </p:cNvSpPr>
            <p:nvPr/>
          </p:nvSpPr>
          <p:spPr bwMode="auto">
            <a:xfrm>
              <a:off x="76330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>
          <p:nvSpPr>
            <p:cNvPr id="83" name="Rectangle 33"/>
            <p:cNvSpPr>
              <a:spLocks noChangeArrowheads="1"/>
            </p:cNvSpPr>
            <p:nvPr/>
          </p:nvSpPr>
          <p:spPr bwMode="auto">
            <a:xfrm>
              <a:off x="78489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4" name="Rectangle 34"/>
            <p:cNvSpPr>
              <a:spLocks noChangeArrowheads="1"/>
            </p:cNvSpPr>
            <p:nvPr/>
          </p:nvSpPr>
          <p:spPr bwMode="auto">
            <a:xfrm>
              <a:off x="80648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5" name="Rectangle 35"/>
            <p:cNvSpPr>
              <a:spLocks noChangeArrowheads="1"/>
            </p:cNvSpPr>
            <p:nvPr/>
          </p:nvSpPr>
          <p:spPr bwMode="auto">
            <a:xfrm>
              <a:off x="82807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6" name="Rectangle 36"/>
            <p:cNvSpPr>
              <a:spLocks noChangeArrowheads="1"/>
            </p:cNvSpPr>
            <p:nvPr/>
          </p:nvSpPr>
          <p:spPr bwMode="auto">
            <a:xfrm>
              <a:off x="84966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" name="Text Box 54"/>
            <p:cNvSpPr txBox="1">
              <a:spLocks noChangeArrowheads="1"/>
            </p:cNvSpPr>
            <p:nvPr/>
          </p:nvSpPr>
          <p:spPr bwMode="auto">
            <a:xfrm>
              <a:off x="3306788" y="41556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93" name="Text Box 54"/>
            <p:cNvSpPr txBox="1">
              <a:spLocks noChangeArrowheads="1"/>
            </p:cNvSpPr>
            <p:nvPr/>
          </p:nvSpPr>
          <p:spPr bwMode="auto">
            <a:xfrm>
              <a:off x="3538379" y="4161604"/>
              <a:ext cx="25519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01" name="Text Box 44"/>
            <p:cNvSpPr txBox="1">
              <a:spLocks noChangeArrowheads="1"/>
            </p:cNvSpPr>
            <p:nvPr/>
          </p:nvSpPr>
          <p:spPr bwMode="auto">
            <a:xfrm>
              <a:off x="5199774" y="3664630"/>
              <a:ext cx="31290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a</a:t>
              </a:r>
            </a:p>
          </p:txBody>
        </p:sp>
        <p:sp>
          <p:nvSpPr>
            <p:cNvPr id="94" name="Text Box 44"/>
            <p:cNvSpPr txBox="1">
              <a:spLocks noChangeArrowheads="1"/>
            </p:cNvSpPr>
            <p:nvPr/>
          </p:nvSpPr>
          <p:spPr bwMode="auto">
            <a:xfrm>
              <a:off x="5456858" y="3666464"/>
              <a:ext cx="24878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.</a:t>
              </a:r>
            </a:p>
          </p:txBody>
        </p:sp>
        <p:sp>
          <p:nvSpPr>
            <p:cNvPr id="95" name="Text Box 44"/>
            <p:cNvSpPr txBox="1">
              <a:spLocks noChangeArrowheads="1"/>
            </p:cNvSpPr>
            <p:nvPr/>
          </p:nvSpPr>
          <p:spPr bwMode="auto">
            <a:xfrm>
              <a:off x="5636201" y="3665585"/>
              <a:ext cx="31290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e</a:t>
              </a:r>
            </a:p>
          </p:txBody>
        </p:sp>
        <p:sp>
          <p:nvSpPr>
            <p:cNvPr id="96" name="Text Box 44"/>
            <p:cNvSpPr txBox="1">
              <a:spLocks noChangeArrowheads="1"/>
            </p:cNvSpPr>
            <p:nvPr/>
          </p:nvSpPr>
          <p:spPr bwMode="auto">
            <a:xfrm>
              <a:off x="5845394" y="3666238"/>
              <a:ext cx="300083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x</a:t>
              </a:r>
            </a:p>
          </p:txBody>
        </p:sp>
        <p:sp>
          <p:nvSpPr>
            <p:cNvPr id="97" name="Text Box 44"/>
            <p:cNvSpPr txBox="1">
              <a:spLocks noChangeArrowheads="1"/>
            </p:cNvSpPr>
            <p:nvPr/>
          </p:nvSpPr>
          <p:spPr bwMode="auto">
            <a:xfrm>
              <a:off x="6075867" y="3666672"/>
              <a:ext cx="31290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e</a:t>
              </a:r>
            </a:p>
          </p:txBody>
        </p:sp>
        <p:sp>
          <p:nvSpPr>
            <p:cNvPr id="98" name="Text Box 44"/>
            <p:cNvSpPr txBox="1">
              <a:spLocks noChangeArrowheads="1"/>
            </p:cNvSpPr>
            <p:nvPr/>
          </p:nvSpPr>
          <p:spPr bwMode="auto">
            <a:xfrm>
              <a:off x="6248677" y="3666338"/>
              <a:ext cx="37702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\0</a:t>
              </a:r>
            </a:p>
          </p:txBody>
        </p:sp>
        <p:sp>
          <p:nvSpPr>
            <p:cNvPr id="99" name="Text Box 44"/>
            <p:cNvSpPr txBox="1">
              <a:spLocks noChangeArrowheads="1"/>
            </p:cNvSpPr>
            <p:nvPr/>
          </p:nvSpPr>
          <p:spPr bwMode="auto">
            <a:xfrm>
              <a:off x="7544275" y="3667972"/>
              <a:ext cx="391108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.</a:t>
              </a:r>
            </a:p>
          </p:txBody>
        </p:sp>
        <p:sp>
          <p:nvSpPr>
            <p:cNvPr id="100" name="Text Box 44"/>
            <p:cNvSpPr txBox="1">
              <a:spLocks noChangeArrowheads="1"/>
            </p:cNvSpPr>
            <p:nvPr/>
          </p:nvSpPr>
          <p:spPr bwMode="auto">
            <a:xfrm>
              <a:off x="7788536" y="3667638"/>
              <a:ext cx="34828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t</a:t>
              </a:r>
            </a:p>
          </p:txBody>
        </p:sp>
        <p:sp>
          <p:nvSpPr>
            <p:cNvPr id="101" name="Text Box 44"/>
            <p:cNvSpPr txBox="1">
              <a:spLocks noChangeArrowheads="1"/>
            </p:cNvSpPr>
            <p:nvPr/>
          </p:nvSpPr>
          <p:spPr bwMode="auto">
            <a:xfrm>
              <a:off x="8040794" y="3666546"/>
              <a:ext cx="262642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x</a:t>
              </a:r>
            </a:p>
          </p:txBody>
        </p:sp>
        <p:sp>
          <p:nvSpPr>
            <p:cNvPr id="102" name="Text Box 44"/>
            <p:cNvSpPr txBox="1">
              <a:spLocks noChangeArrowheads="1"/>
            </p:cNvSpPr>
            <p:nvPr/>
          </p:nvSpPr>
          <p:spPr bwMode="auto">
            <a:xfrm>
              <a:off x="8255483" y="3667199"/>
              <a:ext cx="262642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t</a:t>
              </a:r>
            </a:p>
          </p:txBody>
        </p:sp>
        <p:sp>
          <p:nvSpPr>
            <p:cNvPr id="103" name="Text Box 44"/>
            <p:cNvSpPr txBox="1">
              <a:spLocks noChangeArrowheads="1"/>
            </p:cNvSpPr>
            <p:nvPr/>
          </p:nvSpPr>
          <p:spPr bwMode="auto">
            <a:xfrm>
              <a:off x="8406681" y="3665667"/>
              <a:ext cx="395650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\0</a:t>
              </a:r>
            </a:p>
          </p:txBody>
        </p:sp>
        <p:sp>
          <p:nvSpPr>
            <p:cNvPr id="109" name="Text Box 48"/>
            <p:cNvSpPr txBox="1">
              <a:spLocks noChangeArrowheads="1"/>
            </p:cNvSpPr>
            <p:nvPr/>
          </p:nvSpPr>
          <p:spPr bwMode="auto">
            <a:xfrm>
              <a:off x="2067825" y="3683450"/>
              <a:ext cx="69762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/>
                <a:t>2279</a:t>
              </a:r>
            </a:p>
          </p:txBody>
        </p:sp>
        <p:sp>
          <p:nvSpPr>
            <p:cNvPr id="110" name="Text Box 48"/>
            <p:cNvSpPr txBox="1">
              <a:spLocks noChangeArrowheads="1"/>
            </p:cNvSpPr>
            <p:nvPr/>
          </p:nvSpPr>
          <p:spPr bwMode="auto">
            <a:xfrm>
              <a:off x="2936293" y="3687818"/>
              <a:ext cx="69762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/>
                <a:t>2289</a:t>
              </a:r>
            </a:p>
          </p:txBody>
        </p:sp>
        <p:sp>
          <p:nvSpPr>
            <p:cNvPr id="111" name="Text Box 49"/>
            <p:cNvSpPr txBox="1">
              <a:spLocks noChangeArrowheads="1"/>
            </p:cNvSpPr>
            <p:nvPr/>
          </p:nvSpPr>
          <p:spPr bwMode="auto">
            <a:xfrm>
              <a:off x="5216922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9</a:t>
              </a:r>
            </a:p>
          </p:txBody>
        </p:sp>
        <p:sp>
          <p:nvSpPr>
            <p:cNvPr id="112" name="Text Box 50"/>
            <p:cNvSpPr txBox="1">
              <a:spLocks noChangeArrowheads="1"/>
            </p:cNvSpPr>
            <p:nvPr/>
          </p:nvSpPr>
          <p:spPr bwMode="auto">
            <a:xfrm>
              <a:off x="5432822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113" name="Text Box 51"/>
            <p:cNvSpPr txBox="1">
              <a:spLocks noChangeArrowheads="1"/>
            </p:cNvSpPr>
            <p:nvPr/>
          </p:nvSpPr>
          <p:spPr bwMode="auto">
            <a:xfrm>
              <a:off x="5648722" y="4207485"/>
              <a:ext cx="25519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4" name="Text Box 52"/>
            <p:cNvSpPr txBox="1">
              <a:spLocks noChangeArrowheads="1"/>
            </p:cNvSpPr>
            <p:nvPr/>
          </p:nvSpPr>
          <p:spPr bwMode="auto">
            <a:xfrm>
              <a:off x="5864622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5" name="Text Box 53"/>
            <p:cNvSpPr txBox="1">
              <a:spLocks noChangeArrowheads="1"/>
            </p:cNvSpPr>
            <p:nvPr/>
          </p:nvSpPr>
          <p:spPr bwMode="auto">
            <a:xfrm>
              <a:off x="6082109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3</a:t>
              </a:r>
            </a:p>
          </p:txBody>
        </p:sp>
        <p:sp>
          <p:nvSpPr>
            <p:cNvPr id="116" name="Text Box 54"/>
            <p:cNvSpPr txBox="1">
              <a:spLocks noChangeArrowheads="1"/>
            </p:cNvSpPr>
            <p:nvPr/>
          </p:nvSpPr>
          <p:spPr bwMode="auto">
            <a:xfrm>
              <a:off x="6298009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4</a:t>
              </a:r>
            </a:p>
          </p:txBody>
        </p:sp>
        <p:sp>
          <p:nvSpPr>
            <p:cNvPr id="117" name="Text Box 52"/>
            <p:cNvSpPr txBox="1">
              <a:spLocks noChangeArrowheads="1"/>
            </p:cNvSpPr>
            <p:nvPr/>
          </p:nvSpPr>
          <p:spPr bwMode="auto">
            <a:xfrm>
              <a:off x="7598765" y="4195993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0</a:t>
              </a:r>
            </a:p>
          </p:txBody>
        </p:sp>
        <p:sp>
          <p:nvSpPr>
            <p:cNvPr id="118" name="Text Box 53"/>
            <p:cNvSpPr txBox="1">
              <a:spLocks noChangeArrowheads="1"/>
            </p:cNvSpPr>
            <p:nvPr/>
          </p:nvSpPr>
          <p:spPr bwMode="auto">
            <a:xfrm>
              <a:off x="7816252" y="4195993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9" name="Text Box 54"/>
            <p:cNvSpPr txBox="1">
              <a:spLocks noChangeArrowheads="1"/>
            </p:cNvSpPr>
            <p:nvPr/>
          </p:nvSpPr>
          <p:spPr bwMode="auto">
            <a:xfrm>
              <a:off x="8032152" y="4195993"/>
              <a:ext cx="26000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20" name="Text Box 54"/>
            <p:cNvSpPr txBox="1">
              <a:spLocks noChangeArrowheads="1"/>
            </p:cNvSpPr>
            <p:nvPr/>
          </p:nvSpPr>
          <p:spPr bwMode="auto">
            <a:xfrm>
              <a:off x="8272538" y="4193664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3</a:t>
              </a:r>
            </a:p>
          </p:txBody>
        </p:sp>
        <p:sp>
          <p:nvSpPr>
            <p:cNvPr id="121" name="Text Box 54"/>
            <p:cNvSpPr txBox="1">
              <a:spLocks noChangeArrowheads="1"/>
            </p:cNvSpPr>
            <p:nvPr/>
          </p:nvSpPr>
          <p:spPr bwMode="auto">
            <a:xfrm>
              <a:off x="8504129" y="4199668"/>
              <a:ext cx="25519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4</a:t>
              </a:r>
            </a:p>
          </p:txBody>
        </p:sp>
        <p:sp>
          <p:nvSpPr>
            <p:cNvPr id="122" name="Text Box 43"/>
            <p:cNvSpPr txBox="1">
              <a:spLocks noChangeArrowheads="1"/>
            </p:cNvSpPr>
            <p:nvPr/>
          </p:nvSpPr>
          <p:spPr bwMode="auto">
            <a:xfrm>
              <a:off x="679910" y="2761306"/>
              <a:ext cx="120097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err="1"/>
                <a:t>char</a:t>
              </a:r>
              <a:r>
                <a:rPr lang="de-DE" altLang="de-DE" sz="1600" b="0"/>
                <a:t> **</a:t>
              </a:r>
              <a:r>
                <a:rPr lang="de-DE" altLang="de-DE" sz="1600" b="0" err="1"/>
                <a:t>argv</a:t>
              </a:r>
              <a:endParaRPr lang="de-DE" altLang="de-DE" sz="1600" b="0"/>
            </a:p>
          </p:txBody>
        </p:sp>
        <p:sp>
          <p:nvSpPr>
            <p:cNvPr id="123" name="AutoShape 40"/>
            <p:cNvSpPr>
              <a:spLocks/>
            </p:cNvSpPr>
            <p:nvPr/>
          </p:nvSpPr>
          <p:spPr bwMode="auto">
            <a:xfrm rot="5400000">
              <a:off x="3199631" y="289187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5" name="AutoShape 40"/>
            <p:cNvSpPr>
              <a:spLocks/>
            </p:cNvSpPr>
            <p:nvPr/>
          </p:nvSpPr>
          <p:spPr bwMode="auto">
            <a:xfrm rot="5400000">
              <a:off x="5257446" y="3212772"/>
              <a:ext cx="218171" cy="20878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6" name="Text Box 43"/>
            <p:cNvSpPr txBox="1">
              <a:spLocks noChangeArrowheads="1"/>
            </p:cNvSpPr>
            <p:nvPr/>
          </p:nvSpPr>
          <p:spPr bwMode="auto">
            <a:xfrm>
              <a:off x="5113382" y="2709434"/>
              <a:ext cx="158553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err="1"/>
                <a:t>char</a:t>
              </a:r>
              <a:r>
                <a:rPr lang="de-DE" altLang="de-DE" sz="1600" b="0"/>
                <a:t> </a:t>
              </a:r>
              <a:r>
                <a:rPr lang="de-DE" altLang="de-DE" sz="1600" b="0" err="1"/>
                <a:t>argv</a:t>
              </a:r>
              <a:r>
                <a:rPr lang="de-DE" altLang="de-DE" sz="1600" b="0"/>
                <a:t>[0][0]</a:t>
              </a:r>
            </a:p>
          </p:txBody>
        </p:sp>
        <p:sp>
          <p:nvSpPr>
            <p:cNvPr id="127" name="Text Box 41"/>
            <p:cNvSpPr txBox="1">
              <a:spLocks noChangeArrowheads="1"/>
            </p:cNvSpPr>
            <p:nvPr/>
          </p:nvSpPr>
          <p:spPr bwMode="auto">
            <a:xfrm>
              <a:off x="7348992" y="2907719"/>
              <a:ext cx="149912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None/>
              </a:pPr>
              <a:r>
                <a:rPr lang="de-DE" altLang="de-DE" sz="1600" b="0" err="1"/>
                <a:t>char</a:t>
              </a:r>
              <a:r>
                <a:rPr lang="de-DE" altLang="de-DE" sz="1600" b="0"/>
                <a:t> </a:t>
              </a:r>
              <a:r>
                <a:rPr lang="de-DE" altLang="de-DE" sz="1600" b="0" err="1"/>
                <a:t>argv</a:t>
              </a:r>
              <a:r>
                <a:rPr lang="de-DE" altLang="de-DE" sz="1600" b="0"/>
                <a:t>[1][0]</a:t>
              </a:r>
            </a:p>
          </p:txBody>
        </p:sp>
        <p:sp>
          <p:nvSpPr>
            <p:cNvPr id="104" name="Text Box 44"/>
            <p:cNvSpPr txBox="1">
              <a:spLocks noChangeArrowheads="1"/>
            </p:cNvSpPr>
            <p:nvPr/>
          </p:nvSpPr>
          <p:spPr bwMode="auto">
            <a:xfrm>
              <a:off x="7325461" y="3668012"/>
              <a:ext cx="391108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f</a:t>
              </a:r>
            </a:p>
          </p:txBody>
        </p:sp>
        <p:sp>
          <p:nvSpPr>
            <p:cNvPr id="105" name="Text Box 52"/>
            <p:cNvSpPr txBox="1">
              <a:spLocks noChangeArrowheads="1"/>
            </p:cNvSpPr>
            <p:nvPr/>
          </p:nvSpPr>
          <p:spPr bwMode="auto">
            <a:xfrm>
              <a:off x="7386315" y="4211052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9</a:t>
              </a:r>
            </a:p>
          </p:txBody>
        </p:sp>
        <p:cxnSp>
          <p:nvCxnSpPr>
            <p:cNvPr id="4" name="Gerade Verbindung mit Pfeil 3"/>
            <p:cNvCxnSpPr>
              <a:stCxn id="122" idx="3"/>
            </p:cNvCxnSpPr>
            <p:nvPr/>
          </p:nvCxnSpPr>
          <p:spPr bwMode="auto">
            <a:xfrm flipV="1">
              <a:off x="1880880" y="2892562"/>
              <a:ext cx="186945" cy="3802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7" name="Gerade Verbindung mit Pfeil 106"/>
            <p:cNvCxnSpPr>
              <a:stCxn id="122" idx="3"/>
            </p:cNvCxnSpPr>
            <p:nvPr/>
          </p:nvCxnSpPr>
          <p:spPr bwMode="auto">
            <a:xfrm>
              <a:off x="1880880" y="2930583"/>
              <a:ext cx="752135" cy="19615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24" name="Gerade Verbindung mit Pfeil 123"/>
            <p:cNvCxnSpPr>
              <a:endCxn id="126" idx="1"/>
            </p:cNvCxnSpPr>
            <p:nvPr/>
          </p:nvCxnSpPr>
          <p:spPr bwMode="auto">
            <a:xfrm flipV="1">
              <a:off x="3503280" y="2878711"/>
              <a:ext cx="1610102" cy="9945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28" name="AutoShape 40"/>
            <p:cNvSpPr>
              <a:spLocks/>
            </p:cNvSpPr>
            <p:nvPr/>
          </p:nvSpPr>
          <p:spPr bwMode="auto">
            <a:xfrm rot="5400000">
              <a:off x="7419620" y="3182367"/>
              <a:ext cx="218171" cy="20878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129" name="Gerade Verbindung mit Pfeil 128"/>
            <p:cNvCxnSpPr>
              <a:endCxn id="127" idx="1"/>
            </p:cNvCxnSpPr>
            <p:nvPr/>
          </p:nvCxnSpPr>
          <p:spPr bwMode="auto">
            <a:xfrm flipV="1">
              <a:off x="3971149" y="3076996"/>
              <a:ext cx="3377843" cy="33788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4159820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30" grpId="0"/>
      <p:bldP spid="11332" grpId="0" animBg="1"/>
      <p:bldP spid="131" grpId="0" animBg="1"/>
      <p:bldP spid="106" grpId="0" animBg="1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Arrays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464967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/>
              <a:t>Java</a:t>
            </a:r>
          </a:p>
          <a:p>
            <a:pPr marL="520700" indent="-342900"/>
            <a:r>
              <a:rPr lang="de-DE" b="1" noProof="0" dirty="0"/>
              <a:t>Eingebautes Sprachfeature</a:t>
            </a:r>
            <a:r>
              <a:rPr lang="de-DE" noProof="0" dirty="0"/>
              <a:t> mit speziellem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[]</a:t>
            </a:r>
            <a:r>
              <a:rPr lang="de-DE" noProof="0" dirty="0">
                <a:cs typeface="Consolas" panose="020B0609020204030204" pitchFamily="49" charset="0"/>
              </a:rPr>
              <a:t> /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length</a:t>
            </a:r>
            <a:r>
              <a:rPr lang="de-DE" noProof="0" dirty="0"/>
              <a:t>-Attribut</a:t>
            </a:r>
          </a:p>
          <a:p>
            <a:pPr marL="520700" indent="-342900"/>
            <a:r>
              <a:rPr lang="de-DE" noProof="0" dirty="0"/>
              <a:t>Zusammenhängender Speicher (enthält Werte (int,…) oder Referenzen)</a:t>
            </a:r>
          </a:p>
          <a:p>
            <a:pPr marL="520700" indent="-342900"/>
            <a:r>
              <a:rPr lang="de-DE" b="1" noProof="0" dirty="0"/>
              <a:t>Beispiel</a:t>
            </a:r>
            <a:r>
              <a:rPr lang="de-DE" noProof="0"/>
              <a:t>: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int[] x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= {1, 1, 2, 3, 5, 8}; int x2 = x[2]; int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x.length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; // 6</a:t>
            </a:r>
          </a:p>
          <a:p>
            <a:pPr marL="692150" lvl="1" indent="-342900"/>
            <a:endParaRPr lang="de-DE" noProof="0" dirty="0"/>
          </a:p>
          <a:p>
            <a:pPr marL="0" indent="0">
              <a:buNone/>
            </a:pPr>
            <a:r>
              <a:rPr lang="de-DE" b="1" noProof="0" dirty="0"/>
              <a:t>C++</a:t>
            </a:r>
          </a:p>
          <a:p>
            <a:pPr marL="520700" indent="-342900"/>
            <a:r>
              <a:rPr lang="de-DE" b="1" noProof="0" dirty="0" err="1"/>
              <a:t>Syntactic</a:t>
            </a:r>
            <a:r>
              <a:rPr lang="de-DE" b="1" noProof="0" dirty="0"/>
              <a:t> Sugar</a:t>
            </a:r>
            <a:r>
              <a:rPr lang="de-DE" noProof="0" dirty="0"/>
              <a:t>: Array = Pointer auf zusammenhängenden Speicherbereich</a:t>
            </a:r>
          </a:p>
          <a:p>
            <a:pPr marL="520700" indent="-342900"/>
            <a:r>
              <a:rPr lang="de-DE" b="1" noProof="0" dirty="0"/>
              <a:t>Problem</a:t>
            </a:r>
            <a:r>
              <a:rPr lang="de-DE" noProof="0" dirty="0"/>
              <a:t>: Längeninformation werden nicht explizit gespeichert</a:t>
            </a:r>
            <a:endParaRPr lang="de-DE" noProof="0" dirty="0">
              <a:sym typeface="Wingdings" panose="05000000000000000000" pitchFamily="2" charset="2"/>
            </a:endParaRPr>
          </a:p>
          <a:p>
            <a:pPr marL="520700" indent="-342900"/>
            <a:r>
              <a:rPr lang="de-DE" b="1" noProof="0" dirty="0">
                <a:sym typeface="Wingdings" panose="05000000000000000000" pitchFamily="2" charset="2"/>
              </a:rPr>
              <a:t>Gefahr</a:t>
            </a:r>
            <a:r>
              <a:rPr lang="de-DE" noProof="0" dirty="0">
                <a:sym typeface="Wingdings" panose="05000000000000000000" pitchFamily="2" charset="2"/>
              </a:rPr>
              <a:t>: Keine Bereichsprüfung</a:t>
            </a:r>
          </a:p>
          <a:p>
            <a:pPr marL="520700" indent="-342900"/>
            <a:r>
              <a:rPr lang="de-DE" b="1" noProof="0" dirty="0"/>
              <a:t>Beispiel</a:t>
            </a:r>
            <a:r>
              <a:rPr lang="de-DE" noProof="0" dirty="0"/>
              <a:t>: </a:t>
            </a:r>
            <a:br>
              <a:rPr lang="de-DE" noProof="0"/>
            </a:b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int myArray[]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= {</a:t>
            </a:r>
            <a:r>
              <a:rPr lang="de-DE" noProof="0" dirty="0"/>
              <a:t>1, 1, 2, 3, 5, </a:t>
            </a:r>
            <a:r>
              <a:rPr lang="de-DE" noProof="0"/>
              <a:t>8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b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int *myArray2 = myArray;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x2 =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myArray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[2];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x77 = *(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myArray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+ 77); //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Danger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!</a:t>
            </a:r>
          </a:p>
        </p:txBody>
      </p:sp>
      <p:sp>
        <p:nvSpPr>
          <p:cNvPr id="4" name="Rechteck 3"/>
          <p:cNvSpPr/>
          <p:nvPr/>
        </p:nvSpPr>
        <p:spPr>
          <a:xfrm>
            <a:off x="4067944" y="6237312"/>
            <a:ext cx="4752528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http://www.cplusplus.com/doc/tutorial/arrays/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4857104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de-DE" noProof="0" dirty="0"/>
              <a:t>-Operator und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2160711"/>
          </a:xfrm>
        </p:spPr>
        <p:txBody>
          <a:bodyPr/>
          <a:lstStyle/>
          <a:p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de-DE" b="1" noProof="0" dirty="0"/>
              <a:t>-Operator</a:t>
            </a:r>
          </a:p>
          <a:p>
            <a:pPr lvl="1"/>
            <a:r>
              <a:rPr lang="de-DE" noProof="0" dirty="0"/>
              <a:t>… liefert die </a:t>
            </a:r>
            <a:r>
              <a:rPr lang="de-DE" b="1" noProof="0" dirty="0"/>
              <a:t>Größe (in Byte) einer Variable</a:t>
            </a:r>
            <a:r>
              <a:rPr lang="de-DE" noProof="0" dirty="0"/>
              <a:t> eines bestimmten Typs.</a:t>
            </a:r>
          </a:p>
          <a:p>
            <a:pPr lvl="1"/>
            <a:r>
              <a:rPr lang="de-DE" noProof="0" dirty="0"/>
              <a:t>Aufruf über </a:t>
            </a:r>
            <a:r>
              <a:rPr lang="de-DE" b="1" noProof="0" dirty="0"/>
              <a:t>Typ</a:t>
            </a:r>
            <a:r>
              <a:rPr lang="de-DE" noProof="0" dirty="0"/>
              <a:t> oder </a:t>
            </a:r>
            <a:r>
              <a:rPr lang="de-DE" b="1" noProof="0" dirty="0"/>
              <a:t>konkrete Variable </a:t>
            </a:r>
            <a:r>
              <a:rPr lang="de-DE" noProof="0" dirty="0"/>
              <a:t>möglich</a:t>
            </a:r>
          </a:p>
          <a:p>
            <a:r>
              <a:rPr lang="de-DE" b="1" noProof="0" dirty="0"/>
              <a:t>Datentyp </a:t>
            </a: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noProof="0" dirty="0"/>
              <a:t>Standard-STL-Datentyp, um </a:t>
            </a:r>
            <a:r>
              <a:rPr lang="de-DE" b="1" noProof="0" dirty="0"/>
              <a:t>Objektgrößen</a:t>
            </a:r>
            <a:r>
              <a:rPr lang="de-DE" noProof="0" dirty="0"/>
              <a:t> in Byte zu speichern</a:t>
            </a:r>
          </a:p>
          <a:p>
            <a:pPr lvl="1"/>
            <a:r>
              <a:rPr lang="de-DE" noProof="0" dirty="0"/>
              <a:t>Ist immer groß genug, um das größtmögliche Objekt auf der jeweiligen Plattform zu speichern.</a:t>
            </a:r>
          </a:p>
        </p:txBody>
      </p:sp>
      <p:sp>
        <p:nvSpPr>
          <p:cNvPr id="4" name="Gefaltete Ecke 3"/>
          <p:cNvSpPr/>
          <p:nvPr/>
        </p:nvSpPr>
        <p:spPr>
          <a:xfrm>
            <a:off x="539552" y="3933056"/>
            <a:ext cx="5040560" cy="2160240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&lt;iostream&gt;</a:t>
            </a:r>
          </a:p>
          <a:p>
            <a:pPr algn="l"/>
            <a:r>
              <a:rPr lang="en-US" sz="1400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// #include &lt;cstddef&gt; // contains std::size_t</a:t>
            </a:r>
          </a:p>
          <a:p>
            <a:pPr algn="l"/>
            <a:endParaRPr lang="en-US" sz="1400" b="1">
              <a:solidFill>
                <a:srgbClr val="7F005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pPr algn="l"/>
            <a:r>
              <a:rPr lang="en-US" sz="1400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	// Via type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std::cout &lt;&lt;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sizeof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double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 std::</a:t>
            </a:r>
            <a:r>
              <a:rPr lang="en-US" sz="1400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	// Via variable</a:t>
            </a:r>
          </a:p>
          <a:p>
            <a:pPr algn="l"/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std::size_t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3.0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std::cout &lt;&lt;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sizeof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 std::</a:t>
            </a:r>
            <a:r>
              <a:rPr lang="en-US" sz="1400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5" name="Rechteck 4"/>
          <p:cNvSpPr/>
          <p:nvPr/>
        </p:nvSpPr>
        <p:spPr>
          <a:xfrm>
            <a:off x="4067944" y="6084044"/>
            <a:ext cx="4752528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http://en.cppreference.com/w/cpp/language/sizeof </a:t>
            </a:r>
          </a:p>
          <a:p>
            <a:pPr algn="r"/>
            <a:r>
              <a:rPr lang="en-US" sz="1200">
                <a:hlinkClick r:id="rId2"/>
              </a:rPr>
              <a:t>http://en.cppreference.com/w/cpp/types/size_t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31603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Regeln für den Electronic Classroom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>
                <a:sym typeface="Wingdings" panose="05000000000000000000" pitchFamily="2" charset="2"/>
              </a:rPr>
              <a:t>Es </a:t>
            </a:r>
            <a:r>
              <a:rPr lang="de-DE" b="1" noProof="0" dirty="0">
                <a:sym typeface="Wingdings" panose="05000000000000000000" pitchFamily="2" charset="2"/>
              </a:rPr>
              <a:t>gelten von der Pooladministration klare Regeln.</a:t>
            </a:r>
            <a:br>
              <a:rPr lang="de-DE" b="1" noProof="0">
                <a:sym typeface="Wingdings" panose="05000000000000000000" pitchFamily="2" charset="2"/>
              </a:rPr>
            </a:br>
            <a:r>
              <a:rPr lang="de-DE" b="1" noProof="0">
                <a:sym typeface="Wingdings" panose="05000000000000000000" pitchFamily="2" charset="2"/>
              </a:rPr>
              <a:t>Bitte…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noProof="0">
                <a:sym typeface="Wingdings" panose="05000000000000000000" pitchFamily="2" charset="2"/>
              </a:rPr>
              <a:t>Kein Essen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noProof="0">
                <a:sym typeface="Wingdings" panose="05000000000000000000" pitchFamily="2" charset="2"/>
              </a:rPr>
              <a:t>Kein Trinken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noProof="0">
                <a:sym typeface="Wingdings" panose="05000000000000000000" pitchFamily="2" charset="2"/>
              </a:rPr>
              <a:t>Keine </a:t>
            </a:r>
            <a:r>
              <a:rPr lang="de-DE" noProof="0" dirty="0">
                <a:sym typeface="Wingdings" panose="05000000000000000000" pitchFamily="2" charset="2"/>
              </a:rPr>
              <a:t>Kabel abmontieren / umstecken</a:t>
            </a:r>
          </a:p>
          <a:p>
            <a:pPr marL="457200" indent="-457200">
              <a:buAutoNum type="arabicPeriod"/>
            </a:pPr>
            <a:endParaRPr lang="de-DE" noProof="0" dirty="0">
              <a:sym typeface="Wingdings" panose="05000000000000000000" pitchFamily="2" charset="2"/>
            </a:endParaRPr>
          </a:p>
          <a:p>
            <a:r>
              <a:rPr lang="de-DE" b="1" noProof="0" dirty="0">
                <a:sym typeface="Wingdings" panose="05000000000000000000" pitchFamily="2" charset="2"/>
              </a:rPr>
              <a:t>Bei wiederholtem Verstoß kann ein Teilnehmer des Praktikums verwiesen werden</a:t>
            </a:r>
            <a:endParaRPr lang="de-DE" b="1" noProof="0" dirty="0"/>
          </a:p>
        </p:txBody>
      </p:sp>
    </p:spTree>
    <p:extLst>
      <p:ext uri="{BB962C8B-B14F-4D97-AF65-F5344CB8AC3E}">
        <p14:creationId xmlns:p14="http://schemas.microsoft.com/office/powerpoint/2010/main" val="960885897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12292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1122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Wann braucht man wirklich Zeiger?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kann man nicht einfach nur normale Variablen verwenden?  </a:t>
            </a:r>
          </a:p>
        </p:txBody>
      </p:sp>
    </p:spTree>
    <p:extLst>
      <p:ext uri="{BB962C8B-B14F-4D97-AF65-F5344CB8AC3E}">
        <p14:creationId xmlns:p14="http://schemas.microsoft.com/office/powerpoint/2010/main" val="474689504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Unveränderlichkeit - </a:t>
            </a:r>
            <a:r>
              <a:rPr lang="de-DE" altLang="de-DE" i="1" noProof="0" dirty="0" err="1"/>
              <a:t>const</a:t>
            </a:r>
            <a:endParaRPr lang="de-DE" altLang="de-DE" noProof="0" dirty="0"/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Das Schlüsselwort </a:t>
            </a:r>
            <a:r>
              <a:rPr lang="en-US" b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/>
              <a:t> deklariert eine </a:t>
            </a:r>
            <a:r>
              <a:rPr lang="en-US" b="1"/>
              <a:t>Variable</a:t>
            </a:r>
            <a:r>
              <a:rPr lang="en-US"/>
              <a:t> als unveränderlich.</a:t>
            </a:r>
          </a:p>
          <a:p>
            <a:r>
              <a:rPr lang="en-US"/>
              <a:t>Das bedeutet, dass die zur Variablen gehörige Speicherzelle über die Variable nicht verändert werden kann.</a:t>
            </a:r>
          </a:p>
        </p:txBody>
      </p:sp>
      <p:sp>
        <p:nvSpPr>
          <p:cNvPr id="13315" name="Rechteck 5"/>
          <p:cNvSpPr>
            <a:spLocks noChangeArrowheads="1"/>
          </p:cNvSpPr>
          <p:nvPr/>
        </p:nvSpPr>
        <p:spPr bwMode="auto">
          <a:xfrm>
            <a:off x="358775" y="2564904"/>
            <a:ext cx="7741617" cy="865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u="sng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 u="sng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u="sng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i = 7; </a:t>
            </a:r>
            <a:r>
              <a:rPr lang="de-DE" altLang="de-DE" sz="1800">
                <a:solidFill>
                  <a:srgbClr val="FF0000"/>
                </a:solidFill>
                <a:latin typeface="Consolas" pitchFamily="49" charset="0"/>
              </a:rPr>
              <a:t>✘</a:t>
            </a:r>
          </a:p>
        </p:txBody>
      </p:sp>
    </p:spTree>
    <p:extLst>
      <p:ext uri="{BB962C8B-B14F-4D97-AF65-F5344CB8AC3E}">
        <p14:creationId xmlns:p14="http://schemas.microsoft.com/office/powerpoint/2010/main" val="1938192484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Unveränderlichkeit - </a:t>
            </a:r>
            <a:r>
              <a:rPr lang="de-DE" altLang="de-DE" i="1" noProof="0" dirty="0" err="1"/>
              <a:t>const</a:t>
            </a:r>
            <a:endParaRPr lang="de-DE" altLang="de-DE" noProof="0" dirty="0"/>
          </a:p>
        </p:txBody>
      </p:sp>
      <p:sp>
        <p:nvSpPr>
          <p:cNvPr id="13315" name="Rechteck 5"/>
          <p:cNvSpPr>
            <a:spLocks noChangeArrowheads="1"/>
          </p:cNvSpPr>
          <p:nvPr/>
        </p:nvSpPr>
        <p:spPr bwMode="auto">
          <a:xfrm>
            <a:off x="358775" y="2259282"/>
            <a:ext cx="3133105" cy="19816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u="sng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 u="sng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u="sng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&amp;i; </a:t>
            </a:r>
            <a:r>
              <a:rPr lang="de-DE" altLang="de-DE" sz="2400">
                <a:solidFill>
                  <a:srgbClr val="00B050"/>
                </a:solidFill>
                <a:latin typeface="Consolas" pitchFamily="49" charset="0"/>
              </a:rPr>
              <a:t>✔</a:t>
            </a:r>
            <a:endParaRPr lang="de-DE" altLang="de-DE" sz="1800">
              <a:solidFill>
                <a:srgbClr val="00B05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)++; </a:t>
            </a:r>
            <a:r>
              <a:rPr lang="de-DE" altLang="de-DE" sz="1800">
                <a:solidFill>
                  <a:srgbClr val="FF0000"/>
                </a:solidFill>
                <a:latin typeface="Consolas" pitchFamily="49" charset="0"/>
              </a:rPr>
              <a:t>✘</a:t>
            </a:r>
            <a:endParaRPr lang="de-DE" altLang="de-DE" sz="1800">
              <a:solidFill>
                <a:srgbClr val="FF0000"/>
              </a:solidFill>
            </a:endParaRPr>
          </a:p>
        </p:txBody>
      </p:sp>
      <p:sp>
        <p:nvSpPr>
          <p:cNvPr id="13318" name="Rechteck 12"/>
          <p:cNvSpPr>
            <a:spLocks noChangeArrowheads="1"/>
          </p:cNvSpPr>
          <p:nvPr/>
        </p:nvSpPr>
        <p:spPr bwMode="auto">
          <a:xfrm>
            <a:off x="4342910" y="2292084"/>
            <a:ext cx="4572000" cy="21534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i;</a:t>
            </a: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j = 7;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u="sng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u="sng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jP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&amp;j;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jP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)++; </a:t>
            </a:r>
            <a:r>
              <a:rPr lang="de-DE" altLang="de-DE" sz="1800">
                <a:solidFill>
                  <a:srgbClr val="00B050"/>
                </a:solidFill>
                <a:latin typeface="Consolas" pitchFamily="49" charset="0"/>
              </a:rPr>
              <a:t>✔</a:t>
            </a:r>
            <a:endParaRPr lang="de-DE" altLang="de-DE" sz="1800" b="0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 err="1">
                <a:latin typeface="Consolas" pitchFamily="49" charset="0"/>
                <a:cs typeface="Consolas" pitchFamily="49" charset="0"/>
              </a:rPr>
              <a:t>jP</a:t>
            </a:r>
            <a:r>
              <a:rPr lang="de-DE" altLang="de-DE" sz="1800" b="0">
                <a:latin typeface="Consolas" pitchFamily="49" charset="0"/>
                <a:cs typeface="Consolas" pitchFamily="49" charset="0"/>
              </a:rPr>
              <a:t> = &amp;i;</a:t>
            </a:r>
            <a:r>
              <a:rPr lang="de-DE" altLang="de-DE" sz="1800">
                <a:solidFill>
                  <a:srgbClr val="FF0000"/>
                </a:solidFill>
                <a:latin typeface="Consolas" pitchFamily="49" charset="0"/>
              </a:rPr>
              <a:t> ✘</a:t>
            </a:r>
            <a:endParaRPr lang="de-DE" altLang="de-DE" sz="1800">
              <a:solidFill>
                <a:srgbClr val="FF0000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7235825" y="2148200"/>
            <a:ext cx="1882042" cy="850900"/>
          </a:xfrm>
          <a:prstGeom prst="wedgeRoundRectCallout">
            <a:avLst>
              <a:gd name="adj1" fmla="val -85897"/>
              <a:gd name="adj2" fmla="val 5332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Einmalige, sofortige Definition</a:t>
            </a:r>
          </a:p>
        </p:txBody>
      </p:sp>
      <p:sp>
        <p:nvSpPr>
          <p:cNvPr id="13323" name="Rechteck 17"/>
          <p:cNvSpPr>
            <a:spLocks noChangeArrowheads="1"/>
          </p:cNvSpPr>
          <p:nvPr/>
        </p:nvSpPr>
        <p:spPr bwMode="auto">
          <a:xfrm>
            <a:off x="1292216" y="5218817"/>
            <a:ext cx="4572000" cy="6076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80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= 42; </a:t>
            </a:r>
            <a:br>
              <a:rPr lang="en-US" altLang="de-DE" sz="1800">
                <a:solidFill>
                  <a:srgbClr val="7F0055"/>
                </a:solidFill>
                <a:latin typeface="Consolas" pitchFamily="49" charset="0"/>
              </a:rPr>
            </a:br>
            <a:r>
              <a:rPr lang="en-US" altLang="de-DE" sz="1800" u="sng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en-US" altLang="de-DE" sz="1800" u="sng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= &amp;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</p:txBody>
      </p:sp>
      <p:cxnSp>
        <p:nvCxnSpPr>
          <p:cNvPr id="19" name="Gerade Verbindung 48"/>
          <p:cNvCxnSpPr>
            <a:cxnSpLocks noChangeShapeType="1"/>
          </p:cNvCxnSpPr>
          <p:nvPr/>
        </p:nvCxnSpPr>
        <p:spPr bwMode="auto">
          <a:xfrm flipV="1">
            <a:off x="4139952" y="2078622"/>
            <a:ext cx="0" cy="230425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" name="Textfeld 3"/>
          <p:cNvSpPr txBox="1"/>
          <p:nvPr/>
        </p:nvSpPr>
        <p:spPr>
          <a:xfrm>
            <a:off x="707972" y="1618232"/>
            <a:ext cx="298908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/>
              <a:t>Zeiger auf Konstante</a:t>
            </a:r>
            <a:endParaRPr lang="en-US" b="1"/>
          </a:p>
        </p:txBody>
      </p:sp>
      <p:sp>
        <p:nvSpPr>
          <p:cNvPr id="21" name="Textfeld 20"/>
          <p:cNvSpPr txBox="1"/>
          <p:nvPr/>
        </p:nvSpPr>
        <p:spPr>
          <a:xfrm>
            <a:off x="4794529" y="1613618"/>
            <a:ext cx="298908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/>
              <a:t>Unveränderlicher Zeiger</a:t>
            </a:r>
            <a:endParaRPr lang="en-US" b="1"/>
          </a:p>
        </p:txBody>
      </p:sp>
      <p:sp>
        <p:nvSpPr>
          <p:cNvPr id="22" name="Textfeld 21"/>
          <p:cNvSpPr txBox="1"/>
          <p:nvPr/>
        </p:nvSpPr>
        <p:spPr>
          <a:xfrm>
            <a:off x="3868314" y="1622846"/>
            <a:ext cx="559670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/>
              <a:t>vs.</a:t>
            </a:r>
            <a:endParaRPr lang="en-US" b="1"/>
          </a:p>
        </p:txBody>
      </p:sp>
      <p:sp>
        <p:nvSpPr>
          <p:cNvPr id="23" name="Textfeld 22"/>
          <p:cNvSpPr txBox="1"/>
          <p:nvPr/>
        </p:nvSpPr>
        <p:spPr>
          <a:xfrm>
            <a:off x="387209" y="4823079"/>
            <a:ext cx="4778662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/>
              <a:t>Unveränderlicher Zeiger auf Konstante:</a:t>
            </a:r>
            <a:endParaRPr lang="en-US" b="1"/>
          </a:p>
        </p:txBody>
      </p:sp>
      <p:sp>
        <p:nvSpPr>
          <p:cNvPr id="15" name="Abgerundete rechteckige Legende 14"/>
          <p:cNvSpPr/>
          <p:nvPr/>
        </p:nvSpPr>
        <p:spPr>
          <a:xfrm>
            <a:off x="5165872" y="5248063"/>
            <a:ext cx="3818402" cy="1008062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>
                <a:solidFill>
                  <a:schemeClr val="bg1"/>
                </a:solidFill>
              </a:rPr>
              <a:t>Eselsbrücke: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- </a:t>
            </a:r>
            <a:r>
              <a:rPr lang="de-DE" i="1" err="1">
                <a:solidFill>
                  <a:schemeClr val="bg1"/>
                </a:solidFill>
              </a:rPr>
              <a:t>const</a:t>
            </a:r>
            <a:r>
              <a:rPr lang="de-DE" i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 bezieht sich immer auf das "Nächstliegende".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- Lese von rechts nach links.</a:t>
            </a:r>
          </a:p>
        </p:txBody>
      </p:sp>
      <p:sp>
        <p:nvSpPr>
          <p:cNvPr id="17" name="Textfeld 16"/>
          <p:cNvSpPr txBox="1"/>
          <p:nvPr/>
        </p:nvSpPr>
        <p:spPr>
          <a:xfrm>
            <a:off x="4935581" y="5144555"/>
            <a:ext cx="216024" cy="1380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0" b="1">
                <a:solidFill>
                  <a:srgbClr val="005AA9"/>
                </a:solidFill>
              </a:rPr>
              <a:t>!</a:t>
            </a:r>
            <a:endParaRPr lang="en-US" sz="9000" b="1">
              <a:solidFill>
                <a:srgbClr val="005AA9"/>
              </a:solidFill>
            </a:endParaRPr>
          </a:p>
        </p:txBody>
      </p:sp>
      <p:cxnSp>
        <p:nvCxnSpPr>
          <p:cNvPr id="20" name="Gerade Verbindung 48"/>
          <p:cNvCxnSpPr>
            <a:cxnSpLocks noChangeShapeType="1"/>
          </p:cNvCxnSpPr>
          <p:nvPr/>
        </p:nvCxnSpPr>
        <p:spPr bwMode="auto">
          <a:xfrm flipH="1">
            <a:off x="387210" y="4666529"/>
            <a:ext cx="8433262" cy="14859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3900849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8" grpId="0"/>
      <p:bldP spid="16" grpId="0" animBg="1"/>
      <p:bldP spid="13323" grpId="0"/>
      <p:bldP spid="21" grpId="0"/>
      <p:bldP spid="22" grpId="0"/>
      <p:bldP spid="23" grpId="0"/>
      <p:bldP spid="15" grpId="0" animBg="1"/>
      <p:bldP spid="17" grpId="0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/>
              <a:t>Const</a:t>
            </a:r>
            <a:r>
              <a:rPr lang="de-DE" noProof="0" dirty="0"/>
              <a:t> Correctness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250825" y="2823957"/>
            <a:ext cx="8640763" cy="3629231"/>
          </a:xfrm>
        </p:spPr>
        <p:txBody>
          <a:bodyPr/>
          <a:lstStyle/>
          <a:p>
            <a:r>
              <a:rPr lang="de-DE" noProof="0"/>
              <a:t>Wird </a:t>
            </a:r>
            <a:r>
              <a:rPr lang="de-DE" noProof="0" dirty="0"/>
              <a:t>in C++ durch das </a:t>
            </a:r>
            <a:r>
              <a:rPr lang="de-DE" b="1" noProof="0" dirty="0"/>
              <a:t>Schlüsselwort </a:t>
            </a: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b="1" noProof="0" dirty="0"/>
              <a:t> </a:t>
            </a:r>
            <a:r>
              <a:rPr lang="de-DE" noProof="0" dirty="0"/>
              <a:t>(für Typen und Funktionen) sichergestellt.</a:t>
            </a:r>
          </a:p>
          <a:p>
            <a:endParaRPr lang="de-DE" noProof="0" dirty="0"/>
          </a:p>
          <a:p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int</a:t>
            </a:r>
            <a:r>
              <a:rPr lang="de-DE" noProof="0" dirty="0"/>
              <a:t> und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/>
              <a:t> entsprechen </a:t>
            </a:r>
            <a:r>
              <a:rPr lang="de-DE" b="1" noProof="0" dirty="0"/>
              <a:t>zur </a:t>
            </a:r>
            <a:r>
              <a:rPr lang="de-DE" b="1" noProof="0" dirty="0" err="1"/>
              <a:t>Compile</a:t>
            </a:r>
            <a:r>
              <a:rPr lang="de-DE" b="1" noProof="0" dirty="0"/>
              <a:t>-Zeit </a:t>
            </a:r>
            <a:r>
              <a:rPr lang="de-DE" noProof="0" dirty="0"/>
              <a:t>verschiedenen Typen</a:t>
            </a:r>
            <a:r>
              <a:rPr lang="de-DE" b="1" noProof="0" dirty="0"/>
              <a:t>, zur Laufzeit </a:t>
            </a:r>
            <a:r>
              <a:rPr lang="de-DE" noProof="0" dirty="0"/>
              <a:t>jedoch wird kein Unterschied gemacht</a:t>
            </a:r>
          </a:p>
          <a:p>
            <a:endParaRPr lang="de-DE" noProof="0" dirty="0"/>
          </a:p>
        </p:txBody>
      </p:sp>
      <p:sp>
        <p:nvSpPr>
          <p:cNvPr id="5" name="Rechteck 4"/>
          <p:cNvSpPr/>
          <p:nvPr/>
        </p:nvSpPr>
        <p:spPr>
          <a:xfrm>
            <a:off x="4211960" y="6189141"/>
            <a:ext cx="4572000" cy="264047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200">
                <a:hlinkClick r:id="rId2"/>
              </a:rPr>
              <a:t>https://isocpp.org/wiki/faq/const-correctness</a:t>
            </a:r>
            <a:endParaRPr lang="en-US" sz="1200"/>
          </a:p>
        </p:txBody>
      </p:sp>
      <p:sp>
        <p:nvSpPr>
          <p:cNvPr id="6" name="Rechteck 5"/>
          <p:cNvSpPr/>
          <p:nvPr/>
        </p:nvSpPr>
        <p:spPr bwMode="auto">
          <a:xfrm>
            <a:off x="5327674" y="711252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  <p:sp>
        <p:nvSpPr>
          <p:cNvPr id="7" name="Abgerundetes Rechteck 6"/>
          <p:cNvSpPr/>
          <p:nvPr/>
        </p:nvSpPr>
        <p:spPr bwMode="auto">
          <a:xfrm>
            <a:off x="250825" y="1707793"/>
            <a:ext cx="8640763" cy="735521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r>
              <a:rPr lang="de-DE" sz="2000"/>
              <a:t>Ein Programm ist </a:t>
            </a:r>
            <a:r>
              <a:rPr lang="de-DE" sz="2000" b="1"/>
              <a:t>"const correct"</a:t>
            </a:r>
            <a:r>
              <a:rPr lang="de-DE" sz="2000"/>
              <a:t>, wenn als unverändlich gekennzeichnete Objekte durch das Programm nicht verändert werden.</a:t>
            </a:r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98236501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Was ist eine C++-Referenz?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2132856"/>
            <a:ext cx="8640763" cy="4320332"/>
          </a:xfrm>
        </p:spPr>
        <p:txBody>
          <a:bodyPr/>
          <a:lstStyle/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</a:pPr>
            <a:r>
              <a:rPr lang="de-DE" altLang="de-DE" noProof="0"/>
              <a:t>Sie </a:t>
            </a:r>
            <a:r>
              <a:rPr lang="de-DE" altLang="de-DE" noProof="0" dirty="0"/>
              <a:t>braucht </a:t>
            </a:r>
            <a:r>
              <a:rPr lang="de-DE" altLang="de-DE" b="1" noProof="0" dirty="0"/>
              <a:t>nicht </a:t>
            </a:r>
            <a:r>
              <a:rPr lang="de-DE" altLang="de-DE" b="1" i="1" noProof="0" dirty="0"/>
              <a:t>zwangsweise </a:t>
            </a:r>
            <a:r>
              <a:rPr lang="de-DE" altLang="de-DE" b="1" noProof="0" dirty="0"/>
              <a:t>eigenen Speicher </a:t>
            </a:r>
            <a:r>
              <a:rPr lang="de-DE" altLang="de-DE" noProof="0" dirty="0"/>
              <a:t>(bspw. innerhalb einer </a:t>
            </a:r>
            <a:r>
              <a:rPr lang="de-DE" altLang="de-DE" noProof="0"/>
              <a:t>Funktion)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</a:pPr>
            <a:endParaRPr lang="de-DE" altLang="de-DE" noProof="0" dirty="0"/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</a:pPr>
            <a:r>
              <a:rPr lang="de-DE" altLang="de-DE" noProof="0" dirty="0"/>
              <a:t>Sie verhält sich </a:t>
            </a:r>
            <a:r>
              <a:rPr lang="de-DE" altLang="de-DE" b="1" noProof="0" dirty="0"/>
              <a:t>wie ein </a:t>
            </a:r>
            <a:r>
              <a:rPr lang="de-DE" alt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b="1" noProof="0" dirty="0"/>
              <a:t>-Pointer.</a:t>
            </a:r>
          </a:p>
          <a:p>
            <a:pPr marL="0" indent="0">
              <a:buNone/>
            </a:pPr>
            <a:endParaRPr lang="de-DE" noProof="0" dirty="0"/>
          </a:p>
        </p:txBody>
      </p:sp>
      <p:cxnSp>
        <p:nvCxnSpPr>
          <p:cNvPr id="14340" name="Gerade Verbindung 48"/>
          <p:cNvCxnSpPr>
            <a:cxnSpLocks noChangeShapeType="1"/>
          </p:cNvCxnSpPr>
          <p:nvPr/>
        </p:nvCxnSpPr>
        <p:spPr bwMode="auto">
          <a:xfrm>
            <a:off x="4572000" y="3573016"/>
            <a:ext cx="0" cy="252092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4341" name="Rechteck 8"/>
          <p:cNvSpPr>
            <a:spLocks noChangeArrowheads="1"/>
          </p:cNvSpPr>
          <p:nvPr/>
        </p:nvSpPr>
        <p:spPr bwMode="auto">
          <a:xfrm>
            <a:off x="900113" y="3633341"/>
            <a:ext cx="3563937" cy="2668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)++;</a:t>
            </a:r>
            <a:b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800" b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en-US" altLang="de-DE" sz="18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= &amp;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4342" name="Rechteck 10"/>
          <p:cNvSpPr>
            <a:spLocks noChangeArrowheads="1"/>
          </p:cNvSpPr>
          <p:nvPr/>
        </p:nvSpPr>
        <p:spPr bwMode="auto">
          <a:xfrm>
            <a:off x="5003800" y="3633341"/>
            <a:ext cx="2592388" cy="2668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++;</a:t>
            </a:r>
            <a:b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8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7092950" y="4101961"/>
            <a:ext cx="1655763" cy="806450"/>
          </a:xfrm>
          <a:prstGeom prst="wedgeRoundRectCallout">
            <a:avLst>
              <a:gd name="adj1" fmla="val -130064"/>
              <a:gd name="adj2" fmla="val 34346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Syntax wie für Variablen</a:t>
            </a:r>
          </a:p>
        </p:txBody>
      </p:sp>
      <p:sp>
        <p:nvSpPr>
          <p:cNvPr id="9" name="Abgerundetes Rechteck 8"/>
          <p:cNvSpPr/>
          <p:nvPr/>
        </p:nvSpPr>
        <p:spPr bwMode="auto">
          <a:xfrm>
            <a:off x="250825" y="1591458"/>
            <a:ext cx="8640763" cy="408623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90000"/>
              </a:lnSpc>
              <a:buSzTx/>
            </a:pPr>
            <a:r>
              <a:rPr lang="de-DE" altLang="de-DE" sz="2000"/>
              <a:t>Eine </a:t>
            </a:r>
            <a:r>
              <a:rPr lang="de-DE" altLang="de-DE" sz="2000" b="1"/>
              <a:t>Referenz </a:t>
            </a:r>
            <a:r>
              <a:rPr lang="de-DE" altLang="de-DE" sz="2000"/>
              <a:t>ist ein </a:t>
            </a:r>
            <a:r>
              <a:rPr lang="de-DE" altLang="de-DE" sz="2000" b="1"/>
              <a:t>Alias auf eine Variable </a:t>
            </a:r>
          </a:p>
        </p:txBody>
      </p:sp>
    </p:spTree>
    <p:extLst>
      <p:ext uri="{BB962C8B-B14F-4D97-AF65-F5344CB8AC3E}">
        <p14:creationId xmlns:p14="http://schemas.microsoft.com/office/powerpoint/2010/main" val="3671568037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Zusammenfassung: </a:t>
            </a:r>
            <a:r>
              <a:rPr lang="de-DE" noProof="0" dirty="0" err="1"/>
              <a:t>Asterisk</a:t>
            </a:r>
            <a:r>
              <a:rPr lang="de-DE" noProof="0" dirty="0"/>
              <a:t> und </a:t>
            </a:r>
            <a:r>
              <a:rPr lang="de-DE" noProof="0" dirty="0" err="1"/>
              <a:t>Ampersand</a:t>
            </a:r>
            <a:endParaRPr lang="de-DE" noProof="0" dirty="0"/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4430181"/>
              </p:ext>
            </p:extLst>
          </p:nvPr>
        </p:nvGraphicFramePr>
        <p:xfrm>
          <a:off x="1005256" y="4047157"/>
          <a:ext cx="6877052" cy="1898063"/>
        </p:xfrm>
        <a:graphic>
          <a:graphicData uri="http://schemas.openxmlformats.org/drawingml/2006/table">
            <a:tbl>
              <a:tblPr firstRow="1" firstCol="1" bandRow="1" bandCol="1">
                <a:tableStyleId>{7E9639D4-E3E2-4D34-9284-5A2195B3D0D7}</a:tableStyleId>
              </a:tblPr>
              <a:tblGrid>
                <a:gridCol w="1260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6429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518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995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Asterisk</a:t>
                      </a:r>
                      <a:r>
                        <a:rPr lang="en-US" baseline="0"/>
                        <a:t> (</a:t>
                      </a:r>
                      <a:r>
                        <a:rPr lang="en-US"/>
                        <a:t>*)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Ampersand (&amp;)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54054">
                <a:tc>
                  <a:txBody>
                    <a:bodyPr/>
                    <a:lstStyle/>
                    <a:p>
                      <a:r>
                        <a:rPr lang="en-US" err="1"/>
                        <a:t>Typ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*</a:t>
                      </a:r>
                      <a:r>
                        <a:rPr lang="en-US" sz="1600" b="1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iP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 2268;</a:t>
                      </a:r>
                      <a:endParaRPr lang="en-US" sz="160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180000" marR="144000" marT="10800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&amp;</a:t>
                      </a:r>
                      <a:r>
                        <a:rPr lang="en-US" sz="1600" b="1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iR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 </a:t>
                      </a:r>
                      <a:r>
                        <a:rPr lang="en-US" sz="1600" b="1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;</a:t>
                      </a:r>
                      <a:endParaRPr lang="en-US" sz="160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180000" marR="144000" marT="1080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54054">
                <a:tc>
                  <a:txBody>
                    <a:bodyPr/>
                    <a:lstStyle/>
                    <a:p>
                      <a:r>
                        <a:rPr lang="en-US"/>
                        <a:t>Operator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3F7F5F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// operator*</a:t>
                      </a:r>
                    </a:p>
                    <a:p>
                      <a:pPr algn="l"/>
                      <a:r>
                        <a:rPr lang="en-US" sz="1600" b="1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if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(*</a:t>
                      </a:r>
                      <a:r>
                        <a:rPr lang="en-US" sz="1600" b="1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iP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== 10){}</a:t>
                      </a:r>
                    </a:p>
                  </a:txBody>
                  <a:tcPr marL="180000" marR="144000" marT="10800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3F7F5F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// operator&amp;</a:t>
                      </a:r>
                    </a:p>
                    <a:p>
                      <a:pPr algn="l"/>
                      <a:r>
                        <a:rPr lang="en-US" sz="1600" b="1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if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(&amp;</a:t>
                      </a:r>
                      <a:r>
                        <a:rPr lang="en-US" sz="1600" b="1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== </a:t>
                      </a:r>
                      <a:r>
                        <a:rPr lang="en-US" sz="1600" b="1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iP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){}</a:t>
                      </a:r>
                      <a:endParaRPr lang="en-US" sz="160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180000" marR="144000" marT="1080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5" name="Gruppieren 4"/>
          <p:cNvGrpSpPr/>
          <p:nvPr/>
        </p:nvGrpSpPr>
        <p:grpSpPr>
          <a:xfrm>
            <a:off x="2411760" y="1562696"/>
            <a:ext cx="4537075" cy="2248914"/>
            <a:chOff x="2195513" y="2188149"/>
            <a:chExt cx="4537075" cy="2248914"/>
          </a:xfrm>
        </p:grpSpPr>
        <p:sp useBgFill="1">
          <p:nvSpPr>
            <p:cNvPr id="6" name="Rectangle 19"/>
            <p:cNvSpPr>
              <a:spLocks noChangeArrowheads="1"/>
            </p:cNvSpPr>
            <p:nvPr/>
          </p:nvSpPr>
          <p:spPr bwMode="auto">
            <a:xfrm>
              <a:off x="34909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" name="Rectangle 20"/>
            <p:cNvSpPr>
              <a:spLocks noChangeArrowheads="1"/>
            </p:cNvSpPr>
            <p:nvPr/>
          </p:nvSpPr>
          <p:spPr bwMode="auto">
            <a:xfrm>
              <a:off x="37068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8" name="Rectangle 21"/>
            <p:cNvSpPr>
              <a:spLocks noChangeArrowheads="1"/>
            </p:cNvSpPr>
            <p:nvPr/>
          </p:nvSpPr>
          <p:spPr bwMode="auto">
            <a:xfrm>
              <a:off x="39227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" name="Rectangle 22"/>
            <p:cNvSpPr>
              <a:spLocks noChangeArrowheads="1"/>
            </p:cNvSpPr>
            <p:nvPr/>
          </p:nvSpPr>
          <p:spPr bwMode="auto">
            <a:xfrm>
              <a:off x="41386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0" name="Rectangle 23"/>
            <p:cNvSpPr>
              <a:spLocks noChangeArrowheads="1"/>
            </p:cNvSpPr>
            <p:nvPr/>
          </p:nvSpPr>
          <p:spPr bwMode="auto">
            <a:xfrm>
              <a:off x="21955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" name="Rectangle 24"/>
            <p:cNvSpPr>
              <a:spLocks noChangeArrowheads="1"/>
            </p:cNvSpPr>
            <p:nvPr/>
          </p:nvSpPr>
          <p:spPr bwMode="auto">
            <a:xfrm>
              <a:off x="24114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" name="Rectangle 25"/>
            <p:cNvSpPr>
              <a:spLocks noChangeArrowheads="1"/>
            </p:cNvSpPr>
            <p:nvPr/>
          </p:nvSpPr>
          <p:spPr bwMode="auto">
            <a:xfrm>
              <a:off x="26273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3" name="Rectangle 26"/>
            <p:cNvSpPr>
              <a:spLocks noChangeArrowheads="1"/>
            </p:cNvSpPr>
            <p:nvPr/>
          </p:nvSpPr>
          <p:spPr bwMode="auto">
            <a:xfrm>
              <a:off x="28432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4" name="Rectangle 27"/>
            <p:cNvSpPr>
              <a:spLocks noChangeArrowheads="1"/>
            </p:cNvSpPr>
            <p:nvPr/>
          </p:nvSpPr>
          <p:spPr bwMode="auto">
            <a:xfrm>
              <a:off x="30591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5" name="Rectangle 28"/>
            <p:cNvSpPr>
              <a:spLocks noChangeArrowheads="1"/>
            </p:cNvSpPr>
            <p:nvPr/>
          </p:nvSpPr>
          <p:spPr bwMode="auto">
            <a:xfrm>
              <a:off x="32750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6" name="Rectangle 29"/>
            <p:cNvSpPr>
              <a:spLocks noChangeArrowheads="1"/>
            </p:cNvSpPr>
            <p:nvPr/>
          </p:nvSpPr>
          <p:spPr bwMode="auto">
            <a:xfrm>
              <a:off x="4356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7" name="Rectangle 30"/>
            <p:cNvSpPr>
              <a:spLocks noChangeArrowheads="1"/>
            </p:cNvSpPr>
            <p:nvPr/>
          </p:nvSpPr>
          <p:spPr bwMode="auto">
            <a:xfrm>
              <a:off x="45720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8" name="Rectangle 31"/>
            <p:cNvSpPr>
              <a:spLocks noChangeArrowheads="1"/>
            </p:cNvSpPr>
            <p:nvPr/>
          </p:nvSpPr>
          <p:spPr bwMode="auto">
            <a:xfrm>
              <a:off x="47879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9" name="Rectangle 32"/>
            <p:cNvSpPr>
              <a:spLocks noChangeArrowheads="1"/>
            </p:cNvSpPr>
            <p:nvPr/>
          </p:nvSpPr>
          <p:spPr bwMode="auto">
            <a:xfrm>
              <a:off x="50038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" name="Rectangle 33"/>
            <p:cNvSpPr>
              <a:spLocks noChangeArrowheads="1"/>
            </p:cNvSpPr>
            <p:nvPr/>
          </p:nvSpPr>
          <p:spPr bwMode="auto">
            <a:xfrm>
              <a:off x="52197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1" name="Rectangle 34"/>
            <p:cNvSpPr>
              <a:spLocks noChangeArrowheads="1"/>
            </p:cNvSpPr>
            <p:nvPr/>
          </p:nvSpPr>
          <p:spPr bwMode="auto">
            <a:xfrm>
              <a:off x="54356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2" name="Rectangle 35"/>
            <p:cNvSpPr>
              <a:spLocks noChangeArrowheads="1"/>
            </p:cNvSpPr>
            <p:nvPr/>
          </p:nvSpPr>
          <p:spPr bwMode="auto">
            <a:xfrm>
              <a:off x="56515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3" name="Rectangle 36"/>
            <p:cNvSpPr>
              <a:spLocks noChangeArrowheads="1"/>
            </p:cNvSpPr>
            <p:nvPr/>
          </p:nvSpPr>
          <p:spPr bwMode="auto">
            <a:xfrm>
              <a:off x="58674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24" name="Rectangle 37"/>
            <p:cNvSpPr>
              <a:spLocks noChangeArrowheads="1"/>
            </p:cNvSpPr>
            <p:nvPr/>
          </p:nvSpPr>
          <p:spPr bwMode="auto">
            <a:xfrm>
              <a:off x="60833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25" name="Rectangle 38"/>
            <p:cNvSpPr>
              <a:spLocks noChangeArrowheads="1"/>
            </p:cNvSpPr>
            <p:nvPr/>
          </p:nvSpPr>
          <p:spPr bwMode="auto">
            <a:xfrm>
              <a:off x="62992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26" name="Rectangle 39"/>
            <p:cNvSpPr>
              <a:spLocks noChangeArrowheads="1"/>
            </p:cNvSpPr>
            <p:nvPr/>
          </p:nvSpPr>
          <p:spPr bwMode="auto">
            <a:xfrm>
              <a:off x="6515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7" name="AutoShape 40"/>
            <p:cNvSpPr>
              <a:spLocks/>
            </p:cNvSpPr>
            <p:nvPr/>
          </p:nvSpPr>
          <p:spPr bwMode="auto">
            <a:xfrm rot="5400000">
              <a:off x="5545931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8" name="Text Box 41"/>
            <p:cNvSpPr txBox="1">
              <a:spLocks noChangeArrowheads="1"/>
            </p:cNvSpPr>
            <p:nvPr/>
          </p:nvSpPr>
          <p:spPr bwMode="auto">
            <a:xfrm>
              <a:off x="5221907" y="2188149"/>
              <a:ext cx="970137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None/>
              </a:pP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int &amp;</a:t>
              </a:r>
              <a:r>
                <a:rPr lang="de-DE" altLang="de-DE" sz="1600" err="1">
                  <a:latin typeface="Consolas" panose="020B0609020204030204" pitchFamily="49" charset="0"/>
                  <a:cs typeface="Consolas" panose="020B0609020204030204" pitchFamily="49" charset="0"/>
                </a:rPr>
                <a:t>iR</a:t>
              </a:r>
              <a:b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int i</a:t>
              </a:r>
            </a:p>
          </p:txBody>
        </p:sp>
        <p:sp>
          <p:nvSpPr>
            <p:cNvPr id="29" name="AutoShape 42"/>
            <p:cNvSpPr>
              <a:spLocks/>
            </p:cNvSpPr>
            <p:nvPr/>
          </p:nvSpPr>
          <p:spPr bwMode="auto">
            <a:xfrm rot="5400000">
              <a:off x="2953543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30" name="Text Box 43"/>
            <p:cNvSpPr txBox="1">
              <a:spLocks noChangeArrowheads="1"/>
            </p:cNvSpPr>
            <p:nvPr/>
          </p:nvSpPr>
          <p:spPr bwMode="auto">
            <a:xfrm>
              <a:off x="2572583" y="2398269"/>
              <a:ext cx="970137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int *</a:t>
              </a:r>
              <a:r>
                <a:rPr lang="de-DE" altLang="de-DE" sz="1600" err="1">
                  <a:latin typeface="Consolas" panose="020B0609020204030204" pitchFamily="49" charset="0"/>
                  <a:cs typeface="Consolas" panose="020B0609020204030204" pitchFamily="49" charset="0"/>
                </a:rPr>
                <a:t>iP</a:t>
              </a:r>
              <a:endParaRPr lang="de-DE" altLang="de-DE" sz="160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31" name="Text Box 44"/>
            <p:cNvSpPr txBox="1">
              <a:spLocks noChangeArrowheads="1"/>
            </p:cNvSpPr>
            <p:nvPr/>
          </p:nvSpPr>
          <p:spPr bwMode="auto">
            <a:xfrm>
              <a:off x="5418138" y="3257550"/>
              <a:ext cx="441325" cy="3492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10</a:t>
              </a:r>
            </a:p>
          </p:txBody>
        </p:sp>
        <p:sp>
          <p:nvSpPr>
            <p:cNvPr id="32" name="Text Box 48"/>
            <p:cNvSpPr txBox="1">
              <a:spLocks noChangeArrowheads="1"/>
            </p:cNvSpPr>
            <p:nvPr/>
          </p:nvSpPr>
          <p:spPr bwMode="auto">
            <a:xfrm>
              <a:off x="2700338" y="3257550"/>
              <a:ext cx="692150" cy="3476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/>
                <a:t>2268</a:t>
              </a:r>
            </a:p>
          </p:txBody>
        </p:sp>
        <p:sp>
          <p:nvSpPr>
            <p:cNvPr id="34" name="Text Box 50"/>
            <p:cNvSpPr txBox="1">
              <a:spLocks noChangeArrowheads="1"/>
            </p:cNvSpPr>
            <p:nvPr/>
          </p:nvSpPr>
          <p:spPr bwMode="auto">
            <a:xfrm>
              <a:off x="52181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42" name="Text Box 58"/>
            <p:cNvSpPr txBox="1">
              <a:spLocks noChangeArrowheads="1"/>
            </p:cNvSpPr>
            <p:nvPr/>
          </p:nvSpPr>
          <p:spPr bwMode="auto">
            <a:xfrm>
              <a:off x="26257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48" name="Text Box 64"/>
            <p:cNvSpPr txBox="1">
              <a:spLocks noChangeArrowheads="1"/>
            </p:cNvSpPr>
            <p:nvPr/>
          </p:nvSpPr>
          <p:spPr bwMode="auto">
            <a:xfrm>
              <a:off x="3708400" y="3736975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52" name="Text Box 43"/>
            <p:cNvSpPr txBox="1">
              <a:spLocks noChangeArrowheads="1"/>
            </p:cNvSpPr>
            <p:nvPr/>
          </p:nvSpPr>
          <p:spPr bwMode="auto">
            <a:xfrm>
              <a:off x="3744913" y="2228992"/>
              <a:ext cx="119455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err="1">
                  <a:latin typeface="Consolas" panose="020B0609020204030204" pitchFamily="49" charset="0"/>
                  <a:cs typeface="Consolas" panose="020B0609020204030204" pitchFamily="49" charset="0"/>
                </a:rPr>
                <a:t>operator</a:t>
              </a: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*</a:t>
              </a:r>
            </a:p>
          </p:txBody>
        </p:sp>
        <p:sp>
          <p:nvSpPr>
            <p:cNvPr id="53" name="Text Box 43"/>
            <p:cNvSpPr txBox="1">
              <a:spLocks noChangeArrowheads="1"/>
            </p:cNvSpPr>
            <p:nvPr/>
          </p:nvSpPr>
          <p:spPr bwMode="auto">
            <a:xfrm>
              <a:off x="3758821" y="2750458"/>
              <a:ext cx="119455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err="1">
                  <a:latin typeface="Consolas" panose="020B0609020204030204" pitchFamily="49" charset="0"/>
                  <a:cs typeface="Consolas" panose="020B0609020204030204" pitchFamily="49" charset="0"/>
                </a:rPr>
                <a:t>operator</a:t>
              </a: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&amp;</a:t>
              </a:r>
            </a:p>
          </p:txBody>
        </p:sp>
      </p:grpSp>
      <p:cxnSp>
        <p:nvCxnSpPr>
          <p:cNvPr id="50" name="Gerade Verbindung mit Pfeil 49"/>
          <p:cNvCxnSpPr/>
          <p:nvPr/>
        </p:nvCxnSpPr>
        <p:spPr bwMode="auto">
          <a:xfrm>
            <a:off x="3834160" y="1936772"/>
            <a:ext cx="1494631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1" name="Gerade Verbindung mit Pfeil 50"/>
          <p:cNvCxnSpPr/>
          <p:nvPr/>
        </p:nvCxnSpPr>
        <p:spPr bwMode="auto">
          <a:xfrm>
            <a:off x="3850829" y="2124660"/>
            <a:ext cx="1494631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arrow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423763368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Zusammenfassung: Variablentypen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Werttypen </a:t>
            </a:r>
            <a:r>
              <a:rPr lang="de-DE" noProof="0" dirty="0"/>
              <a:t>(enden weder auf &amp;,*,[])</a:t>
            </a:r>
          </a:p>
          <a:p>
            <a:pPr lvl="1"/>
            <a:r>
              <a:rPr lang="de-DE" noProof="0" dirty="0">
                <a:solidFill>
                  <a:srgbClr val="000000"/>
                </a:solidFill>
              </a:rPr>
              <a:t>Variablen mit </a:t>
            </a:r>
            <a:r>
              <a:rPr lang="de-DE" b="1" noProof="0" dirty="0" err="1">
                <a:solidFill>
                  <a:srgbClr val="000000"/>
                </a:solidFill>
              </a:rPr>
              <a:t>Werttyp</a:t>
            </a:r>
            <a:r>
              <a:rPr lang="de-DE" b="1" noProof="0" dirty="0">
                <a:solidFill>
                  <a:srgbClr val="000000"/>
                </a:solidFill>
              </a:rPr>
              <a:t> </a:t>
            </a:r>
            <a:r>
              <a:rPr lang="de-DE" b="1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de-DE" noProof="0" dirty="0">
                <a:solidFill>
                  <a:srgbClr val="000000"/>
                </a:solidFill>
              </a:rPr>
              <a:t> repräsentieren konkrete Werte/Objekte</a:t>
            </a:r>
          </a:p>
          <a:p>
            <a:pPr lvl="1"/>
            <a:r>
              <a:rPr lang="de-DE" noProof="0" dirty="0">
                <a:solidFill>
                  <a:srgbClr val="000000"/>
                </a:solidFill>
              </a:rPr>
              <a:t>z.B. </a:t>
            </a:r>
            <a:r>
              <a:rPr lang="de-DE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x = 3; Building b = </a:t>
            </a:r>
            <a:r>
              <a:rPr lang="de-DE" noProof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Building(3);</a:t>
            </a:r>
          </a:p>
          <a:p>
            <a:pPr lvl="1"/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/>
              <a:t>Referenztypen </a:t>
            </a:r>
            <a:r>
              <a:rPr lang="de-DE" noProof="0" dirty="0"/>
              <a:t>(enden auf &amp;)</a:t>
            </a:r>
          </a:p>
          <a:p>
            <a:pPr lvl="1"/>
            <a:r>
              <a:rPr lang="de-DE" noProof="0" dirty="0">
                <a:solidFill>
                  <a:srgbClr val="000000"/>
                </a:solidFill>
              </a:rPr>
              <a:t>Variable mit </a:t>
            </a:r>
            <a:r>
              <a:rPr lang="de-DE" b="1" noProof="0" dirty="0">
                <a:solidFill>
                  <a:srgbClr val="000000"/>
                </a:solidFill>
              </a:rPr>
              <a:t>Referenz-Typ </a:t>
            </a:r>
            <a:r>
              <a:rPr lang="de-DE" b="1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X&amp;</a:t>
            </a:r>
            <a:r>
              <a:rPr lang="de-DE" noProof="0" dirty="0">
                <a:solidFill>
                  <a:srgbClr val="000000"/>
                </a:solidFill>
              </a:rPr>
              <a:t> ist ein Alias für ein Objekt vom Typ </a:t>
            </a:r>
            <a:r>
              <a:rPr lang="de-DE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de-DE" noProof="0" dirty="0">
                <a:solidFill>
                  <a:srgbClr val="000000"/>
                </a:solidFill>
              </a:rPr>
              <a:t>.</a:t>
            </a:r>
          </a:p>
          <a:p>
            <a:pPr lvl="1"/>
            <a:r>
              <a:rPr lang="de-DE" noProof="0" dirty="0">
                <a:solidFill>
                  <a:srgbClr val="000000"/>
                </a:solidFill>
              </a:rPr>
              <a:t>z.B</a:t>
            </a:r>
            <a:r>
              <a:rPr lang="de-DE" noProof="0">
                <a:solidFill>
                  <a:srgbClr val="000000"/>
                </a:solidFill>
              </a:rPr>
              <a:t>. </a:t>
            </a:r>
            <a:r>
              <a:rPr lang="de-DE" noProof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de-DE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&amp;y = </a:t>
            </a:r>
            <a:r>
              <a:rPr lang="de-DE" noProof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x;</a:t>
            </a:r>
          </a:p>
          <a:p>
            <a:pPr lvl="1"/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/>
              <a:t>Pointer-Typen </a:t>
            </a:r>
            <a:r>
              <a:rPr lang="de-DE" noProof="0" dirty="0"/>
              <a:t>(enden auf *)</a:t>
            </a:r>
          </a:p>
          <a:p>
            <a:pPr lvl="1"/>
            <a:r>
              <a:rPr lang="de-DE" noProof="0" dirty="0">
                <a:solidFill>
                  <a:srgbClr val="000000"/>
                </a:solidFill>
              </a:rPr>
              <a:t>Variable mit </a:t>
            </a:r>
            <a:r>
              <a:rPr lang="de-DE" b="1" noProof="0" dirty="0">
                <a:solidFill>
                  <a:srgbClr val="000000"/>
                </a:solidFill>
              </a:rPr>
              <a:t>Pointer-Typ </a:t>
            </a:r>
            <a:r>
              <a:rPr lang="de-DE" b="1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X*</a:t>
            </a:r>
            <a:r>
              <a:rPr lang="de-DE" noProof="0" dirty="0">
                <a:solidFill>
                  <a:srgbClr val="000000"/>
                </a:solidFill>
              </a:rPr>
              <a:t> verweist auf eine Speicherstelle, die einen X-Wert/-Objekt enthält.</a:t>
            </a:r>
          </a:p>
          <a:p>
            <a:pPr lvl="1"/>
            <a:r>
              <a:rPr lang="de-DE" noProof="0" dirty="0">
                <a:solidFill>
                  <a:srgbClr val="000000"/>
                </a:solidFill>
              </a:rPr>
              <a:t>z.B. </a:t>
            </a:r>
            <a:r>
              <a:rPr lang="de-DE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*x = </a:t>
            </a:r>
            <a:r>
              <a:rPr lang="de-DE" noProof="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int(3);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b="1" noProof="0" dirty="0"/>
              <a:t>Array-Typen </a:t>
            </a:r>
            <a:r>
              <a:rPr lang="de-DE" noProof="0" dirty="0"/>
              <a:t>(enden auf [], </a:t>
            </a:r>
            <a:r>
              <a:rPr lang="de-DE" noProof="0" err="1"/>
              <a:t>Syntactic</a:t>
            </a:r>
            <a:r>
              <a:rPr lang="de-DE" noProof="0"/>
              <a:t> Sugar)</a:t>
            </a:r>
          </a:p>
          <a:p>
            <a:pPr lvl="2"/>
            <a:r>
              <a:rPr lang="de-DE" noProof="0"/>
              <a:t>Variable </a:t>
            </a:r>
            <a:r>
              <a:rPr lang="de-DE" noProof="0" dirty="0"/>
              <a:t>mit </a:t>
            </a:r>
            <a:r>
              <a:rPr lang="de-DE" b="1" noProof="0" dirty="0"/>
              <a:t>Array-Typ </a:t>
            </a:r>
            <a:r>
              <a:rPr lang="de-DE" b="1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X[]</a:t>
            </a:r>
            <a:r>
              <a:rPr lang="de-DE" noProof="0" dirty="0"/>
              <a:t> verweist auf ein Array, dessen Elemente den Typ </a:t>
            </a:r>
            <a:r>
              <a:rPr lang="de-DE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de-DE" noProof="0" dirty="0"/>
              <a:t> haben, und ist äquivalent zu Typ </a:t>
            </a:r>
            <a:r>
              <a:rPr lang="de-DE" noProof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X*</a:t>
            </a:r>
            <a:r>
              <a:rPr lang="de-DE" noProof="0"/>
              <a:t>.</a:t>
            </a:r>
          </a:p>
          <a:p>
            <a:pPr lvl="2"/>
            <a:r>
              <a:rPr lang="de-DE" noProof="0"/>
              <a:t>z.B.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int x[]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= {1,1,2,3,5}; int *x2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= x;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6969701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Zusammenfassung: Zuweisung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Was passiert bei der Zuweisung zwischen verschiedenen Variablentypen?</a:t>
            </a:r>
          </a:p>
          <a:p>
            <a:pPr lvl="1"/>
            <a:r>
              <a:rPr lang="de-DE" noProof="0" dirty="0"/>
              <a:t>[LHS-Typ] x = [Operator] [RHS-Typ] y;</a:t>
            </a:r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marL="9525" indent="0">
              <a:buNone/>
            </a:pPr>
            <a:r>
              <a:rPr lang="de-DE" noProof="0" dirty="0"/>
              <a:t>(1) </a:t>
            </a:r>
            <a:r>
              <a:rPr lang="de-DE" b="1" noProof="0" dirty="0"/>
              <a:t>Adressoperator</a:t>
            </a:r>
            <a:r>
              <a:rPr lang="de-DE" noProof="0" dirty="0"/>
              <a:t> kann nur auf </a:t>
            </a:r>
            <a:r>
              <a:rPr lang="de-DE" noProof="0"/>
              <a:t>"benannte</a:t>
            </a:r>
            <a:r>
              <a:rPr lang="de-DE" noProof="0" dirty="0"/>
              <a:t>" Objekte angewandt werden (z.B. Variablen), nicht aber auf anonyme Objekte und </a:t>
            </a:r>
            <a:r>
              <a:rPr lang="de-DE" noProof="0" dirty="0" err="1"/>
              <a:t>Literale</a:t>
            </a:r>
            <a:r>
              <a:rPr lang="de-DE" noProof="0" dirty="0"/>
              <a:t> (z.B. 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&amp;42</a:t>
            </a:r>
            <a:r>
              <a:rPr lang="de-DE" noProof="0" dirty="0"/>
              <a:t>, 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&amp;Building()</a:t>
            </a:r>
            <a:r>
              <a:rPr lang="de-DE" noProof="0" dirty="0"/>
              <a:t>)</a:t>
            </a: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/>
          </p:nvPr>
        </p:nvGraphicFramePr>
        <p:xfrm>
          <a:off x="124618" y="2314162"/>
          <a:ext cx="8893175" cy="3309176"/>
        </p:xfrm>
        <a:graphic>
          <a:graphicData uri="http://schemas.openxmlformats.org/drawingml/2006/table">
            <a:tbl>
              <a:tblPr firstRow="1" firstCol="1" bandRow="1">
                <a:tableStyleId>{073A0DAA-6AF3-43AB-8588-CEC1D06C72B9}</a:tableStyleId>
              </a:tblPr>
              <a:tblGrid>
                <a:gridCol w="19417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080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006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2329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47169">
                <a:tc>
                  <a:txBody>
                    <a:bodyPr/>
                    <a:lstStyle/>
                    <a:p>
                      <a:pPr algn="r"/>
                      <a:r>
                        <a:rPr lang="en-US" sz="2100"/>
                        <a:t>RHS</a:t>
                      </a:r>
                    </a:p>
                    <a:p>
                      <a:endParaRPr lang="en-US" sz="2100"/>
                    </a:p>
                    <a:p>
                      <a:r>
                        <a:rPr lang="en-US" sz="2100"/>
                        <a:t>LHS</a:t>
                      </a:r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/>
                        <a:t>Wert-Typ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/>
                        <a:t>Y y</a:t>
                      </a:r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/>
                        <a:t>Referenz-Typ</a:t>
                      </a:r>
                      <a:br>
                        <a:rPr lang="en-US" sz="2100"/>
                      </a:br>
                      <a:r>
                        <a:rPr lang="en-US" sz="2100"/>
                        <a:t>Y &amp;y</a:t>
                      </a:r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/>
                        <a:t>Pointer-Typ</a:t>
                      </a:r>
                    </a:p>
                    <a:p>
                      <a:pPr algn="ctr"/>
                      <a:r>
                        <a:rPr lang="en-US" sz="2100"/>
                        <a:t>Y *y</a:t>
                      </a:r>
                    </a:p>
                  </a:txBody>
                  <a:tcPr marL="107203" marR="107203" marT="53602" marB="53602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6693">
                <a:tc>
                  <a:txBody>
                    <a:bodyPr/>
                    <a:lstStyle/>
                    <a:p>
                      <a:r>
                        <a:rPr lang="en-US" sz="2100"/>
                        <a:t>Wert-Typ </a:t>
                      </a:r>
                      <a:br>
                        <a:rPr lang="en-US" sz="2100"/>
                      </a:br>
                      <a:r>
                        <a:rPr lang="en-US" sz="2100"/>
                        <a:t>X x = </a:t>
                      </a:r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 x = y</a:t>
                      </a:r>
                      <a:r>
                        <a:rPr lang="en-US" sz="2100" baseline="0"/>
                        <a:t> (</a:t>
                      </a:r>
                      <a:r>
                        <a:rPr lang="en-US" sz="2100"/>
                        <a:t>Kopie)</a:t>
                      </a:r>
                    </a:p>
                  </a:txBody>
                  <a:tcPr marL="107203" marR="107203" marT="53602" marB="53602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x = y (Kopie)</a:t>
                      </a:r>
                    </a:p>
                  </a:txBody>
                  <a:tcPr marL="107203" marR="107203" marT="53602" marB="53602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x</a:t>
                      </a:r>
                      <a:r>
                        <a:rPr lang="en-US" sz="2100" baseline="0"/>
                        <a:t> </a:t>
                      </a:r>
                      <a:r>
                        <a:rPr lang="en-US" sz="2100"/>
                        <a:t>= *y</a:t>
                      </a:r>
                      <a:r>
                        <a:rPr lang="en-US" sz="2100" baseline="0"/>
                        <a:t> (Kopie)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50394">
                <a:tc>
                  <a:txBody>
                    <a:bodyPr/>
                    <a:lstStyle/>
                    <a:p>
                      <a:r>
                        <a:rPr lang="en-US" sz="2100"/>
                        <a:t>Referenz-Typ X</a:t>
                      </a:r>
                      <a:r>
                        <a:rPr lang="en-US" sz="2100" baseline="0"/>
                        <a:t> &amp;x =</a:t>
                      </a:r>
                      <a:endParaRPr lang="en-US" sz="2100"/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x = y (Alias)</a:t>
                      </a:r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x = y (Alias)</a:t>
                      </a:r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x = *y</a:t>
                      </a:r>
                      <a:r>
                        <a:rPr lang="en-US" sz="2100" baseline="0"/>
                        <a:t>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6693">
                <a:tc>
                  <a:txBody>
                    <a:bodyPr/>
                    <a:lstStyle/>
                    <a:p>
                      <a:r>
                        <a:rPr lang="en-US" sz="2100"/>
                        <a:t>Pointer-Typ</a:t>
                      </a:r>
                      <a:br>
                        <a:rPr lang="en-US" sz="2100"/>
                      </a:br>
                      <a:r>
                        <a:rPr lang="en-US" sz="2100"/>
                        <a:t>X *x =</a:t>
                      </a:r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x = &amp;</a:t>
                      </a:r>
                      <a:r>
                        <a:rPr lang="en-US" sz="2100" baseline="30000"/>
                        <a:t>(1)</a:t>
                      </a:r>
                      <a:r>
                        <a:rPr lang="en-US" sz="2100"/>
                        <a:t>y</a:t>
                      </a:r>
                      <a:r>
                        <a:rPr lang="en-US" sz="2100" baseline="0"/>
                        <a:t>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x = &amp;y</a:t>
                      </a:r>
                      <a:r>
                        <a:rPr lang="en-US" sz="2100" baseline="0"/>
                        <a:t>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X</a:t>
                      </a:r>
                      <a:r>
                        <a:rPr lang="en-US" sz="2100" baseline="0"/>
                        <a:t> = y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66769315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itel 1"/>
          <p:cNvSpPr txBox="1">
            <a:spLocks/>
          </p:cNvSpPr>
          <p:nvPr/>
        </p:nvSpPr>
        <p:spPr bwMode="auto">
          <a:xfrm>
            <a:off x="358775" y="488950"/>
            <a:ext cx="687705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  <a:buFontTx/>
            </a:pPr>
            <a:r>
              <a:rPr lang="de-DE" altLang="de-DE"/>
              <a:t>Zusammenfassung: Rolle von </a:t>
            </a:r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de-DE" kern="0" dirty="0"/>
          </a:p>
        </p:txBody>
      </p:sp>
      <p:sp>
        <p:nvSpPr>
          <p:cNvPr id="9219" name="Textfeld 62"/>
          <p:cNvSpPr txBox="1">
            <a:spLocks noChangeArrowheads="1"/>
          </p:cNvSpPr>
          <p:nvPr/>
        </p:nvSpPr>
        <p:spPr bwMode="auto">
          <a:xfrm>
            <a:off x="528112" y="4669855"/>
            <a:ext cx="6985000" cy="16435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>
                <a:latin typeface="Consolas" panose="020B0609020204030204" pitchFamily="49" charset="0"/>
                <a:cs typeface="Consolas" panose="020B0609020204030204" pitchFamily="49" charset="0"/>
              </a:rPr>
              <a:t>const int   *       iP = &amp;i; 	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>
                <a:latin typeface="Consolas" panose="020B0609020204030204" pitchFamily="49" charset="0"/>
                <a:cs typeface="Consolas" panose="020B0609020204030204" pitchFamily="49" charset="0"/>
              </a:rPr>
              <a:t>int const   *       iP = &amp;i;	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endParaRPr lang="de-DE" altLang="de-DE" sz="1600" b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>
                <a:latin typeface="Consolas" panose="020B0609020204030204" pitchFamily="49" charset="0"/>
                <a:cs typeface="Consolas" panose="020B0609020204030204" pitchFamily="49" charset="0"/>
              </a:rPr>
              <a:t>   int      * const iP = &amp;i;      	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endParaRPr lang="de-DE" altLang="de-DE" sz="1600" b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>
                <a:latin typeface="Consolas" panose="020B0609020204030204" pitchFamily="49" charset="0"/>
                <a:cs typeface="Consolas" panose="020B0609020204030204" pitchFamily="49" charset="0"/>
              </a:rPr>
              <a:t>const int   * const iP = &amp;i; 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>
                <a:latin typeface="Consolas" panose="020B0609020204030204" pitchFamily="49" charset="0"/>
                <a:cs typeface="Consolas" panose="020B0609020204030204" pitchFamily="49" charset="0"/>
              </a:rPr>
              <a:t>int const   * const iP = &amp;i; 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3877090" y="2696119"/>
            <a:ext cx="4538663" cy="1876425"/>
            <a:chOff x="1978025" y="4508500"/>
            <a:chExt cx="4538663" cy="1876425"/>
          </a:xfrm>
        </p:grpSpPr>
        <p:sp useBgFill="1">
          <p:nvSpPr>
            <p:cNvPr id="9227" name="Rectangle 19"/>
            <p:cNvSpPr>
              <a:spLocks noChangeArrowheads="1"/>
            </p:cNvSpPr>
            <p:nvPr/>
          </p:nvSpPr>
          <p:spPr bwMode="auto">
            <a:xfrm>
              <a:off x="32750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28" name="Rectangle 20"/>
            <p:cNvSpPr>
              <a:spLocks noChangeArrowheads="1"/>
            </p:cNvSpPr>
            <p:nvPr/>
          </p:nvSpPr>
          <p:spPr bwMode="auto">
            <a:xfrm>
              <a:off x="34909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29" name="Rectangle 21"/>
            <p:cNvSpPr>
              <a:spLocks noChangeArrowheads="1"/>
            </p:cNvSpPr>
            <p:nvPr/>
          </p:nvSpPr>
          <p:spPr bwMode="auto">
            <a:xfrm>
              <a:off x="37068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0" name="Rectangle 22"/>
            <p:cNvSpPr>
              <a:spLocks noChangeArrowheads="1"/>
            </p:cNvSpPr>
            <p:nvPr/>
          </p:nvSpPr>
          <p:spPr bwMode="auto">
            <a:xfrm>
              <a:off x="39227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1" name="Rectangle 23"/>
            <p:cNvSpPr>
              <a:spLocks noChangeArrowheads="1"/>
            </p:cNvSpPr>
            <p:nvPr/>
          </p:nvSpPr>
          <p:spPr bwMode="auto">
            <a:xfrm>
              <a:off x="19796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2" name="Rectangle 24"/>
            <p:cNvSpPr>
              <a:spLocks noChangeArrowheads="1"/>
            </p:cNvSpPr>
            <p:nvPr/>
          </p:nvSpPr>
          <p:spPr bwMode="auto">
            <a:xfrm>
              <a:off x="21955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3" name="Rectangle 25"/>
            <p:cNvSpPr>
              <a:spLocks noChangeArrowheads="1"/>
            </p:cNvSpPr>
            <p:nvPr/>
          </p:nvSpPr>
          <p:spPr bwMode="auto">
            <a:xfrm>
              <a:off x="24114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4" name="Rectangle 26"/>
            <p:cNvSpPr>
              <a:spLocks noChangeArrowheads="1"/>
            </p:cNvSpPr>
            <p:nvPr/>
          </p:nvSpPr>
          <p:spPr bwMode="auto">
            <a:xfrm>
              <a:off x="26273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5" name="Rectangle 27"/>
            <p:cNvSpPr>
              <a:spLocks noChangeArrowheads="1"/>
            </p:cNvSpPr>
            <p:nvPr/>
          </p:nvSpPr>
          <p:spPr bwMode="auto">
            <a:xfrm>
              <a:off x="28432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6" name="Rectangle 28"/>
            <p:cNvSpPr>
              <a:spLocks noChangeArrowheads="1"/>
            </p:cNvSpPr>
            <p:nvPr/>
          </p:nvSpPr>
          <p:spPr bwMode="auto">
            <a:xfrm>
              <a:off x="30591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7" name="Rectangle 29"/>
            <p:cNvSpPr>
              <a:spLocks noChangeArrowheads="1"/>
            </p:cNvSpPr>
            <p:nvPr/>
          </p:nvSpPr>
          <p:spPr bwMode="auto">
            <a:xfrm>
              <a:off x="41402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8" name="Rectangle 30"/>
            <p:cNvSpPr>
              <a:spLocks noChangeArrowheads="1"/>
            </p:cNvSpPr>
            <p:nvPr/>
          </p:nvSpPr>
          <p:spPr bwMode="auto">
            <a:xfrm>
              <a:off x="43561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9" name="Rectangle 31"/>
            <p:cNvSpPr>
              <a:spLocks noChangeArrowheads="1"/>
            </p:cNvSpPr>
            <p:nvPr/>
          </p:nvSpPr>
          <p:spPr bwMode="auto">
            <a:xfrm>
              <a:off x="45720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0" name="Rectangle 32"/>
            <p:cNvSpPr>
              <a:spLocks noChangeArrowheads="1"/>
            </p:cNvSpPr>
            <p:nvPr/>
          </p:nvSpPr>
          <p:spPr bwMode="auto">
            <a:xfrm>
              <a:off x="47879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1" name="Rectangle 33"/>
            <p:cNvSpPr>
              <a:spLocks noChangeArrowheads="1"/>
            </p:cNvSpPr>
            <p:nvPr/>
          </p:nvSpPr>
          <p:spPr bwMode="auto">
            <a:xfrm>
              <a:off x="50038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2" name="Rectangle 34"/>
            <p:cNvSpPr>
              <a:spLocks noChangeArrowheads="1"/>
            </p:cNvSpPr>
            <p:nvPr/>
          </p:nvSpPr>
          <p:spPr bwMode="auto">
            <a:xfrm>
              <a:off x="52197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>
          <p:nvSpPr>
            <p:cNvPr id="9243" name="Rectangle 35"/>
            <p:cNvSpPr>
              <a:spLocks noChangeArrowheads="1"/>
            </p:cNvSpPr>
            <p:nvPr/>
          </p:nvSpPr>
          <p:spPr bwMode="auto">
            <a:xfrm>
              <a:off x="54356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4" name="Rectangle 36"/>
            <p:cNvSpPr>
              <a:spLocks noChangeArrowheads="1"/>
            </p:cNvSpPr>
            <p:nvPr/>
          </p:nvSpPr>
          <p:spPr bwMode="auto">
            <a:xfrm>
              <a:off x="5651500" y="5156200"/>
              <a:ext cx="217488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9245" name="Rectangle 37"/>
            <p:cNvSpPr>
              <a:spLocks noChangeArrowheads="1"/>
            </p:cNvSpPr>
            <p:nvPr/>
          </p:nvSpPr>
          <p:spPr bwMode="auto">
            <a:xfrm>
              <a:off x="58674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46" name="Rectangle 38"/>
            <p:cNvSpPr>
              <a:spLocks noChangeArrowheads="1"/>
            </p:cNvSpPr>
            <p:nvPr/>
          </p:nvSpPr>
          <p:spPr bwMode="auto">
            <a:xfrm>
              <a:off x="60833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47" name="Rectangle 39"/>
            <p:cNvSpPr>
              <a:spLocks noChangeArrowheads="1"/>
            </p:cNvSpPr>
            <p:nvPr/>
          </p:nvSpPr>
          <p:spPr bwMode="auto">
            <a:xfrm>
              <a:off x="62992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50" name="AutoShape 42"/>
            <p:cNvSpPr>
              <a:spLocks/>
            </p:cNvSpPr>
            <p:nvPr/>
          </p:nvSpPr>
          <p:spPr bwMode="auto">
            <a:xfrm rot="5400000">
              <a:off x="2736057" y="4544219"/>
              <a:ext cx="214312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55" name="Text Box 57"/>
            <p:cNvSpPr txBox="1">
              <a:spLocks noChangeArrowheads="1"/>
            </p:cNvSpPr>
            <p:nvPr/>
          </p:nvSpPr>
          <p:spPr bwMode="auto">
            <a:xfrm>
              <a:off x="2609939" y="5300663"/>
              <a:ext cx="44114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10</a:t>
              </a:r>
            </a:p>
          </p:txBody>
        </p:sp>
        <p:sp>
          <p:nvSpPr>
            <p:cNvPr id="9256" name="Text Box 58"/>
            <p:cNvSpPr txBox="1">
              <a:spLocks noChangeArrowheads="1"/>
            </p:cNvSpPr>
            <p:nvPr/>
          </p:nvSpPr>
          <p:spPr bwMode="auto">
            <a:xfrm>
              <a:off x="47863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</p:txBody>
        </p:sp>
        <p:sp>
          <p:nvSpPr>
            <p:cNvPr id="9257" name="Text Box 59"/>
            <p:cNvSpPr txBox="1">
              <a:spLocks noChangeArrowheads="1"/>
            </p:cNvSpPr>
            <p:nvPr/>
          </p:nvSpPr>
          <p:spPr bwMode="auto">
            <a:xfrm>
              <a:off x="50022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8</a:t>
              </a:r>
            </a:p>
          </p:txBody>
        </p:sp>
        <p:sp>
          <p:nvSpPr>
            <p:cNvPr id="9258" name="Text Box 60"/>
            <p:cNvSpPr txBox="1">
              <a:spLocks noChangeArrowheads="1"/>
            </p:cNvSpPr>
            <p:nvPr/>
          </p:nvSpPr>
          <p:spPr bwMode="auto">
            <a:xfrm>
              <a:off x="52181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9</a:t>
              </a:r>
            </a:p>
          </p:txBody>
        </p:sp>
        <p:sp>
          <p:nvSpPr>
            <p:cNvPr id="9259" name="Text Box 61"/>
            <p:cNvSpPr txBox="1">
              <a:spLocks noChangeArrowheads="1"/>
            </p:cNvSpPr>
            <p:nvPr/>
          </p:nvSpPr>
          <p:spPr bwMode="auto">
            <a:xfrm>
              <a:off x="54340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0</a:t>
              </a:r>
            </a:p>
          </p:txBody>
        </p:sp>
        <p:sp>
          <p:nvSpPr>
            <p:cNvPr id="9260" name="Text Box 62"/>
            <p:cNvSpPr txBox="1">
              <a:spLocks noChangeArrowheads="1"/>
            </p:cNvSpPr>
            <p:nvPr/>
          </p:nvSpPr>
          <p:spPr bwMode="auto">
            <a:xfrm>
              <a:off x="5651500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</p:txBody>
        </p:sp>
        <p:sp>
          <p:nvSpPr>
            <p:cNvPr id="9261" name="Text Box 63"/>
            <p:cNvSpPr txBox="1">
              <a:spLocks noChangeArrowheads="1"/>
            </p:cNvSpPr>
            <p:nvPr/>
          </p:nvSpPr>
          <p:spPr bwMode="auto">
            <a:xfrm>
              <a:off x="5867400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</p:txBody>
        </p:sp>
        <p:sp>
          <p:nvSpPr>
            <p:cNvPr id="9262" name="Text Box 64"/>
            <p:cNvSpPr txBox="1">
              <a:spLocks noChangeArrowheads="1"/>
            </p:cNvSpPr>
            <p:nvPr/>
          </p:nvSpPr>
          <p:spPr bwMode="auto">
            <a:xfrm>
              <a:off x="4570413" y="5802313"/>
              <a:ext cx="212725" cy="458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63" name="Text Box 65"/>
            <p:cNvSpPr txBox="1">
              <a:spLocks noChangeArrowheads="1"/>
            </p:cNvSpPr>
            <p:nvPr/>
          </p:nvSpPr>
          <p:spPr bwMode="auto">
            <a:xfrm>
              <a:off x="6084888" y="5805488"/>
              <a:ext cx="212725" cy="458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64" name="Text Box 66"/>
            <p:cNvSpPr txBox="1">
              <a:spLocks noChangeArrowheads="1"/>
            </p:cNvSpPr>
            <p:nvPr/>
          </p:nvSpPr>
          <p:spPr bwMode="auto">
            <a:xfrm>
              <a:off x="21939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</p:txBody>
        </p:sp>
        <p:sp>
          <p:nvSpPr>
            <p:cNvPr id="9265" name="Text Box 67"/>
            <p:cNvSpPr txBox="1">
              <a:spLocks noChangeArrowheads="1"/>
            </p:cNvSpPr>
            <p:nvPr/>
          </p:nvSpPr>
          <p:spPr bwMode="auto">
            <a:xfrm>
              <a:off x="24098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8</a:t>
              </a:r>
            </a:p>
          </p:txBody>
        </p:sp>
        <p:sp>
          <p:nvSpPr>
            <p:cNvPr id="9266" name="Text Box 68"/>
            <p:cNvSpPr txBox="1">
              <a:spLocks noChangeArrowheads="1"/>
            </p:cNvSpPr>
            <p:nvPr/>
          </p:nvSpPr>
          <p:spPr bwMode="auto">
            <a:xfrm>
              <a:off x="26257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9</a:t>
              </a:r>
            </a:p>
          </p:txBody>
        </p:sp>
        <p:sp>
          <p:nvSpPr>
            <p:cNvPr id="9267" name="Text Box 69"/>
            <p:cNvSpPr txBox="1">
              <a:spLocks noChangeArrowheads="1"/>
            </p:cNvSpPr>
            <p:nvPr/>
          </p:nvSpPr>
          <p:spPr bwMode="auto">
            <a:xfrm>
              <a:off x="28416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0</a:t>
              </a:r>
            </a:p>
          </p:txBody>
        </p:sp>
        <p:sp>
          <p:nvSpPr>
            <p:cNvPr id="9268" name="Text Box 70"/>
            <p:cNvSpPr txBox="1">
              <a:spLocks noChangeArrowheads="1"/>
            </p:cNvSpPr>
            <p:nvPr/>
          </p:nvSpPr>
          <p:spPr bwMode="auto">
            <a:xfrm>
              <a:off x="3059113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</p:txBody>
        </p:sp>
        <p:sp>
          <p:nvSpPr>
            <p:cNvPr id="9269" name="Text Box 71"/>
            <p:cNvSpPr txBox="1">
              <a:spLocks noChangeArrowheads="1"/>
            </p:cNvSpPr>
            <p:nvPr/>
          </p:nvSpPr>
          <p:spPr bwMode="auto">
            <a:xfrm>
              <a:off x="3275013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</p:txBody>
        </p:sp>
        <p:sp>
          <p:nvSpPr>
            <p:cNvPr id="9270" name="Text Box 72"/>
            <p:cNvSpPr txBox="1">
              <a:spLocks noChangeArrowheads="1"/>
            </p:cNvSpPr>
            <p:nvPr/>
          </p:nvSpPr>
          <p:spPr bwMode="auto">
            <a:xfrm>
              <a:off x="1978025" y="5803900"/>
              <a:ext cx="212725" cy="4587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71" name="Text Box 73"/>
            <p:cNvSpPr txBox="1">
              <a:spLocks noChangeArrowheads="1"/>
            </p:cNvSpPr>
            <p:nvPr/>
          </p:nvSpPr>
          <p:spPr bwMode="auto">
            <a:xfrm>
              <a:off x="3492500" y="5805488"/>
              <a:ext cx="212725" cy="458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75" name="Text Box 77"/>
            <p:cNvSpPr txBox="1">
              <a:spLocks noChangeArrowheads="1"/>
            </p:cNvSpPr>
            <p:nvPr/>
          </p:nvSpPr>
          <p:spPr bwMode="auto">
            <a:xfrm>
              <a:off x="2427864" y="4508500"/>
              <a:ext cx="561372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int i;</a:t>
              </a:r>
            </a:p>
          </p:txBody>
        </p:sp>
        <p:sp>
          <p:nvSpPr>
            <p:cNvPr id="9279" name="AutoShape 40"/>
            <p:cNvSpPr>
              <a:spLocks/>
            </p:cNvSpPr>
            <p:nvPr/>
          </p:nvSpPr>
          <p:spPr bwMode="auto">
            <a:xfrm rot="5400000">
              <a:off x="5121275" y="4533901"/>
              <a:ext cx="195262" cy="865186"/>
            </a:xfrm>
            <a:prstGeom prst="leftBrace">
              <a:avLst>
                <a:gd name="adj1" fmla="val 33591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80" name="Text Box 41"/>
            <p:cNvSpPr txBox="1">
              <a:spLocks noChangeArrowheads="1"/>
            </p:cNvSpPr>
            <p:nvPr/>
          </p:nvSpPr>
          <p:spPr bwMode="auto">
            <a:xfrm>
              <a:off x="4966281" y="4508500"/>
              <a:ext cx="720069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int *iP</a:t>
              </a:r>
            </a:p>
          </p:txBody>
        </p:sp>
        <p:sp>
          <p:nvSpPr>
            <p:cNvPr id="9281" name="Text Box 53"/>
            <p:cNvSpPr txBox="1">
              <a:spLocks noChangeArrowheads="1"/>
            </p:cNvSpPr>
            <p:nvPr/>
          </p:nvSpPr>
          <p:spPr bwMode="auto">
            <a:xfrm>
              <a:off x="4966281" y="5300663"/>
              <a:ext cx="508238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r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2158</a:t>
              </a:r>
            </a:p>
          </p:txBody>
        </p:sp>
      </p:grpSp>
      <p:grpSp>
        <p:nvGrpSpPr>
          <p:cNvPr id="5" name="Gruppieren 4"/>
          <p:cNvGrpSpPr/>
          <p:nvPr/>
        </p:nvGrpSpPr>
        <p:grpSpPr>
          <a:xfrm>
            <a:off x="3203848" y="1559062"/>
            <a:ext cx="2942574" cy="821063"/>
            <a:chOff x="1585757" y="3120071"/>
            <a:chExt cx="2942574" cy="821063"/>
          </a:xfrm>
        </p:grpSpPr>
        <p:sp>
          <p:nvSpPr>
            <p:cNvPr id="9220" name="Rectangle 5"/>
            <p:cNvSpPr>
              <a:spLocks noChangeArrowheads="1"/>
            </p:cNvSpPr>
            <p:nvPr/>
          </p:nvSpPr>
          <p:spPr bwMode="auto">
            <a:xfrm>
              <a:off x="2655727" y="3575051"/>
              <a:ext cx="792163" cy="362382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10</a:t>
              </a:r>
            </a:p>
          </p:txBody>
        </p:sp>
        <p:sp>
          <p:nvSpPr>
            <p:cNvPr id="9226" name="Text Box 16"/>
            <p:cNvSpPr txBox="1">
              <a:spLocks noChangeArrowheads="1"/>
            </p:cNvSpPr>
            <p:nvPr/>
          </p:nvSpPr>
          <p:spPr bwMode="auto">
            <a:xfrm>
              <a:off x="2052638" y="3284538"/>
              <a:ext cx="5889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Name</a:t>
              </a:r>
            </a:p>
          </p:txBody>
        </p:sp>
        <p:sp>
          <p:nvSpPr>
            <p:cNvPr id="9272" name="Text Box 74"/>
            <p:cNvSpPr txBox="1">
              <a:spLocks noChangeArrowheads="1"/>
            </p:cNvSpPr>
            <p:nvPr/>
          </p:nvSpPr>
          <p:spPr bwMode="auto">
            <a:xfrm>
              <a:off x="2628900" y="3120071"/>
              <a:ext cx="1899431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Wert </a:t>
              </a:r>
              <a:br>
                <a:rPr lang="de-DE" altLang="de-DE" sz="1200" b="0"/>
              </a:br>
              <a:r>
                <a:rPr lang="de-DE" altLang="de-DE" sz="1200" b="0"/>
                <a:t>(interpretiert als Adresse)</a:t>
              </a:r>
            </a:p>
          </p:txBody>
        </p:sp>
        <p:sp>
          <p:nvSpPr>
            <p:cNvPr id="9273" name="Rectangle 75"/>
            <p:cNvSpPr>
              <a:spLocks noChangeArrowheads="1"/>
            </p:cNvSpPr>
            <p:nvPr/>
          </p:nvSpPr>
          <p:spPr bwMode="auto">
            <a:xfrm>
              <a:off x="1585757" y="3576716"/>
              <a:ext cx="574675" cy="36441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400" b="0"/>
                <a:t>int</a:t>
              </a:r>
            </a:p>
          </p:txBody>
        </p:sp>
        <p:sp>
          <p:nvSpPr>
            <p:cNvPr id="9274" name="Rectangle 76"/>
            <p:cNvSpPr>
              <a:spLocks noChangeArrowheads="1"/>
            </p:cNvSpPr>
            <p:nvPr/>
          </p:nvSpPr>
          <p:spPr bwMode="auto">
            <a:xfrm>
              <a:off x="2150902" y="3575050"/>
              <a:ext cx="503238" cy="17623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i</a:t>
              </a:r>
            </a:p>
          </p:txBody>
        </p:sp>
        <p:sp>
          <p:nvSpPr>
            <p:cNvPr id="9282" name="Rectangle 76"/>
            <p:cNvSpPr>
              <a:spLocks noChangeArrowheads="1"/>
            </p:cNvSpPr>
            <p:nvPr/>
          </p:nvSpPr>
          <p:spPr bwMode="auto">
            <a:xfrm>
              <a:off x="2152490" y="3746500"/>
              <a:ext cx="504825" cy="19354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000" b="0" i="1"/>
                <a:t>2158</a:t>
              </a:r>
            </a:p>
          </p:txBody>
        </p:sp>
      </p:grpSp>
      <p:grpSp>
        <p:nvGrpSpPr>
          <p:cNvPr id="3" name="Gruppieren 2"/>
          <p:cNvGrpSpPr/>
          <p:nvPr/>
        </p:nvGrpSpPr>
        <p:grpSpPr>
          <a:xfrm>
            <a:off x="6439328" y="1723529"/>
            <a:ext cx="1727200" cy="647700"/>
            <a:chOff x="5940425" y="3284538"/>
            <a:chExt cx="1727200" cy="647700"/>
          </a:xfrm>
        </p:grpSpPr>
        <p:sp>
          <p:nvSpPr>
            <p:cNvPr id="9222" name="Rectangle 10"/>
            <p:cNvSpPr>
              <a:spLocks noChangeArrowheads="1"/>
            </p:cNvSpPr>
            <p:nvPr/>
          </p:nvSpPr>
          <p:spPr bwMode="auto">
            <a:xfrm>
              <a:off x="5940425" y="3571875"/>
              <a:ext cx="430213" cy="36036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400" b="0"/>
                <a:t>int*</a:t>
              </a:r>
            </a:p>
          </p:txBody>
        </p:sp>
        <p:sp>
          <p:nvSpPr>
            <p:cNvPr id="9223" name="Rectangle 11"/>
            <p:cNvSpPr>
              <a:spLocks noChangeArrowheads="1"/>
            </p:cNvSpPr>
            <p:nvPr/>
          </p:nvSpPr>
          <p:spPr bwMode="auto">
            <a:xfrm>
              <a:off x="6372225" y="3571875"/>
              <a:ext cx="501650" cy="18097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iP</a:t>
              </a:r>
            </a:p>
          </p:txBody>
        </p:sp>
        <p:sp>
          <p:nvSpPr>
            <p:cNvPr id="9224" name="Rectangle 12"/>
            <p:cNvSpPr>
              <a:spLocks noChangeArrowheads="1"/>
            </p:cNvSpPr>
            <p:nvPr/>
          </p:nvSpPr>
          <p:spPr bwMode="auto">
            <a:xfrm>
              <a:off x="6875463" y="3571875"/>
              <a:ext cx="792162" cy="360363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2158</a:t>
              </a:r>
            </a:p>
          </p:txBody>
        </p:sp>
        <p:sp>
          <p:nvSpPr>
            <p:cNvPr id="9252" name="Text Box 54"/>
            <p:cNvSpPr txBox="1">
              <a:spLocks noChangeArrowheads="1"/>
            </p:cNvSpPr>
            <p:nvPr/>
          </p:nvSpPr>
          <p:spPr bwMode="auto">
            <a:xfrm>
              <a:off x="6010275" y="3284538"/>
              <a:ext cx="43815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Typ</a:t>
              </a:r>
            </a:p>
          </p:txBody>
        </p:sp>
        <p:sp>
          <p:nvSpPr>
            <p:cNvPr id="9253" name="Text Box 55"/>
            <p:cNvSpPr txBox="1">
              <a:spLocks noChangeArrowheads="1"/>
            </p:cNvSpPr>
            <p:nvPr/>
          </p:nvSpPr>
          <p:spPr bwMode="auto">
            <a:xfrm>
              <a:off x="6370638" y="3284538"/>
              <a:ext cx="5889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Name</a:t>
              </a:r>
            </a:p>
          </p:txBody>
        </p:sp>
        <p:sp>
          <p:nvSpPr>
            <p:cNvPr id="9254" name="Text Box 56"/>
            <p:cNvSpPr txBox="1">
              <a:spLocks noChangeArrowheads="1"/>
            </p:cNvSpPr>
            <p:nvPr/>
          </p:nvSpPr>
          <p:spPr bwMode="auto">
            <a:xfrm>
              <a:off x="7019925" y="3284538"/>
              <a:ext cx="506413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Wert</a:t>
              </a:r>
            </a:p>
          </p:txBody>
        </p:sp>
        <p:sp>
          <p:nvSpPr>
            <p:cNvPr id="9283" name="Rectangle 11"/>
            <p:cNvSpPr>
              <a:spLocks noChangeArrowheads="1"/>
            </p:cNvSpPr>
            <p:nvPr/>
          </p:nvSpPr>
          <p:spPr bwMode="auto">
            <a:xfrm>
              <a:off x="6372225" y="3752850"/>
              <a:ext cx="501650" cy="17938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000" b="0" i="1"/>
                <a:t>2267</a:t>
              </a:r>
            </a:p>
          </p:txBody>
        </p:sp>
      </p:grpSp>
      <p:sp>
        <p:nvSpPr>
          <p:cNvPr id="9285" name="Oval 24"/>
          <p:cNvSpPr>
            <a:spLocks noChangeArrowheads="1"/>
          </p:cNvSpPr>
          <p:nvPr/>
        </p:nvSpPr>
        <p:spPr bwMode="auto">
          <a:xfrm>
            <a:off x="7997861" y="2119610"/>
            <a:ext cx="144463" cy="144462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7" name="Gerader Verbinder 6"/>
          <p:cNvCxnSpPr/>
          <p:nvPr/>
        </p:nvCxnSpPr>
        <p:spPr bwMode="auto">
          <a:xfrm>
            <a:off x="395536" y="5270764"/>
            <a:ext cx="7275679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9" name="Gerader Verbinder 88"/>
          <p:cNvCxnSpPr/>
          <p:nvPr/>
        </p:nvCxnSpPr>
        <p:spPr bwMode="auto">
          <a:xfrm>
            <a:off x="395536" y="5702812"/>
            <a:ext cx="7275679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" name="Gerade Verbindung mit Pfeil 7"/>
          <p:cNvCxnSpPr>
            <a:stCxn id="9285" idx="4"/>
            <a:endCxn id="9220" idx="2"/>
          </p:cNvCxnSpPr>
          <p:nvPr/>
        </p:nvCxnSpPr>
        <p:spPr bwMode="auto">
          <a:xfrm rot="5400000">
            <a:off x="6313821" y="620152"/>
            <a:ext cx="112352" cy="3400193"/>
          </a:xfrm>
          <a:prstGeom prst="bentConnector3">
            <a:avLst>
              <a:gd name="adj1" fmla="val 303468"/>
            </a:avLst>
          </a:prstGeom>
          <a:solidFill>
            <a:schemeClr val="accent1"/>
          </a:solidFill>
          <a:ln w="317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" name="Rechteck 3"/>
          <p:cNvSpPr/>
          <p:nvPr/>
        </p:nvSpPr>
        <p:spPr>
          <a:xfrm>
            <a:off x="4236513" y="4606336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68" name="Rechteck 67"/>
          <p:cNvSpPr/>
          <p:nvPr/>
        </p:nvSpPr>
        <p:spPr>
          <a:xfrm>
            <a:off x="4236513" y="4878631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69" name="Rechteck 68"/>
          <p:cNvSpPr/>
          <p:nvPr/>
        </p:nvSpPr>
        <p:spPr>
          <a:xfrm>
            <a:off x="6728253" y="5313742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0" name="Rechteck 69"/>
          <p:cNvSpPr/>
          <p:nvPr/>
        </p:nvSpPr>
        <p:spPr>
          <a:xfrm>
            <a:off x="4277977" y="5715016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1" name="Rechteck 70"/>
          <p:cNvSpPr/>
          <p:nvPr/>
        </p:nvSpPr>
        <p:spPr>
          <a:xfrm>
            <a:off x="6728253" y="5741869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2" name="Rechteck 71"/>
          <p:cNvSpPr/>
          <p:nvPr/>
        </p:nvSpPr>
        <p:spPr>
          <a:xfrm>
            <a:off x="4277977" y="6028331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3" name="Rechteck 72"/>
          <p:cNvSpPr/>
          <p:nvPr/>
        </p:nvSpPr>
        <p:spPr>
          <a:xfrm>
            <a:off x="6728253" y="6055184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256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8" grpId="0"/>
      <p:bldP spid="69" grpId="0"/>
      <p:bldP spid="70" grpId="0"/>
      <p:bldP spid="71" grpId="0"/>
      <p:bldP spid="72" grpId="0"/>
      <p:bldP spid="73" grpId="0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i="1" noProof="0" dirty="0">
                <a:cs typeface="Consolas" panose="020B0609020204030204" pitchFamily="49" charset="0"/>
              </a:rPr>
              <a:t> </a:t>
            </a:r>
            <a:r>
              <a:rPr lang="de-DE" altLang="de-DE" noProof="0" dirty="0"/>
              <a:t>bei Objekten</a:t>
            </a:r>
            <a:endParaRPr lang="de-DE" altLang="de-DE" i="1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7411" name="Rechteck 4"/>
          <p:cNvSpPr>
            <a:spLocks noChangeArrowheads="1"/>
          </p:cNvSpPr>
          <p:nvPr/>
        </p:nvSpPr>
        <p:spPr bwMode="auto">
          <a:xfrm>
            <a:off x="777875" y="1512888"/>
            <a:ext cx="4567238" cy="2925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Building(</a:t>
            </a: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8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	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17412" name="Rechteck 6"/>
          <p:cNvSpPr>
            <a:spLocks noChangeArrowheads="1"/>
          </p:cNvSpPr>
          <p:nvPr/>
        </p:nvSpPr>
        <p:spPr bwMode="auto">
          <a:xfrm>
            <a:off x="792163" y="4826000"/>
            <a:ext cx="7092950" cy="1122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iDoNotChangeAnything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	</a:t>
            </a:r>
            <a:r>
              <a:rPr lang="de-DE" altLang="de-DE" sz="1800">
                <a:solidFill>
                  <a:srgbClr val="005032"/>
                </a:solidFill>
                <a:latin typeface="Consolas" pitchFamily="49" charset="0"/>
              </a:rPr>
              <a:t>Building 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building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building.printFloorPlan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5363265" y="2139949"/>
            <a:ext cx="3486150" cy="936625"/>
          </a:xfrm>
          <a:prstGeom prst="wedgeRoundRectCallout">
            <a:avLst>
              <a:gd name="adj1" fmla="val -67337"/>
              <a:gd name="adj2" fmla="val 3632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Verändert den Zustand des Objekts nicht </a:t>
            </a:r>
            <a:br>
              <a:rPr lang="de-DE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(</a:t>
            </a:r>
            <a:r>
              <a:rPr lang="de-DE" b="1">
                <a:solidFill>
                  <a:schemeClr val="bg1"/>
                </a:solidFill>
              </a:rPr>
              <a:t>Read-</a:t>
            </a:r>
            <a:r>
              <a:rPr lang="de-DE" b="1" err="1">
                <a:solidFill>
                  <a:schemeClr val="bg1"/>
                </a:solidFill>
              </a:rPr>
              <a:t>only</a:t>
            </a:r>
            <a:r>
              <a:rPr lang="de-DE" b="1">
                <a:solidFill>
                  <a:schemeClr val="bg1"/>
                </a:solidFill>
              </a:rPr>
              <a:t>-Zugriff)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940152" y="3830638"/>
            <a:ext cx="2182812" cy="842962"/>
          </a:xfrm>
          <a:prstGeom prst="wedgeRoundRectCallout">
            <a:avLst>
              <a:gd name="adj1" fmla="val -24780"/>
              <a:gd name="adj2" fmla="val 7657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building</a:t>
            </a:r>
            <a:r>
              <a:rPr lang="de-DE">
                <a:solidFill>
                  <a:schemeClr val="bg1"/>
                </a:solidFill>
              </a:rPr>
              <a:t> darf nicht verändert werden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3490318" y="5684838"/>
            <a:ext cx="3962002" cy="696912"/>
          </a:xfrm>
          <a:prstGeom prst="wedgeRoundRectCallout">
            <a:avLst>
              <a:gd name="adj1" fmla="val -39233"/>
              <a:gd name="adj2" fmla="val -8967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Es dürfen </a:t>
            </a:r>
            <a:r>
              <a:rPr lang="de-DE" b="1">
                <a:solidFill>
                  <a:schemeClr val="bg1"/>
                </a:solidFill>
              </a:rPr>
              <a:t>nur </a:t>
            </a:r>
            <a:r>
              <a:rPr lang="de-DE" b="1" err="1">
                <a:solidFill>
                  <a:schemeClr val="bg1"/>
                </a:solidFill>
              </a:rPr>
              <a:t>const</a:t>
            </a:r>
            <a:r>
              <a:rPr lang="de-DE" b="1">
                <a:solidFill>
                  <a:schemeClr val="bg1"/>
                </a:solidFill>
              </a:rPr>
              <a:t> Methoden</a:t>
            </a:r>
            <a:r>
              <a:rPr lang="de-DE">
                <a:solidFill>
                  <a:schemeClr val="bg1"/>
                </a:solidFill>
              </a:rPr>
              <a:t> auf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building</a:t>
            </a:r>
            <a:r>
              <a:rPr lang="de-DE" i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aufgerufen werden</a:t>
            </a:r>
          </a:p>
        </p:txBody>
      </p:sp>
    </p:spTree>
    <p:extLst>
      <p:ext uri="{BB962C8B-B14F-4D97-AF65-F5344CB8AC3E}">
        <p14:creationId xmlns:p14="http://schemas.microsoft.com/office/powerpoint/2010/main" val="40117345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Klausur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altLang="de-DE" b="1" noProof="0" dirty="0"/>
              <a:t>Termin</a:t>
            </a:r>
          </a:p>
          <a:p>
            <a:pPr marL="180975" lvl="1" indent="0">
              <a:buNone/>
            </a:pPr>
            <a:r>
              <a:rPr lang="de-DE" altLang="de-DE" dirty="0"/>
              <a:t>Datum:	04. Oktober 2019</a:t>
            </a:r>
          </a:p>
          <a:p>
            <a:pPr marL="180975" lvl="1" indent="0">
              <a:buNone/>
            </a:pPr>
            <a:r>
              <a:rPr lang="de-DE" altLang="de-DE" dirty="0"/>
              <a:t>Uhrzeit:	16:15 - 18:15 (90 Minuten Bearbeitungszeit)</a:t>
            </a:r>
          </a:p>
          <a:p>
            <a:pPr marL="180975" lvl="1" indent="0">
              <a:buNone/>
            </a:pPr>
            <a:r>
              <a:rPr lang="de-DE" altLang="de-DE" dirty="0"/>
              <a:t>Raum: 	</a:t>
            </a:r>
            <a:r>
              <a:rPr lang="en-US" dirty="0">
                <a:hlinkClick r:id="rId3"/>
              </a:rPr>
              <a:t>S101/A1</a:t>
            </a:r>
            <a:endParaRPr lang="de-DE" altLang="de-DE" dirty="0"/>
          </a:p>
          <a:p>
            <a:pPr marL="0" indent="0">
              <a:buNone/>
            </a:pPr>
            <a:r>
              <a:rPr lang="de-DE" altLang="de-DE" b="1" noProof="0" dirty="0"/>
              <a:t>Inhalt</a:t>
            </a:r>
          </a:p>
          <a:p>
            <a:pPr marL="180975" lvl="1" indent="0">
              <a:buNone/>
            </a:pPr>
            <a:r>
              <a:rPr lang="de-DE" altLang="de-DE" noProof="0" dirty="0"/>
              <a:t>Alle Inhalte in den </a:t>
            </a:r>
            <a:r>
              <a:rPr lang="de-DE" altLang="de-DE" b="1" noProof="0" dirty="0"/>
              <a:t>Vortragsfolien</a:t>
            </a:r>
            <a:r>
              <a:rPr lang="de-DE" altLang="de-DE" noProof="0" dirty="0"/>
              <a:t>, die nicht als </a:t>
            </a:r>
            <a:r>
              <a:rPr lang="en-US" altLang="de-DE" b="1" noProof="0" dirty="0"/>
              <a:t>[</a:t>
            </a:r>
            <a:r>
              <a:rPr lang="en-US" altLang="de-DE" b="1" noProof="0" dirty="0" err="1"/>
              <a:t>Exkurs</a:t>
            </a:r>
            <a:r>
              <a:rPr lang="en-US" altLang="de-DE" b="1" noProof="0" dirty="0"/>
              <a:t>]</a:t>
            </a:r>
            <a:r>
              <a:rPr lang="en-US" altLang="de-DE" noProof="0" dirty="0"/>
              <a:t> </a:t>
            </a:r>
            <a:r>
              <a:rPr lang="en-US" altLang="de-DE" noProof="0" dirty="0" err="1"/>
              <a:t>gekennzeichnet</a:t>
            </a:r>
            <a:r>
              <a:rPr lang="en-US" altLang="de-DE" noProof="0" dirty="0"/>
              <a:t> </a:t>
            </a:r>
            <a:r>
              <a:rPr lang="en-US" altLang="de-DE" noProof="0" dirty="0" err="1"/>
              <a:t>sind</a:t>
            </a:r>
            <a:r>
              <a:rPr lang="en-US" altLang="de-DE" noProof="0" dirty="0"/>
              <a:t>.</a:t>
            </a:r>
            <a:br>
              <a:rPr lang="en-US" altLang="de-DE" noProof="0" dirty="0"/>
            </a:br>
            <a:r>
              <a:rPr lang="en-US" altLang="de-DE" noProof="0" dirty="0" err="1"/>
              <a:t>Alle</a:t>
            </a:r>
            <a:r>
              <a:rPr lang="en-US" altLang="de-DE" noProof="0" dirty="0"/>
              <a:t> </a:t>
            </a:r>
            <a:r>
              <a:rPr lang="en-US" altLang="de-DE" noProof="0" dirty="0" err="1"/>
              <a:t>Inhalte</a:t>
            </a:r>
            <a:r>
              <a:rPr lang="en-US" altLang="de-DE" noProof="0" dirty="0"/>
              <a:t> des </a:t>
            </a:r>
            <a:r>
              <a:rPr lang="en-US" altLang="de-DE" b="1" noProof="0" dirty="0" err="1"/>
              <a:t>Aufgabenblatts</a:t>
            </a:r>
            <a:r>
              <a:rPr lang="en-US" altLang="de-DE" noProof="0" dirty="0"/>
              <a:t>, die </a:t>
            </a:r>
            <a:r>
              <a:rPr lang="en-US" altLang="de-DE" noProof="0" dirty="0" err="1"/>
              <a:t>nicht</a:t>
            </a:r>
            <a:r>
              <a:rPr lang="en-US" altLang="de-DE" noProof="0" dirty="0"/>
              <a:t> </a:t>
            </a:r>
            <a:r>
              <a:rPr lang="en-US" altLang="de-DE" noProof="0" dirty="0" err="1"/>
              <a:t>als</a:t>
            </a:r>
            <a:r>
              <a:rPr lang="en-US" altLang="de-DE" noProof="0" dirty="0"/>
              <a:t> </a:t>
            </a:r>
            <a:r>
              <a:rPr lang="en-US" altLang="de-DE" b="1" noProof="0" dirty="0"/>
              <a:t>"optional"</a:t>
            </a:r>
            <a:r>
              <a:rPr lang="en-US" altLang="de-DE" noProof="0" dirty="0"/>
              <a:t> </a:t>
            </a:r>
            <a:r>
              <a:rPr lang="en-US" altLang="de-DE" noProof="0" dirty="0" err="1"/>
              <a:t>gekennzeichnet</a:t>
            </a:r>
            <a:r>
              <a:rPr lang="en-US" altLang="de-DE" noProof="0" dirty="0"/>
              <a:t> </a:t>
            </a:r>
            <a:r>
              <a:rPr lang="en-US" altLang="de-DE" noProof="0" dirty="0" err="1"/>
              <a:t>sind</a:t>
            </a:r>
            <a:r>
              <a:rPr lang="en-US" altLang="de-DE" noProof="0" dirty="0"/>
              <a:t>.</a:t>
            </a:r>
            <a:br>
              <a:rPr lang="de-DE" altLang="de-DE" noProof="0" dirty="0"/>
            </a:br>
            <a:endParaRPr lang="de-DE" altLang="de-DE" noProof="0" dirty="0"/>
          </a:p>
          <a:p>
            <a:pPr marL="0" indent="0">
              <a:buNone/>
            </a:pPr>
            <a:r>
              <a:rPr lang="de-DE" altLang="de-DE" b="1" noProof="0" dirty="0"/>
              <a:t>Vorbereitung</a:t>
            </a:r>
          </a:p>
          <a:p>
            <a:pPr marL="457200" indent="-274638">
              <a:buAutoNum type="arabicPeriod"/>
            </a:pPr>
            <a:r>
              <a:rPr lang="de-DE" altLang="de-DE" sz="1600" b="0" noProof="0" dirty="0"/>
              <a:t>Konzepte der Vorlesung verstehen</a:t>
            </a:r>
          </a:p>
          <a:p>
            <a:pPr marL="457200" indent="-274638">
              <a:buAutoNum type="arabicPeriod"/>
            </a:pPr>
            <a:r>
              <a:rPr lang="de-DE" altLang="de-DE" sz="1600" b="0" noProof="0" dirty="0"/>
              <a:t>Übungen aus dem Praktikum selbstständig lösen</a:t>
            </a:r>
            <a:endParaRPr lang="de-DE" altLang="de-DE" sz="1600" noProof="0" dirty="0"/>
          </a:p>
          <a:p>
            <a:pPr marL="0" indent="0">
              <a:buNone/>
            </a:pPr>
            <a:endParaRPr lang="de-DE" altLang="de-DE" b="1" noProof="0" dirty="0"/>
          </a:p>
          <a:p>
            <a:pPr marL="0" indent="0">
              <a:buNone/>
            </a:pPr>
            <a:r>
              <a:rPr lang="de-DE" altLang="de-DE" b="1" noProof="0" dirty="0"/>
              <a:t>Zur Teilnahme erforderlich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altLang="de-DE" noProof="0" dirty="0"/>
              <a:t>Amtlicher Lichtbildausweis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altLang="de-DE" noProof="0" dirty="0"/>
              <a:t>Klausuranmeldung (TUCaN!)</a:t>
            </a:r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/>
              <a:t> </a:t>
            </a:r>
            <a:r>
              <a:rPr lang="de-DE" noProof="0" dirty="0" err="1"/>
              <a:t>Overloading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936575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de-DE" b="1" noProof="0" dirty="0"/>
              <a:t>Überladung</a:t>
            </a:r>
            <a:r>
              <a:rPr lang="de-DE" noProof="0" dirty="0"/>
              <a:t> von Methoden anhand von </a:t>
            </a: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/>
              <a:t> ist möglich</a:t>
            </a:r>
          </a:p>
          <a:p>
            <a:pPr marL="342900" indent="-342900">
              <a:buFontTx/>
              <a:buChar char="-"/>
            </a:pPr>
            <a:r>
              <a:rPr lang="de-DE" noProof="0" dirty="0"/>
              <a:t>Typischerweise ähnliche oder identische Implementierung</a:t>
            </a:r>
          </a:p>
        </p:txBody>
      </p:sp>
      <p:sp>
        <p:nvSpPr>
          <p:cNvPr id="4" name="Gefaltete Ecke 3"/>
          <p:cNvSpPr/>
          <p:nvPr/>
        </p:nvSpPr>
        <p:spPr>
          <a:xfrm>
            <a:off x="358775" y="2420888"/>
            <a:ext cx="8532813" cy="3384375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>
              <a:buSzTx/>
            </a:pPr>
            <a:r>
              <a:rPr lang="de-DE" altLang="de-DE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algn="l">
              <a:buSzTx/>
            </a:pPr>
            <a:r>
              <a:rPr lang="de-DE" altLang="de-DE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:</a:t>
            </a:r>
            <a:endParaRPr lang="de-DE" altLang="de-DE">
              <a:solidFill>
                <a:srgbClr val="7F0055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std::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&gt; &amp;getFloors()             { return floors;};</a:t>
            </a:r>
            <a:endParaRPr lang="de-DE" altLang="de-DE">
              <a:solidFill>
                <a:srgbClr val="7F0055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>
                <a:solidFill>
                  <a:srgbClr val="7F0055"/>
                </a:solidFill>
                <a:latin typeface="Consolas" pitchFamily="49" charset="0"/>
              </a:rPr>
              <a:t>   const 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std::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&gt; &amp;getFloors() </a:t>
            </a:r>
            <a:r>
              <a:rPr lang="de-DE" altLang="de-DE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 { return floors;};</a:t>
            </a:r>
            <a:endParaRPr lang="de-DE" altLang="de-DE"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algn="l">
              <a:buSzTx/>
            </a:pP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	std::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algn="l">
              <a:buSzTx/>
            </a:pP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algn="l">
              <a:buSzTx/>
            </a:pPr>
            <a:endParaRPr lang="de-DE" altLang="de-DE">
              <a:solidFill>
                <a:srgbClr val="000000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 main() {</a:t>
            </a:r>
          </a:p>
          <a:p>
            <a:pPr algn="l">
              <a:buSzTx/>
            </a:pP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   </a:t>
            </a:r>
            <a:r>
              <a:rPr lang="de-DE" altLang="de-DE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 Building b{};</a:t>
            </a:r>
          </a:p>
          <a:p>
            <a:pPr algn="l">
              <a:buSzTx/>
            </a:pPr>
            <a:r>
              <a:rPr lang="de-DE" altLang="de-DE">
                <a:solidFill>
                  <a:srgbClr val="7F0055"/>
                </a:solidFill>
                <a:latin typeface="Consolas" pitchFamily="49" charset="0"/>
              </a:rPr>
              <a:t>   const 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std::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&gt; &amp;fs = b.getFloors();</a:t>
            </a:r>
          </a:p>
          <a:p>
            <a:pPr algn="l">
              <a:buSzTx/>
            </a:pP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   </a:t>
            </a:r>
            <a:r>
              <a:rPr lang="de-DE" altLang="de-DE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 &amp;f = b.getFloors().at(1);</a:t>
            </a:r>
          </a:p>
          <a:p>
            <a:pPr algn="l">
              <a:buSzTx/>
            </a:pP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/>
          </a:p>
          <a:p>
            <a:pPr algn="l">
              <a:buSzTx/>
            </a:pPr>
            <a:endParaRPr lang="de-DE" altLang="de-DE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1763688" y="5715954"/>
            <a:ext cx="5040560" cy="696912"/>
          </a:xfrm>
          <a:prstGeom prst="wedgeRoundRectCallout">
            <a:avLst>
              <a:gd name="adj1" fmla="val -37620"/>
              <a:gd name="adj2" fmla="val -7801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Auch die Elemente des Vektors sind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>
                <a:solidFill>
                  <a:schemeClr val="bg1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841865321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Der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/>
              <a:t>-Zeiger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/>
              <a:t> ist in </a:t>
            </a:r>
            <a:r>
              <a:rPr lang="en-US" b="1"/>
              <a:t>jeder Methode </a:t>
            </a:r>
            <a:r>
              <a:rPr lang="en-US"/>
              <a:t>implizit verfügbar – wie in Java.</a:t>
            </a:r>
          </a:p>
          <a:p>
            <a:r>
              <a:rPr lang="en-US"/>
              <a:t>Für eine Klasse C ist der </a:t>
            </a:r>
            <a:r>
              <a:rPr lang="en-US" b="1"/>
              <a:t>Typ</a:t>
            </a:r>
            <a:r>
              <a:rPr lang="en-US"/>
              <a:t> von </a:t>
            </a:r>
            <a:r>
              <a:rPr lang="en-US" b="1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b="1"/>
              <a:t> </a:t>
            </a:r>
          </a:p>
          <a:p>
            <a:pPr lvl="1">
              <a:tabLst>
                <a:tab pos="1257300" algn="l"/>
              </a:tabLst>
            </a:pPr>
            <a:r>
              <a:rPr lang="en-US" b="1">
                <a:latin typeface="Consolas" panose="020B0609020204030204" pitchFamily="49" charset="0"/>
                <a:cs typeface="Consolas" panose="020B0609020204030204" pitchFamily="49" charset="0"/>
              </a:rPr>
              <a:t>C*</a:t>
            </a:r>
            <a:r>
              <a:rPr lang="en-US"/>
              <a:t> 		innerhalb von </a:t>
            </a:r>
            <a:r>
              <a:rPr lang="en-US" b="1"/>
              <a:t>nicht-const </a:t>
            </a:r>
            <a:r>
              <a:rPr lang="en-US"/>
              <a:t>Methoden</a:t>
            </a:r>
          </a:p>
          <a:p>
            <a:pPr lvl="1">
              <a:tabLst>
                <a:tab pos="1257300" algn="l"/>
              </a:tabLst>
            </a:pPr>
            <a:r>
              <a:rPr lang="en-US" b="1">
                <a:latin typeface="Consolas" panose="020B0609020204030204" pitchFamily="49" charset="0"/>
                <a:cs typeface="Consolas" panose="020B0609020204030204" pitchFamily="49" charset="0"/>
              </a:rPr>
              <a:t>const C* </a:t>
            </a:r>
            <a:r>
              <a:rPr lang="en-US"/>
              <a:t>	innerhalb von </a:t>
            </a:r>
            <a:r>
              <a:rPr lang="en-US" b="1"/>
              <a:t>const </a:t>
            </a:r>
            <a:r>
              <a:rPr lang="en-US"/>
              <a:t>Methoden</a:t>
            </a:r>
          </a:p>
          <a:p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/>
              <a:t> kann genutzt werden, um </a:t>
            </a:r>
            <a:r>
              <a:rPr lang="en-US" b="1"/>
              <a:t>Code "sprechender"</a:t>
            </a:r>
            <a:r>
              <a:rPr lang="en-US"/>
              <a:t> zu machen.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Rechteck 4"/>
          <p:cNvSpPr>
            <a:spLocks noChangeArrowheads="1"/>
          </p:cNvSpPr>
          <p:nvPr/>
        </p:nvSpPr>
        <p:spPr bwMode="auto">
          <a:xfrm>
            <a:off x="250825" y="3287751"/>
            <a:ext cx="4393183" cy="2952328"/>
          </a:xfrm>
          <a:prstGeom prst="foldedCorner">
            <a:avLst>
              <a:gd name="adj" fmla="val 1250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tIns="36000" bIns="36000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Building(</a:t>
            </a: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8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	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5" name="Rechteck 4"/>
          <p:cNvSpPr>
            <a:spLocks noChangeArrowheads="1"/>
          </p:cNvSpPr>
          <p:nvPr/>
        </p:nvSpPr>
        <p:spPr bwMode="auto">
          <a:xfrm>
            <a:off x="4750817" y="3296878"/>
            <a:ext cx="3925639" cy="3159223"/>
          </a:xfrm>
          <a:prstGeom prst="foldedCorner">
            <a:avLst>
              <a:gd name="adj" fmla="val 1250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tIns="36000" bIns="36000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Building::printFloorPlan() </a:t>
            </a: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  <a:t>  /*...*/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 b="0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.at(0);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this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800" b="0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.at(0);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  <a:t>// Same for methods: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  <a:t>  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();</a:t>
            </a:r>
            <a:b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</a:br>
            <a: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  <a:t>  </a:t>
            </a: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this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();</a:t>
            </a:r>
            <a:b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</a:b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6" name="Rechteck 5"/>
          <p:cNvSpPr/>
          <p:nvPr/>
        </p:nvSpPr>
        <p:spPr bwMode="auto">
          <a:xfrm>
            <a:off x="3153544" y="3287751"/>
            <a:ext cx="1490464" cy="36004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>
                <a:latin typeface="+mj-lt"/>
              </a:rPr>
              <a:t>Building.hpp</a:t>
            </a:r>
            <a:endParaRPr lang="en-US" dirty="0" err="1">
              <a:latin typeface="+mj-lt"/>
            </a:endParaRPr>
          </a:p>
        </p:txBody>
      </p:sp>
      <p:sp>
        <p:nvSpPr>
          <p:cNvPr id="7" name="Rechteck 6"/>
          <p:cNvSpPr>
            <a:spLocks noChangeAspect="1"/>
          </p:cNvSpPr>
          <p:nvPr/>
        </p:nvSpPr>
        <p:spPr bwMode="auto">
          <a:xfrm>
            <a:off x="7185992" y="3296879"/>
            <a:ext cx="1490464" cy="36004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>
                <a:latin typeface="+mj-lt"/>
              </a:rPr>
              <a:t>Building.cpp</a:t>
            </a:r>
            <a:endParaRPr lang="en-US" dirty="0" err="1">
              <a:latin typeface="+mj-lt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6444208" y="4077072"/>
            <a:ext cx="2447380" cy="417377"/>
          </a:xfrm>
          <a:prstGeom prst="wedgeRoundRectCallout">
            <a:avLst>
              <a:gd name="adj1" fmla="val -41816"/>
              <a:gd name="adj2" fmla="val 14771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</a:t>
            </a:r>
            <a:r>
              <a:rPr lang="de-DE" sz="1600">
                <a:solidFill>
                  <a:schemeClr val="bg1"/>
                </a:solidFill>
              </a:rPr>
              <a:t> entspricht </a:t>
            </a:r>
            <a:r>
              <a: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(*this).floors.at(0)</a:t>
            </a:r>
          </a:p>
        </p:txBody>
      </p:sp>
    </p:spTree>
    <p:extLst>
      <p:ext uri="{BB962C8B-B14F-4D97-AF65-F5344CB8AC3E}">
        <p14:creationId xmlns:p14="http://schemas.microsoft.com/office/powerpoint/2010/main" val="3039609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Intermezzo: </a:t>
            </a:r>
            <a:r>
              <a:rPr lang="de-DE" altLang="de-DE" noProof="0" dirty="0" err="1"/>
              <a:t>const</a:t>
            </a:r>
            <a:endParaRPr lang="de-DE" altLang="de-DE" i="1" noProof="0" dirty="0"/>
          </a:p>
        </p:txBody>
      </p:sp>
      <p:sp>
        <p:nvSpPr>
          <p:cNvPr id="2" name="Inhaltsplatzhalter 1"/>
          <p:cNvSpPr>
            <a:spLocks noGrp="1"/>
          </p:cNvSpPr>
          <p:nvPr>
            <p:ph idx="4294967295"/>
          </p:nvPr>
        </p:nvSpPr>
        <p:spPr>
          <a:xfrm>
            <a:off x="251520" y="1484784"/>
            <a:ext cx="7128791" cy="4968875"/>
          </a:xfrm>
          <a:noFill/>
          <a:ln>
            <a:noFill/>
          </a:ln>
        </p:spPr>
        <p:txBody>
          <a:bodyPr/>
          <a:lstStyle/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u="sng" noProof="0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numFloors</a:t>
            </a:r>
            <a:r>
              <a:rPr lang="de-DE" sz="16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 //in class def.</a:t>
            </a:r>
            <a:b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</a:br>
            <a:r>
              <a:rPr lang="de-DE" sz="1600" u="sng" noProof="0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Elevator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</a:t>
            </a:r>
            <a:r>
              <a:rPr lang="de-DE" sz="1600" noProof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elevator</a:t>
            </a:r>
            <a:r>
              <a:rPr lang="de-DE" sz="16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 //in class def.</a:t>
            </a:r>
            <a:endParaRPr lang="de-DE" sz="1600" noProof="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marL="169862" lvl="1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/>
              <a:t>Unveränderliches </a:t>
            </a:r>
            <a:r>
              <a:rPr lang="de-DE" sz="1600" noProof="0"/>
              <a:t>Attribut (</a:t>
            </a:r>
            <a:r>
              <a:rPr lang="de-DE" sz="1600" noProof="0">
                <a:sym typeface="Wingdings" panose="05000000000000000000" pitchFamily="2" charset="2"/>
              </a:rPr>
              <a:t></a:t>
            </a:r>
            <a:r>
              <a:rPr lang="de-DE" sz="1600" noProof="0"/>
              <a:t> </a:t>
            </a:r>
            <a:r>
              <a:rPr lang="de-DE" sz="1600" noProof="0" dirty="0"/>
              <a:t>Initialisierungsliste nötig!)</a:t>
            </a:r>
            <a:r>
              <a:rPr lang="de-DE" sz="1600" noProof="0" dirty="0">
                <a:solidFill>
                  <a:srgbClr val="000000"/>
                </a:solidFill>
                <a:latin typeface="Courier New" panose="02070309020205020404" pitchFamily="49" charset="0"/>
                <a:cs typeface="Times New Roman" panose="02020603050405020304" pitchFamily="18" charset="0"/>
              </a:rPr>
              <a:t>.</a:t>
            </a:r>
            <a:br>
              <a:rPr lang="de-DE" sz="1600" noProof="0" dirty="0">
                <a:solidFill>
                  <a:srgbClr val="000000"/>
                </a:solidFill>
                <a:latin typeface="Courier New" panose="02070309020205020404" pitchFamily="49" charset="0"/>
                <a:cs typeface="Times New Roman" panose="02020603050405020304" pitchFamily="18" charset="0"/>
              </a:rPr>
            </a:b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static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u="sng" noProof="0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i="1" noProof="0" dirty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MAX_FLOOR_COUNT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de-DE" sz="1600" noProof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3; //in class def.</a:t>
            </a:r>
            <a:br>
              <a:rPr lang="de-DE" sz="1600" noProof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</a:br>
            <a:r>
              <a:rPr lang="de-DE" sz="1600" u="sng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de-DE" sz="16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Building::</a:t>
            </a:r>
            <a:r>
              <a:rPr lang="de-DE" sz="1600" i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MAX_FLOOR_COUNT</a:t>
            </a:r>
            <a:r>
              <a:rPr lang="de-DE" sz="16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3; //outside class def.</a:t>
            </a:r>
            <a:endParaRPr lang="de-DE" sz="1600" noProof="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marL="169862" lvl="1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/>
              <a:t>Konstante (innerhalb oder außerhalb einer Klasse)</a:t>
            </a:r>
            <a:br>
              <a:rPr lang="de-DE" sz="1600" noProof="0" dirty="0"/>
            </a:br>
            <a:endParaRPr lang="de-DE" sz="16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u="sng" noProof="0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Elevator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&amp;Building::</a:t>
            </a:r>
            <a:r>
              <a:rPr lang="de-DE" sz="1600" noProof="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getElevator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 </a:t>
            </a:r>
            <a:r>
              <a:rPr lang="de-DE" sz="1600" u="sng" noProof="0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</a:p>
          <a:p>
            <a:pPr marL="169862" lvl="1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/>
              <a:t>Methode, die eine unveränderliche </a:t>
            </a:r>
            <a:r>
              <a:rPr lang="de-DE" sz="1600" i="1" noProof="0" dirty="0"/>
              <a:t>Elevator</a:t>
            </a:r>
            <a:r>
              <a:rPr lang="de-DE" sz="1600" noProof="0" dirty="0"/>
              <a:t>-Instanz liefert (1. </a:t>
            </a:r>
            <a:r>
              <a:rPr lang="de-DE" sz="1600" i="1" noProof="0" dirty="0" err="1"/>
              <a:t>const</a:t>
            </a:r>
            <a:r>
              <a:rPr lang="de-DE" sz="1600" noProof="0" dirty="0"/>
              <a:t>) und die umgebende Klasse </a:t>
            </a:r>
            <a:r>
              <a:rPr lang="de-DE" sz="1600" i="1" noProof="0" dirty="0"/>
              <a:t>Building</a:t>
            </a:r>
            <a:r>
              <a:rPr lang="de-DE" sz="1600" noProof="0" dirty="0"/>
              <a:t> nicht verändert (2. </a:t>
            </a:r>
            <a:r>
              <a:rPr lang="de-DE" sz="1600" i="1" noProof="0" dirty="0" err="1"/>
              <a:t>const</a:t>
            </a:r>
            <a:r>
              <a:rPr lang="de-DE" sz="1600" noProof="0" dirty="0"/>
              <a:t>).</a:t>
            </a:r>
            <a:br>
              <a:rPr lang="de-DE" sz="1600" noProof="0" dirty="0"/>
            </a:br>
            <a:endParaRPr lang="de-DE" sz="1600" noProof="0" dirty="0"/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de-DE" sz="1600" noProof="0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readPerson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de-DE" sz="1600" u="sng" noProof="0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Person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*</a:t>
            </a:r>
            <a:r>
              <a:rPr lang="de-DE" sz="1600" u="sng" noProof="0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person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de-DE" sz="16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69862" lvl="1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de-DE" sz="1600" noProof="0" dirty="0"/>
              <a:t>Funktionsparameter </a:t>
            </a:r>
            <a:r>
              <a:rPr lang="de-DE" sz="1600" i="1" noProof="0" dirty="0" err="1"/>
              <a:t>person</a:t>
            </a:r>
            <a:r>
              <a:rPr lang="de-DE" sz="1600" noProof="0" dirty="0"/>
              <a:t> als Pointer, der nicht neu zugewiesen werden kann (also kein </a:t>
            </a:r>
            <a:r>
              <a:rPr lang="de-DE" sz="1600" i="1" noProof="0" dirty="0" err="1"/>
              <a:t>person</a:t>
            </a:r>
            <a:r>
              <a:rPr lang="de-DE" sz="1600" i="1" noProof="0" dirty="0"/>
              <a:t> = </a:t>
            </a:r>
            <a:r>
              <a:rPr lang="de-DE" sz="1600" i="1" noProof="0" dirty="0" err="1"/>
              <a:t>new</a:t>
            </a:r>
            <a:r>
              <a:rPr lang="de-DE" sz="1600" i="1" noProof="0" dirty="0"/>
              <a:t> Person(), 2. </a:t>
            </a:r>
            <a:r>
              <a:rPr lang="de-DE" sz="1600" i="1" noProof="0" dirty="0" err="1"/>
              <a:t>const</a:t>
            </a:r>
            <a:r>
              <a:rPr lang="de-DE" sz="1600" noProof="0" dirty="0"/>
              <a:t>) und dessen Objekt nicht verändert werden kann (1. </a:t>
            </a:r>
            <a:r>
              <a:rPr lang="de-DE" sz="1600" i="1" noProof="0" dirty="0" err="1"/>
              <a:t>const</a:t>
            </a:r>
            <a:r>
              <a:rPr lang="de-DE" sz="1600" noProof="0" dirty="0"/>
              <a:t>).</a:t>
            </a:r>
            <a:endParaRPr lang="de-DE" sz="16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6945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15364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soll ich konsequent </a:t>
            </a:r>
            <a:r>
              <a:rPr lang="de-DE" altLang="de-DE" sz="1800" i="1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/>
              <a:t> verwenden?</a:t>
            </a:r>
          </a:p>
        </p:txBody>
      </p:sp>
      <p:sp>
        <p:nvSpPr>
          <p:cNvPr id="15365" name="Textfeld 4"/>
          <p:cNvSpPr txBox="1">
            <a:spLocks noChangeArrowheads="1"/>
          </p:cNvSpPr>
          <p:nvPr/>
        </p:nvSpPr>
        <p:spPr bwMode="auto">
          <a:xfrm>
            <a:off x="250825" y="2749550"/>
            <a:ext cx="514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Wann soll ich </a:t>
            </a:r>
            <a:r>
              <a:rPr lang="de-DE" altLang="de-DE" sz="1800" i="1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/>
              <a:t> verwenden und wann nicht?</a:t>
            </a:r>
          </a:p>
        </p:txBody>
      </p:sp>
      <p:sp>
        <p:nvSpPr>
          <p:cNvPr id="15366" name="Textfeld 4"/>
          <p:cNvSpPr txBox="1">
            <a:spLocks noChangeArrowheads="1"/>
          </p:cNvSpPr>
          <p:nvPr/>
        </p:nvSpPr>
        <p:spPr bwMode="auto">
          <a:xfrm>
            <a:off x="279400" y="3573463"/>
            <a:ext cx="5148263" cy="2668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Was ist der Unterschied zu </a:t>
            </a:r>
            <a:r>
              <a:rPr lang="de-DE" altLang="de-DE" sz="180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altLang="de-DE" sz="1800" b="0" i="1"/>
              <a:t> </a:t>
            </a:r>
            <a:r>
              <a:rPr lang="de-DE" altLang="de-DE" sz="1800" b="0"/>
              <a:t>in Java?</a:t>
            </a:r>
            <a:br>
              <a:rPr lang="de-DE" altLang="de-DE" sz="1800" b="0"/>
            </a:br>
            <a:br>
              <a:rPr lang="de-DE" altLang="de-DE" sz="1800" b="0"/>
            </a:br>
            <a:br>
              <a:rPr lang="de-DE" altLang="de-DE" sz="1800" b="0"/>
            </a:br>
            <a:r>
              <a:rPr lang="de-DE" altLang="de-DE" sz="1800" b="0"/>
              <a:t>Was ist der Unterschied zwischen</a:t>
            </a:r>
            <a:br>
              <a:rPr lang="de-DE" altLang="de-DE" sz="1800" b="0"/>
            </a:br>
            <a:r>
              <a:rPr lang="de-DE" altLang="de-DE" sz="1800" b="0"/>
              <a:t>	</a:t>
            </a: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b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und</a:t>
            </a:r>
            <a:b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und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?</a:t>
            </a: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668775473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Zusammenfassung: Vorteile von </a:t>
            </a:r>
            <a:r>
              <a:rPr lang="de-DE" altLang="de-DE" noProof="0" dirty="0" err="1"/>
              <a:t>const</a:t>
            </a:r>
            <a:r>
              <a:rPr lang="de-DE" altLang="de-DE" noProof="0" dirty="0"/>
              <a:t>?</a:t>
            </a:r>
          </a:p>
        </p:txBody>
      </p:sp>
      <p:sp>
        <p:nvSpPr>
          <p:cNvPr id="16387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1" noProof="0" dirty="0"/>
              <a:t>Compiler </a:t>
            </a:r>
            <a:r>
              <a:rPr lang="de-DE" altLang="de-DE" noProof="0" dirty="0"/>
              <a:t>kann automatisch die </a:t>
            </a:r>
            <a:r>
              <a:rPr lang="de-DE" altLang="de-DE" b="1" noProof="0" dirty="0"/>
              <a:t>Absichten des Programmierers</a:t>
            </a:r>
            <a:r>
              <a:rPr lang="de-DE" altLang="de-DE" noProof="0" dirty="0"/>
              <a:t> statisch durchsetzen (es gibt einen guten Grund wieso etwas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noProof="0" dirty="0"/>
              <a:t> sein soll!)</a:t>
            </a:r>
          </a:p>
          <a:p>
            <a:endParaRPr lang="de-DE" altLang="de-DE" noProof="0" dirty="0"/>
          </a:p>
          <a:p>
            <a:r>
              <a:rPr lang="de-DE" altLang="de-DE" noProof="0" dirty="0"/>
              <a:t>Compiler </a:t>
            </a:r>
            <a:r>
              <a:rPr lang="de-DE" altLang="de-DE" noProof="0"/>
              <a:t>kann </a:t>
            </a:r>
            <a:r>
              <a:rPr lang="de-DE" altLang="de-DE" b="1" noProof="0"/>
              <a:t>ggf. Optimierungen </a:t>
            </a:r>
            <a:r>
              <a:rPr lang="de-DE" altLang="de-DE" b="1" noProof="0" dirty="0"/>
              <a:t>durchführen </a:t>
            </a:r>
            <a:r>
              <a:rPr lang="de-DE" altLang="de-DE" noProof="0" dirty="0"/>
              <a:t>mit dem Wissen darüber, was </a:t>
            </a:r>
            <a:r>
              <a:rPr lang="de-DE" altLang="de-DE" noProof="0" dirty="0" err="1"/>
              <a:t>const</a:t>
            </a:r>
            <a:r>
              <a:rPr lang="de-DE" altLang="de-DE" noProof="0" dirty="0"/>
              <a:t> ist und was nicht</a:t>
            </a:r>
          </a:p>
          <a:p>
            <a:endParaRPr lang="de-DE" altLang="de-DE" noProof="0" dirty="0"/>
          </a:p>
          <a:p>
            <a:r>
              <a:rPr lang="de-DE" altLang="de-DE" b="1" noProof="0"/>
              <a:t>Leser des Programmcodes </a:t>
            </a:r>
            <a:r>
              <a:rPr lang="de-DE" altLang="de-DE" noProof="0"/>
              <a:t>kann </a:t>
            </a:r>
            <a:r>
              <a:rPr lang="de-DE" altLang="de-DE" b="1" noProof="0"/>
              <a:t>Absichten des Programmierers </a:t>
            </a:r>
            <a:r>
              <a:rPr lang="de-DE" altLang="de-DE" noProof="0"/>
              <a:t>besser erkennen.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3424509324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Intermezzo: 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altLang="de-DE" noProof="0" dirty="0"/>
              <a:t> und 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</a:p>
        </p:txBody>
      </p:sp>
      <p:sp>
        <p:nvSpPr>
          <p:cNvPr id="15364" name="Textfeld 4"/>
          <p:cNvSpPr txBox="1">
            <a:spLocks noChangeArrowheads="1"/>
          </p:cNvSpPr>
          <p:nvPr/>
        </p:nvSpPr>
        <p:spPr bwMode="auto">
          <a:xfrm>
            <a:off x="358775" y="2017396"/>
            <a:ext cx="5365353" cy="29263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Weil es </a:t>
            </a:r>
            <a:r>
              <a:rPr lang="de-DE" altLang="de-DE" sz="1800"/>
              <a:t>so wichtig </a:t>
            </a:r>
            <a:r>
              <a:rPr lang="de-DE" altLang="de-DE" sz="1800" b="0"/>
              <a:t>ist, noch einmal: Asterisk (</a:t>
            </a:r>
            <a:r>
              <a:rPr lang="de-DE" altLang="de-DE" sz="1800" b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altLang="de-DE" sz="1800" b="0"/>
              <a:t>) und Ampersand (</a:t>
            </a:r>
            <a:r>
              <a:rPr lang="de-DE" altLang="de-DE" sz="1800" b="0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altLang="de-DE" sz="1800" b="0"/>
              <a:t>) können je nach Auftrittsort unterschiedliche Bedeutungen haben.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Welche Bedeutung kann der </a:t>
            </a:r>
            <a:r>
              <a:rPr lang="de-DE" altLang="de-DE" sz="1800" err="1"/>
              <a:t>Asterisk</a:t>
            </a:r>
            <a:r>
              <a:rPr lang="de-DE" altLang="de-DE" sz="1800"/>
              <a:t> (</a:t>
            </a:r>
            <a:r>
              <a:rPr lang="de-DE" altLang="de-DE" sz="1800"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de-DE" altLang="de-DE" sz="1800"/>
              <a:t>) </a:t>
            </a:r>
            <a:r>
              <a:rPr lang="de-DE" altLang="de-DE" sz="1800" b="0"/>
              <a:t>im Code annehmen?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Welche Bedeutung kann das </a:t>
            </a:r>
            <a:r>
              <a:rPr lang="de-DE" altLang="de-DE" sz="1800" err="1"/>
              <a:t>Ampersand</a:t>
            </a:r>
            <a:r>
              <a:rPr lang="de-DE" altLang="de-DE" sz="1800"/>
              <a:t> (</a:t>
            </a:r>
            <a:r>
              <a:rPr lang="de-DE" altLang="de-DE" sz="1800">
                <a:latin typeface="Courier New" panose="02070309020205020404" pitchFamily="49" charset="0"/>
                <a:cs typeface="Courier New" panose="02070309020205020404" pitchFamily="49" charset="0"/>
              </a:rPr>
              <a:t>&amp;</a:t>
            </a:r>
            <a:r>
              <a:rPr lang="de-DE" altLang="de-DE" sz="1800"/>
              <a:t>) </a:t>
            </a:r>
            <a:r>
              <a:rPr lang="de-DE" altLang="de-DE" sz="1800" b="0"/>
              <a:t>im Code annehmen?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918340609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Auf- und Abbauen von Objekten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/>
              <a:t>(Kopier-)Konstruktor, Zuweisung und </a:t>
            </a:r>
            <a:r>
              <a:rPr lang="de-DE" noProof="0" dirty="0" err="1"/>
              <a:t>Destruktor</a:t>
            </a:r>
            <a:endParaRPr lang="de-DE" noProof="0" dirty="0"/>
          </a:p>
        </p:txBody>
      </p:sp>
      <p:pic>
        <p:nvPicPr>
          <p:cNvPr id="18435" name="Picture 2" descr="C:\Users\anjorin\Dropbox\Home\documents\uni\c++_praktikum\SoSe2013\Clipart\iStock_000006789227Small.jpg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8403" y="1340768"/>
            <a:ext cx="4321224" cy="2864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35046155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hteck 16"/>
          <p:cNvSpPr>
            <a:spLocks noChangeArrowheads="1"/>
          </p:cNvSpPr>
          <p:nvPr/>
        </p:nvSpPr>
        <p:spPr bwMode="auto">
          <a:xfrm>
            <a:off x="4263392" y="5044221"/>
            <a:ext cx="4470340" cy="1012452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9460" name="Rechteck 11"/>
          <p:cNvSpPr>
            <a:spLocks noChangeArrowheads="1"/>
          </p:cNvSpPr>
          <p:nvPr/>
        </p:nvSpPr>
        <p:spPr bwMode="auto">
          <a:xfrm>
            <a:off x="4283968" y="1613854"/>
            <a:ext cx="4449763" cy="1631823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946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Konstruktor, </a:t>
            </a:r>
            <a:r>
              <a:rPr lang="de-DE" altLang="de-DE" noProof="0" dirty="0" err="1"/>
              <a:t>Destruktor</a:t>
            </a:r>
            <a:r>
              <a:rPr lang="de-DE" altLang="de-DE" noProof="0" dirty="0"/>
              <a:t> und </a:t>
            </a:r>
            <a:r>
              <a:rPr lang="de-DE" altLang="de-DE" noProof="0" dirty="0" err="1"/>
              <a:t>Copy</a:t>
            </a:r>
            <a:r>
              <a:rPr lang="de-DE" altLang="de-DE" noProof="0" dirty="0"/>
              <a:t>-Konstruktor</a:t>
            </a:r>
          </a:p>
        </p:txBody>
      </p:sp>
      <p:sp>
        <p:nvSpPr>
          <p:cNvPr id="6" name="Gefaltete Ecke 5"/>
          <p:cNvSpPr/>
          <p:nvPr/>
        </p:nvSpPr>
        <p:spPr>
          <a:xfrm>
            <a:off x="252286" y="1613854"/>
            <a:ext cx="3653758" cy="3116072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defRPr/>
            </a:pPr>
            <a:r>
              <a:rPr lang="de-DE" sz="1600" b="1" err="1">
                <a:solidFill>
                  <a:srgbClr val="7F0055"/>
                </a:solidFill>
                <a:latin typeface="Consolas"/>
              </a:rPr>
              <a:t>class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>
                <a:solidFill>
                  <a:srgbClr val="005032"/>
                </a:solidFill>
                <a:latin typeface="Consolas"/>
              </a:rPr>
              <a:t>Floor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{</a:t>
            </a:r>
          </a:p>
          <a:p>
            <a:pPr algn="l">
              <a:defRPr/>
            </a:pPr>
            <a:r>
              <a:rPr lang="de-DE" sz="1600" b="1" err="1">
                <a:solidFill>
                  <a:srgbClr val="7F0055"/>
                </a:solidFill>
                <a:latin typeface="Consolas"/>
              </a:rPr>
              <a:t>public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:</a:t>
            </a:r>
          </a:p>
          <a:p>
            <a:pPr algn="l">
              <a:defRPr/>
            </a:pPr>
            <a:r>
              <a:rPr lang="de-DE" sz="1600" b="1">
                <a:solidFill>
                  <a:srgbClr val="000000"/>
                </a:solidFill>
                <a:latin typeface="Consolas"/>
              </a:rPr>
              <a:t>	Floor(</a:t>
            </a:r>
            <a:r>
              <a:rPr lang="de-DE" altLang="de-DE" sz="1600" b="1">
                <a:solidFill>
                  <a:srgbClr val="7F0055"/>
                </a:solidFill>
                <a:latin typeface="Consolas" pitchFamily="49" charset="0"/>
              </a:rPr>
              <a:t>std::string</a:t>
            </a:r>
            <a:r>
              <a:rPr lang="de-DE" altLang="de-DE" sz="1600" b="1">
                <a:solidFill>
                  <a:srgbClr val="000000"/>
                </a:solidFill>
                <a:latin typeface="Consolas" pitchFamily="49" charset="0"/>
              </a:rPr>
              <a:t> label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,</a:t>
            </a:r>
            <a:b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        </a:t>
            </a:r>
            <a:r>
              <a:rPr lang="de-DE" sz="1600" b="1">
                <a:solidFill>
                  <a:srgbClr val="7F0055"/>
                </a:solidFill>
                <a:latin typeface="Consolas"/>
              </a:rPr>
              <a:t>int </a:t>
            </a:r>
            <a:r>
              <a:rPr lang="de-DE" sz="1600" b="1" err="1">
                <a:solidFill>
                  <a:srgbClr val="000000"/>
                </a:solidFill>
                <a:latin typeface="Consolas"/>
              </a:rPr>
              <a:t>number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); </a:t>
            </a:r>
            <a:endParaRPr lang="de-DE" sz="1600" b="1">
              <a:solidFill>
                <a:srgbClr val="000000"/>
              </a:solidFill>
              <a:highlight>
                <a:srgbClr val="D4D4D4"/>
              </a:highlight>
              <a:latin typeface="Consolas"/>
            </a:endParaRPr>
          </a:p>
          <a:p>
            <a:pPr algn="l">
              <a:defRPr/>
            </a:pPr>
            <a:r>
              <a:rPr lang="de-DE" sz="1600" b="1">
                <a:solidFill>
                  <a:srgbClr val="000000"/>
                </a:solidFill>
                <a:latin typeface="Consolas"/>
              </a:rPr>
              <a:t>	~</a:t>
            </a:r>
            <a:r>
              <a:rPr lang="de-DE" sz="1600" b="1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();</a:t>
            </a:r>
          </a:p>
          <a:p>
            <a:pPr algn="l">
              <a:defRPr/>
            </a:pPr>
            <a:r>
              <a:rPr lang="de-DE" sz="1600" b="1">
                <a:solidFill>
                  <a:srgbClr val="000000"/>
                </a:solidFill>
                <a:latin typeface="Consolas"/>
              </a:rPr>
              <a:t>	Floor(</a:t>
            </a:r>
            <a:r>
              <a:rPr lang="de-DE" sz="16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>
                <a:solidFill>
                  <a:srgbClr val="005032"/>
                </a:solidFill>
                <a:latin typeface="Consolas"/>
              </a:rPr>
              <a:t>Floor 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&amp;</a:t>
            </a:r>
            <a:r>
              <a:rPr lang="de-DE" sz="1600" b="1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);</a:t>
            </a:r>
          </a:p>
          <a:p>
            <a:pPr algn="l">
              <a:defRPr/>
            </a:pPr>
            <a:endParaRPr lang="de-DE" sz="1600">
              <a:latin typeface="Consolas"/>
            </a:endParaRPr>
          </a:p>
          <a:p>
            <a:pPr algn="l">
              <a:defRPr/>
            </a:pPr>
            <a:r>
              <a:rPr lang="de-DE" sz="1600" b="1">
                <a:solidFill>
                  <a:srgbClr val="7F0055"/>
                </a:solidFill>
                <a:latin typeface="Consolas"/>
              </a:rPr>
              <a:t>private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:</a:t>
            </a:r>
          </a:p>
          <a:p>
            <a:pPr algn="l">
              <a:defRPr/>
            </a:pPr>
            <a:r>
              <a:rPr lang="de-DE" sz="1600" b="1">
                <a:solidFill>
                  <a:srgbClr val="7F0055"/>
                </a:solidFill>
                <a:latin typeface="Consolas"/>
              </a:rPr>
              <a:t>	const std::</a:t>
            </a:r>
            <a:r>
              <a:rPr lang="de-DE" sz="1600" b="1" err="1">
                <a:solidFill>
                  <a:srgbClr val="7F0055"/>
                </a:solidFill>
                <a:latin typeface="Consolas"/>
              </a:rPr>
              <a:t>string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>
                <a:solidFill>
                  <a:srgbClr val="0000C0"/>
                </a:solidFill>
                <a:latin typeface="Consolas"/>
              </a:rPr>
              <a:t>label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r>
              <a:rPr lang="de-DE" sz="1600" b="1">
                <a:solidFill>
                  <a:srgbClr val="7F0055"/>
                </a:solidFill>
                <a:latin typeface="Consolas"/>
              </a:rPr>
              <a:t>	const int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>
                <a:solidFill>
                  <a:srgbClr val="0000C0"/>
                </a:solidFill>
                <a:latin typeface="Consolas"/>
              </a:rPr>
              <a:t>number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r>
              <a:rPr lang="de-DE" sz="1600">
                <a:solidFill>
                  <a:srgbClr val="000000"/>
                </a:solidFill>
                <a:latin typeface="Consolas"/>
              </a:rPr>
              <a:t>};</a:t>
            </a:r>
          </a:p>
        </p:txBody>
      </p:sp>
      <p:sp>
        <p:nvSpPr>
          <p:cNvPr id="19463" name="Rechteck 10"/>
          <p:cNvSpPr>
            <a:spLocks noChangeArrowheads="1"/>
          </p:cNvSpPr>
          <p:nvPr/>
        </p:nvSpPr>
        <p:spPr bwMode="auto">
          <a:xfrm>
            <a:off x="4211960" y="1613854"/>
            <a:ext cx="4572000" cy="4623458"/>
          </a:xfrm>
          <a:prstGeom prst="foldedCorner">
            <a:avLst>
              <a:gd name="adj" fmla="val 800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Floor::Floor(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    </a:t>
            </a: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std::string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label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number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):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600" b="0">
                <a:solidFill>
                  <a:srgbClr val="0000C0"/>
                </a:solidFill>
                <a:latin typeface="Consolas" pitchFamily="49" charset="0"/>
              </a:rPr>
              <a:t>    label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(label), </a:t>
            </a:r>
            <a:b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600" b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(number) {</a:t>
            </a:r>
            <a:b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"Creating floor"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Floor::Floor(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C0"/>
                </a:solidFill>
                <a:latin typeface="Consolas" pitchFamily="49" charset="0"/>
              </a:rPr>
              <a:t>    </a:t>
            </a:r>
            <a:r>
              <a:rPr lang="de-DE" altLang="de-DE" sz="1600" b="0" err="1">
                <a:solidFill>
                  <a:srgbClr val="0000C0"/>
                </a:solidFill>
                <a:latin typeface="Consolas" pitchFamily="49" charset="0"/>
              </a:rPr>
              <a:t>label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floor.label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), </a:t>
            </a:r>
            <a:b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600" b="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(floor.</a:t>
            </a:r>
            <a:r>
              <a:rPr lang="de-DE" altLang="de-DE" sz="1600" b="0">
                <a:solidFill>
                  <a:srgbClr val="0000C0"/>
                </a:solidFill>
                <a:latin typeface="Consolas" pitchFamily="49" charset="0"/>
              </a:rPr>
              <a:t>number+1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 {</a:t>
            </a:r>
            <a:b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"Copying floor"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err="1">
                <a:solidFill>
                  <a:srgbClr val="0000C0"/>
                </a:solidFill>
                <a:latin typeface="Consolas" pitchFamily="49" charset="0"/>
              </a:rPr>
              <a:t>floor.number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Floor::~Floor()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"Destroying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["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	   &lt;&lt; </a:t>
            </a:r>
            <a:r>
              <a:rPr lang="de-DE" altLang="de-DE" sz="1600" b="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39552" y="4196369"/>
            <a:ext cx="2784301" cy="842963"/>
          </a:xfrm>
          <a:prstGeom prst="wedgeRoundRectCallout">
            <a:avLst>
              <a:gd name="adj1" fmla="val 97047"/>
              <a:gd name="adj2" fmla="val -15967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/>
              <a:t>Konstruktor</a:t>
            </a:r>
            <a:r>
              <a:rPr lang="de-DE"/>
              <a:t> </a:t>
            </a:r>
            <a:r>
              <a:rPr lang="de-DE">
                <a:solidFill>
                  <a:schemeClr val="bg1"/>
                </a:solidFill>
              </a:rPr>
              <a:t>mit </a:t>
            </a:r>
            <a:r>
              <a:rPr lang="de-DE" b="1">
                <a:solidFill>
                  <a:schemeClr val="bg1"/>
                </a:solidFill>
              </a:rPr>
              <a:t>Initialisierungsliste</a:t>
            </a:r>
            <a:r>
              <a:rPr lang="de-DE">
                <a:solidFill>
                  <a:schemeClr val="bg1"/>
                </a:solidFill>
              </a:rPr>
              <a:t> (Reihenfolge beachten!)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1887860" y="5086411"/>
            <a:ext cx="2292350" cy="410206"/>
          </a:xfrm>
          <a:prstGeom prst="wedgeRoundRectCallout">
            <a:avLst>
              <a:gd name="adj1" fmla="val 53951"/>
              <a:gd name="adj2" fmla="val -26010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Copy-Konstruktor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1868439" y="5900380"/>
            <a:ext cx="2292350" cy="381876"/>
          </a:xfrm>
          <a:prstGeom prst="wedgeRoundRectCallout">
            <a:avLst>
              <a:gd name="adj1" fmla="val 53261"/>
              <a:gd name="adj2" fmla="val -12010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Destruktor</a:t>
            </a:r>
          </a:p>
        </p:txBody>
      </p:sp>
      <p:sp>
        <p:nvSpPr>
          <p:cNvPr id="19459" name="Rechteck 13"/>
          <p:cNvSpPr>
            <a:spLocks noChangeArrowheads="1"/>
          </p:cNvSpPr>
          <p:nvPr/>
        </p:nvSpPr>
        <p:spPr bwMode="auto">
          <a:xfrm>
            <a:off x="4283568" y="3475644"/>
            <a:ext cx="4450163" cy="1441450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859025916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Initialisierungslisten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320951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de-DE" noProof="0" dirty="0"/>
              <a:t>Initialisierungslisten haben mit C++11 eine </a:t>
            </a:r>
            <a:r>
              <a:rPr lang="de-DE" b="1" noProof="0" dirty="0"/>
              <a:t>zweite Bedeutung </a:t>
            </a:r>
            <a:r>
              <a:rPr lang="de-DE" noProof="0" dirty="0"/>
              <a:t>erhalten: Mittels Array-ähnlicher Syntax können jetzt </a:t>
            </a:r>
            <a:r>
              <a:rPr lang="de-DE" b="1" noProof="0" dirty="0"/>
              <a:t>Datenstrukturen leichter initialisiert </a:t>
            </a:r>
            <a:r>
              <a:rPr lang="de-DE" b="1" noProof="0"/>
              <a:t>werden.</a:t>
            </a:r>
          </a:p>
          <a:p>
            <a:pPr marL="342900" indent="-342900">
              <a:buFontTx/>
              <a:buChar char="-"/>
            </a:pPr>
            <a:endParaRPr lang="de-DE" noProof="0" dirty="0"/>
          </a:p>
          <a:p>
            <a:pPr marL="342900" indent="-342900">
              <a:buFontTx/>
              <a:buChar char="-"/>
            </a:pPr>
            <a:r>
              <a:rPr lang="de-DE" b="1" noProof="0" dirty="0"/>
              <a:t>Klassisch: </a:t>
            </a:r>
            <a:r>
              <a:rPr lang="de-DE" noProof="0" dirty="0"/>
              <a:t>Pflicht bei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/>
              <a:t>-Attributen und Referenzen im Konstruktor</a:t>
            </a:r>
          </a:p>
          <a:p>
            <a:pPr marL="692150" lvl="1" indent="-342900">
              <a:buFontTx/>
              <a:buChar char="-"/>
            </a:pP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Floor::Floor(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, int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   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),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) {}</a:t>
            </a:r>
          </a:p>
          <a:p>
            <a:pPr marL="692150" lvl="1" indent="-342900">
              <a:buFontTx/>
              <a:buChar char="-"/>
            </a:pP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Tx/>
              <a:buChar char="-"/>
            </a:pPr>
            <a:r>
              <a:rPr lang="de-DE" b="1" noProof="0" dirty="0"/>
              <a:t>In C++11</a:t>
            </a:r>
            <a:r>
              <a:rPr lang="de-DE" b="1" noProof="0"/>
              <a:t>: </a:t>
            </a:r>
            <a:r>
              <a:rPr lang="de-DE"/>
              <a:t>"</a:t>
            </a:r>
            <a:r>
              <a:rPr lang="de-DE" noProof="0"/>
              <a:t>{…}" </a:t>
            </a:r>
            <a:r>
              <a:rPr lang="de-DE" noProof="0" dirty="0"/>
              <a:t>als </a:t>
            </a:r>
            <a:r>
              <a:rPr lang="de-DE" b="1" noProof="0" dirty="0" err="1"/>
              <a:t>Syntactic</a:t>
            </a:r>
            <a:r>
              <a:rPr lang="de-DE" b="1" noProof="0" dirty="0"/>
              <a:t> </a:t>
            </a:r>
            <a:r>
              <a:rPr lang="de-DE" b="1" noProof="0"/>
              <a:t>Sugar f</a:t>
            </a:r>
            <a:r>
              <a:rPr lang="de-DE" b="1"/>
              <a:t>ür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std::initializer_list </a:t>
            </a:r>
            <a:r>
              <a:rPr lang="de-DE"/>
              <a:t>zur </a:t>
            </a:r>
            <a:r>
              <a:rPr lang="de-DE" noProof="0"/>
              <a:t>vereinfachten </a:t>
            </a:r>
            <a:r>
              <a:rPr lang="de-DE" noProof="0" dirty="0"/>
              <a:t>Initialisierung von Vektoren </a:t>
            </a:r>
            <a:r>
              <a:rPr lang="de-DE" noProof="0"/>
              <a:t>etc. Beispiele:</a:t>
            </a:r>
            <a:endParaRPr lang="de-DE" noProof="0" dirty="0"/>
          </a:p>
          <a:p>
            <a:pPr marL="692150" lvl="1" indent="-342900">
              <a:buFontTx/>
              <a:buChar char="-"/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&lt;int&gt; v =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&lt;int&gt;({7, 5, 16,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8});</a:t>
            </a:r>
          </a:p>
          <a:p>
            <a:pPr marL="692150" lvl="1" indent="-342900">
              <a:buFontTx/>
              <a:buChar char="-"/>
            </a:pP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std::vector&lt;int&gt; v({7, 5, 16, 8});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>
              <a:buFontTx/>
              <a:buChar char="-"/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&lt;int&gt; v = {7, 5, 16, 8};</a:t>
            </a:r>
          </a:p>
          <a:p>
            <a:pPr marL="692150" lvl="1" indent="-342900">
              <a:buFontTx/>
              <a:buChar char="-"/>
            </a:pP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>
              <a:buFontTx/>
              <a:buChar char="-"/>
            </a:pP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2987824" y="6093296"/>
            <a:ext cx="5724128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/>
              <a:t>Klassisch: </a:t>
            </a:r>
            <a:r>
              <a:rPr lang="en-US" sz="1200">
                <a:hlinkClick r:id="rId2"/>
              </a:rPr>
              <a:t>http://en.cppreference.com/w/cpp/language/initializer_list</a:t>
            </a:r>
            <a:r>
              <a:rPr lang="en-US" sz="1200"/>
              <a:t> </a:t>
            </a:r>
          </a:p>
          <a:p>
            <a:pPr algn="r"/>
            <a:r>
              <a:rPr lang="en-US" sz="1200">
                <a:latin typeface="Consolas" panose="020B0609020204030204" pitchFamily="49" charset="0"/>
                <a:cs typeface="Consolas" panose="020B0609020204030204" pitchFamily="49" charset="0"/>
              </a:rPr>
              <a:t>std::initializer_list</a:t>
            </a:r>
            <a:r>
              <a:rPr lang="en-US" sz="1200"/>
              <a:t>: </a:t>
            </a:r>
            <a:r>
              <a:rPr lang="en-US" sz="1200">
                <a:hlinkClick r:id="rId3"/>
              </a:rPr>
              <a:t>http://en.cppreference.com/w/cpp/utility/initializer_list</a:t>
            </a:r>
            <a:r>
              <a:rPr lang="en-US" sz="1200"/>
              <a:t>  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4644008" y="5428135"/>
            <a:ext cx="3597275" cy="534292"/>
          </a:xfrm>
          <a:prstGeom prst="wedgeRoundRectCallout">
            <a:avLst>
              <a:gd name="adj1" fmla="val -40924"/>
              <a:gd name="adj2" fmla="val -9032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impliziter Konstruktoraufruf</a:t>
            </a:r>
          </a:p>
        </p:txBody>
      </p:sp>
    </p:spTree>
    <p:extLst>
      <p:ext uri="{BB962C8B-B14F-4D97-AF65-F5344CB8AC3E}">
        <p14:creationId xmlns:p14="http://schemas.microsoft.com/office/powerpoint/2010/main" val="1608766327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Implizite </a:t>
            </a:r>
            <a:r>
              <a:rPr lang="de-DE" noProof="0" dirty="0"/>
              <a:t>Typ-Konvertierung </a:t>
            </a:r>
            <a:r>
              <a:rPr lang="de-DE" noProof="0"/>
              <a:t>und </a:t>
            </a:r>
            <a:br>
              <a:rPr lang="de-DE" noProof="0"/>
            </a:br>
            <a:r>
              <a:rPr lang="de-DE" noProof="0"/>
              <a:t>Anonyme </a:t>
            </a:r>
            <a:r>
              <a:rPr lang="de-DE" noProof="0" dirty="0"/>
              <a:t>Objekte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251520" y="1628800"/>
            <a:ext cx="3986989" cy="3397574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&lt;string&gt;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	Student(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&amp;name)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		: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(name) {	}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	Student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mike(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"Mike"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>
              <a:tabLst>
                <a:tab pos="361950" algn="l"/>
                <a:tab pos="712788" algn="l"/>
              </a:tabLst>
            </a:pPr>
            <a:endParaRPr lang="en-US" sz="1400"/>
          </a:p>
        </p:txBody>
      </p:sp>
      <p:sp>
        <p:nvSpPr>
          <p:cNvPr id="7" name="Abgerundete rechteckige Legende 6"/>
          <p:cNvSpPr/>
          <p:nvPr/>
        </p:nvSpPr>
        <p:spPr>
          <a:xfrm>
            <a:off x="4932040" y="2276872"/>
            <a:ext cx="3775089" cy="377701"/>
          </a:xfrm>
          <a:prstGeom prst="wedgeRoundRectCallout">
            <a:avLst>
              <a:gd name="adj1" fmla="val -70577"/>
              <a:gd name="adj2" fmla="val 2638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Konstruktor erwartet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4427985" y="3138736"/>
            <a:ext cx="4279144" cy="377701"/>
          </a:xfrm>
          <a:prstGeom prst="wedgeRoundRectCallout">
            <a:avLst>
              <a:gd name="adj1" fmla="val -96540"/>
              <a:gd name="adj2" fmla="val 18402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Aber:</a:t>
            </a:r>
            <a:r>
              <a:rPr lang="de-DE">
                <a:solidFill>
                  <a:schemeClr val="bg1"/>
                </a:solidFill>
              </a:rPr>
              <a:t> Aufrufer verwendet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4427985" y="4000599"/>
            <a:ext cx="4279143" cy="1113631"/>
          </a:xfrm>
          <a:prstGeom prst="wedgeRoundRectCallout">
            <a:avLst>
              <a:gd name="adj1" fmla="val -85076"/>
              <a:gd name="adj2" fmla="val -3688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</a:t>
            </a:r>
            <a:r>
              <a:rPr lang="de-DE" b="1">
                <a:solidFill>
                  <a:schemeClr val="bg1"/>
                </a:solidFill>
              </a:rPr>
              <a:t>mplizite Typkonvertierung,</a:t>
            </a:r>
            <a:r>
              <a:rPr lang="de-DE">
                <a:solidFill>
                  <a:schemeClr val="bg1"/>
                </a:solidFill>
              </a:rPr>
              <a:t> da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>
                <a:solidFill>
                  <a:schemeClr val="bg1"/>
                </a:solidFill>
              </a:rPr>
              <a:t>einen Konstruktor besitzt, der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>
                <a:solidFill>
                  <a:schemeClr val="bg1"/>
                </a:solidFill>
              </a:rPr>
              <a:t> als Parameter hat.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4238509" y="5168505"/>
            <a:ext cx="4468619" cy="1296144"/>
          </a:xfrm>
          <a:prstGeom prst="wedgeRoundRectCallout">
            <a:avLst>
              <a:gd name="adj1" fmla="val -118458"/>
              <a:gd name="adj2" fmla="val -11634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Das generierte Objekt ist </a:t>
            </a:r>
            <a:r>
              <a:rPr lang="de-DE" b="1">
                <a:solidFill>
                  <a:schemeClr val="bg1"/>
                </a:solidFill>
              </a:rPr>
              <a:t>"anonym"</a:t>
            </a:r>
            <a:r>
              <a:rPr lang="de-DE">
                <a:solidFill>
                  <a:schemeClr val="bg1"/>
                </a:solidFill>
              </a:rPr>
              <a:t>, d.h. kann nach dieser Zeile nicht mehr verwendet werden – daher ist </a:t>
            </a:r>
            <a:r>
              <a:rPr lang="de-DE" b="1">
                <a:solidFill>
                  <a:schemeClr val="bg1"/>
                </a:solidFill>
              </a:rPr>
              <a:t>nur eine Übergabe als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&amp;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de-DE" b="1">
                <a:solidFill>
                  <a:schemeClr val="bg1"/>
                </a:solidFill>
              </a:rPr>
              <a:t> sinnvoll</a:t>
            </a:r>
            <a:r>
              <a:rPr lang="de-DE">
                <a:solidFill>
                  <a:schemeClr val="bg1"/>
                </a:solidFill>
              </a:rPr>
              <a:t>.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6359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theme/theme1.xml><?xml version="1.0" encoding="utf-8"?>
<a:theme xmlns:a="http://schemas.openxmlformats.org/drawingml/2006/main" name="FV_Vorlage_SE1_TUCD">
  <a:themeElements>
    <a:clrScheme name="Benutzerdefiniert 3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FDCA00"/>
      </a:accent1>
      <a:accent2>
        <a:srgbClr val="005AA9"/>
      </a:accent2>
      <a:accent3>
        <a:srgbClr val="FFFFFF"/>
      </a:accent3>
      <a:accent4>
        <a:srgbClr val="000000"/>
      </a:accent4>
      <a:accent5>
        <a:srgbClr val="FEE1AA"/>
      </a:accent5>
      <a:accent6>
        <a:srgbClr val="005199"/>
      </a:accent6>
      <a:hlink>
        <a:srgbClr val="7F7F7F"/>
      </a:hlink>
      <a:folHlink>
        <a:srgbClr val="7F7F7F"/>
      </a:folHlink>
    </a:clrScheme>
    <a:fontScheme name="FV_Vorlage_SE1_TUCD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9525">
          <a:solidFill>
            <a:srgbClr val="000000"/>
          </a:solidFill>
          <a:miter lim="800000"/>
          <a:headEnd/>
          <a:tailEnd/>
        </a:ln>
        <a:extLst>
          <a:ext uri="{909E8E84-426E-40DD-AFC4-6F175D3DCCD1}">
            <a14:hiddenFill xmlns:a14="http://schemas.microsoft.com/office/drawing/2010/main">
              <a:solidFill>
                <a:srgbClr val="FFFFFF"/>
              </a:solidFill>
            </a14:hiddenFill>
          </a:ext>
        </a:extLst>
      </a:spPr>
      <a:bodyPr rtlCol="0" anchor="ctr">
        <a:noAutofit/>
      </a:bodyPr>
      <a:lstStyle>
        <a:defPPr algn="ctr" eaLnBrk="1" hangingPunct="1">
          <a:spcBef>
            <a:spcPct val="0"/>
          </a:spcBef>
          <a:buSzTx/>
          <a:buFont typeface="Arial" charset="0"/>
          <a:buNone/>
          <a:defRPr sz="1400" dirty="0" err="1">
            <a:solidFill>
              <a:srgbClr val="7F0055"/>
            </a:solidFill>
            <a:latin typeface="Consolas" pitchFamily="49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449263" rtl="0" eaLnBrk="1" fontAlgn="base" latinLnBrk="0" hangingPunct="1">
          <a:lnSpc>
            <a:spcPct val="93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Arial" charset="0"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Lucida Sans Unicode" pitchFamily="34" charset="0"/>
            <a:cs typeface="Lucida Sans Unicode" pitchFamily="34" charset="0"/>
          </a:defRPr>
        </a:defPPr>
      </a:lstStyle>
    </a:lnDef>
  </a:objectDefaults>
  <a:extraClrSchemeLst>
    <a:extraClrScheme>
      <a:clrScheme name="FV_Vorlage_SE1_TUCD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DCA00"/>
        </a:accent1>
        <a:accent2>
          <a:srgbClr val="005AA9"/>
        </a:accent2>
        <a:accent3>
          <a:srgbClr val="FFFFFF"/>
        </a:accent3>
        <a:accent4>
          <a:srgbClr val="000000"/>
        </a:accent4>
        <a:accent5>
          <a:srgbClr val="FEE1AA"/>
        </a:accent5>
        <a:accent6>
          <a:srgbClr val="005199"/>
        </a:accent6>
        <a:hlink>
          <a:srgbClr val="005AA9"/>
        </a:hlink>
        <a:folHlink>
          <a:srgbClr val="B5B5B5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FV_Vorlage_SE1_TUCD</Template>
  <TotalTime>0</TotalTime>
  <Words>18609</Words>
  <Application>Microsoft Office PowerPoint</Application>
  <PresentationFormat>Bildschirmpräsentation (4:3)</PresentationFormat>
  <Paragraphs>4901</Paragraphs>
  <Slides>238</Slides>
  <Notes>85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11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238</vt:i4>
      </vt:variant>
    </vt:vector>
  </HeadingPairs>
  <TitlesOfParts>
    <vt:vector size="251" baseType="lpstr">
      <vt:lpstr>ＭＳ Ｐゴシック</vt:lpstr>
      <vt:lpstr>Arial</vt:lpstr>
      <vt:lpstr>Bradley Hand ITC</vt:lpstr>
      <vt:lpstr>Calibri</vt:lpstr>
      <vt:lpstr>Consolas</vt:lpstr>
      <vt:lpstr>Courier</vt:lpstr>
      <vt:lpstr>Courier New</vt:lpstr>
      <vt:lpstr>Lucida Sans Unicode</vt:lpstr>
      <vt:lpstr>Stafford</vt:lpstr>
      <vt:lpstr>Times New Roman</vt:lpstr>
      <vt:lpstr>Wingdings</vt:lpstr>
      <vt:lpstr>FV_Vorlage_SE1_TUCD</vt:lpstr>
      <vt:lpstr>Arbeitsblatt</vt:lpstr>
      <vt:lpstr>Programmierpraktikum C und C++</vt:lpstr>
      <vt:lpstr>Programmierpraktikum C und C++</vt:lpstr>
      <vt:lpstr>Zielsetzung</vt:lpstr>
      <vt:lpstr>Zusammenhang zwischen C, C++ und Java</vt:lpstr>
      <vt:lpstr>Wie wichtig sind C und C++? Der TIOBE-Index.</vt:lpstr>
      <vt:lpstr>Inhaltliche Struktur des Praktikums</vt:lpstr>
      <vt:lpstr>Anwesenheit und Betreuung</vt:lpstr>
      <vt:lpstr>Regeln für den Electronic Classroom</vt:lpstr>
      <vt:lpstr>Klausur</vt:lpstr>
      <vt:lpstr>Übung: Überblick</vt:lpstr>
      <vt:lpstr>Übung: Aufgabenblatt</vt:lpstr>
      <vt:lpstr>Übung: Arbeitsumgebung</vt:lpstr>
      <vt:lpstr>Übung: Virtuelle Maschine</vt:lpstr>
      <vt:lpstr>Übung: Unterlagen aktualisieren</vt:lpstr>
      <vt:lpstr>Ergänzende Ressourcen</vt:lpstr>
      <vt:lpstr>Literaturvorschläge</vt:lpstr>
      <vt:lpstr>Online C++-Referenzen</vt:lpstr>
      <vt:lpstr>C++-FAQ (https://isocpp.org/wiki/faq/)</vt:lpstr>
      <vt:lpstr>C++ online</vt:lpstr>
      <vt:lpstr>Fragen?</vt:lpstr>
      <vt:lpstr>Programmierpraktikum C und C++</vt:lpstr>
      <vt:lpstr>Laufendes Beispiel</vt:lpstr>
      <vt:lpstr>Laufendes Beispiel: Aufzugsimulation</vt:lpstr>
      <vt:lpstr>Laufendes Beispiel: Klassendiagramm</vt:lpstr>
      <vt:lpstr>Projektstruktur</vt:lpstr>
      <vt:lpstr>Projektstruktur</vt:lpstr>
      <vt:lpstr>Intermezzo</vt:lpstr>
      <vt:lpstr>Projektstruktur</vt:lpstr>
      <vt:lpstr>Header und Implementierungs-Dateien</vt:lpstr>
      <vt:lpstr>Header und Implementierungs-Dateien</vt:lpstr>
      <vt:lpstr>Intermezzo</vt:lpstr>
      <vt:lpstr>Kompilierung</vt:lpstr>
      <vt:lpstr>Compile, Link, Load Time</vt:lpstr>
      <vt:lpstr>Kompilierung in Java</vt:lpstr>
      <vt:lpstr>Kompilierung für C/C++ I</vt:lpstr>
      <vt:lpstr>Kompilierung für C/C++ II</vt:lpstr>
      <vt:lpstr>Java vs. C++:  (Vermeintliche) Stärken und Schwächen</vt:lpstr>
      <vt:lpstr>Statisches und dynamisches Linken</vt:lpstr>
      <vt:lpstr>Unterschiede zwischen Java- und  C/C++-Compiler</vt:lpstr>
      <vt:lpstr>Was genau macht der Präprozessor?</vt:lpstr>
      <vt:lpstr>Was passiert ohne Include Guards?</vt:lpstr>
      <vt:lpstr>Was passiert ohne Include Guards? Lösung.</vt:lpstr>
      <vt:lpstr>Include Guards: #ifndef vs. #pragma once</vt:lpstr>
      <vt:lpstr>Anwendungsmöglichkeiten von #define</vt:lpstr>
      <vt:lpstr>Definition vs. Deklaration</vt:lpstr>
      <vt:lpstr>Inlining und Code-Optimierung</vt:lpstr>
      <vt:lpstr>class vs. struct vs. union</vt:lpstr>
      <vt:lpstr>Intermezzo</vt:lpstr>
      <vt:lpstr>Programmstart</vt:lpstr>
      <vt:lpstr>Systemstart</vt:lpstr>
      <vt:lpstr>Die Deklarationsreihenfolge ist wichtig!</vt:lpstr>
      <vt:lpstr>Weitere Konzepte in C++</vt:lpstr>
      <vt:lpstr>Enumerationen</vt:lpstr>
      <vt:lpstr>Switch-Case</vt:lpstr>
      <vt:lpstr>Namenskonflikte vermeiden mit Namespaces</vt:lpstr>
      <vt:lpstr>Sichtbarkeitsmodifikatoren</vt:lpstr>
      <vt:lpstr>Das Schlüsselwort static</vt:lpstr>
      <vt:lpstr>Strings in C++</vt:lpstr>
      <vt:lpstr>Ganzzahlliterale</vt:lpstr>
      <vt:lpstr>Standard-Bibliotheken in C++</vt:lpstr>
      <vt:lpstr>Boost:  "Brutschrank" für C++-Standardkomponenten</vt:lpstr>
      <vt:lpstr>Operatorüberladung</vt:lpstr>
      <vt:lpstr>Iterierungskonzepte in C++</vt:lpstr>
      <vt:lpstr>Konzepte und Konventionen sind in C++ wesentlich</vt:lpstr>
      <vt:lpstr>Undefined Behavior (UB)</vt:lpstr>
      <vt:lpstr>Programmierpraktikum C und C++</vt:lpstr>
      <vt:lpstr>Wo leben meine Daten? … und wie lange?</vt:lpstr>
      <vt:lpstr>Speicherbereiche in C++</vt:lpstr>
      <vt:lpstr>Stack vs. Heap</vt:lpstr>
      <vt:lpstr>Stackframes</vt:lpstr>
      <vt:lpstr>Intermezzo</vt:lpstr>
      <vt:lpstr>Variablen und Zeiger: Was ist eine Variable?</vt:lpstr>
      <vt:lpstr>Variablen und Zeiger: Was ist ein Zeiger?</vt:lpstr>
      <vt:lpstr>Variablen und Zeiger:  Syntax</vt:lpstr>
      <vt:lpstr>Intermezzo: Pointer und Variablen</vt:lpstr>
      <vt:lpstr>Der Null-Pointer</vt:lpstr>
      <vt:lpstr>int main(int argc, char** argv)</vt:lpstr>
      <vt:lpstr>Arrays</vt:lpstr>
      <vt:lpstr>sizeof-Operator und std::size_t</vt:lpstr>
      <vt:lpstr>Intermezzo</vt:lpstr>
      <vt:lpstr>Unveränderlichkeit - const</vt:lpstr>
      <vt:lpstr>Unveränderlichkeit - const</vt:lpstr>
      <vt:lpstr>Const Correctness</vt:lpstr>
      <vt:lpstr>Was ist eine C++-Referenz?</vt:lpstr>
      <vt:lpstr>Zusammenfassung: Asterisk und Ampersand</vt:lpstr>
      <vt:lpstr>Zusammenfassung: Variablentypen</vt:lpstr>
      <vt:lpstr>Zusammenfassung: Zuweisung</vt:lpstr>
      <vt:lpstr>PowerPoint-Präsentation</vt:lpstr>
      <vt:lpstr>const bei Objekten</vt:lpstr>
      <vt:lpstr>const Overloading</vt:lpstr>
      <vt:lpstr>Der this-Zeiger</vt:lpstr>
      <vt:lpstr>Intermezzo: const</vt:lpstr>
      <vt:lpstr>Intermezzo</vt:lpstr>
      <vt:lpstr>Zusammenfassung: Vorteile von const?</vt:lpstr>
      <vt:lpstr>Intermezzo: * und &amp;</vt:lpstr>
      <vt:lpstr>Auf- und Abbauen von Objekten</vt:lpstr>
      <vt:lpstr>Konstruktor, Destruktor und Copy-Konstruktor</vt:lpstr>
      <vt:lpstr>Initialisierungslisten</vt:lpstr>
      <vt:lpstr>Implizite Typ-Konvertierung und  Anonyme Objekte</vt:lpstr>
      <vt:lpstr>Implizite Typkonvertierung unterbinden mit explicit</vt:lpstr>
      <vt:lpstr>Delegating Constructors</vt:lpstr>
      <vt:lpstr>Parameterübergabe bei Methodenaufrufen</vt:lpstr>
      <vt:lpstr>Parameterübergabe bei Methodenaufrufen (I)</vt:lpstr>
      <vt:lpstr>Parameterübergabe bei Methodenaufrufen (II)</vt:lpstr>
      <vt:lpstr>Parameterübergabe bei Methodenaufrufen (III)</vt:lpstr>
      <vt:lpstr>Intermezzo</vt:lpstr>
      <vt:lpstr>Assignment-Operator (I)</vt:lpstr>
      <vt:lpstr>Assignment-Operator: Vergleich zu Java</vt:lpstr>
      <vt:lpstr>Compiler-generierte Methoden: C++</vt:lpstr>
      <vt:lpstr>Compiler-generierte Methoden: Java</vt:lpstr>
      <vt:lpstr>Exceptions</vt:lpstr>
      <vt:lpstr>Stolperfallen bei der Speicherverwaltung</vt:lpstr>
      <vt:lpstr>Hängende Zeiger Referenzen auf gelöschte Objekte zurückgeben</vt:lpstr>
      <vt:lpstr>Rückgabe von Objekten durch Kopieren</vt:lpstr>
      <vt:lpstr>Copy Elision</vt:lpstr>
      <vt:lpstr>Rückgabe von Objekten auf dem Heap</vt:lpstr>
      <vt:lpstr>Rückgabe von Objekten auf dem Heap</vt:lpstr>
      <vt:lpstr>Hängende Zeiger Frühzeitige Zerstörung von Objekten</vt:lpstr>
      <vt:lpstr>Hängende Zeiger Nochmalige Zerstörung von Objekten</vt:lpstr>
      <vt:lpstr>Speicherlecks</vt:lpstr>
      <vt:lpstr>Verantwortlichkeitsprobleme bei Zeigern</vt:lpstr>
      <vt:lpstr>Aliasing bei klassischen Zeigern</vt:lpstr>
      <vt:lpstr>Intermezzo</vt:lpstr>
      <vt:lpstr>Mit std::shared_ptr</vt:lpstr>
      <vt:lpstr>Person – ohne std::shared_ptr</vt:lpstr>
      <vt:lpstr>Person – mit std::shared_ptr</vt:lpstr>
      <vt:lpstr>Beispiel: Weniger Code dank smarter Zeiger</vt:lpstr>
      <vt:lpstr>std::make_shared</vt:lpstr>
      <vt:lpstr>Weak SmartPointer: Motivation</vt:lpstr>
      <vt:lpstr>Weak Pointer (std::weak_ptr)</vt:lpstr>
      <vt:lpstr>Weak Pointer: Lösung</vt:lpstr>
      <vt:lpstr>Zusammenfassung: Übergabe und Rückgabe</vt:lpstr>
      <vt:lpstr>Programmierpraktikum C und C++</vt:lpstr>
      <vt:lpstr>Was ist (Untertyp-)Polymorphie?</vt:lpstr>
      <vt:lpstr>Ein einfaches Beispiel für Polymorphie in C++</vt:lpstr>
      <vt:lpstr>Wozu Polymorphie?</vt:lpstr>
      <vt:lpstr>Verschiedene Strategien als Unterklassen</vt:lpstr>
      <vt:lpstr>Intermezzo</vt:lpstr>
      <vt:lpstr>Ein Blick auf die Klassen  ElevatorStrategy</vt:lpstr>
      <vt:lpstr>Ein Blick auf die Klassen  Elevator</vt:lpstr>
      <vt:lpstr>Sichtbarkeits-Modifier bei Vererbung</vt:lpstr>
      <vt:lpstr>Konstruktion und Destruktion bei Vererbung</vt:lpstr>
      <vt:lpstr>Probelauf unserer Simulation</vt:lpstr>
      <vt:lpstr>Probelauf unserer Simulation</vt:lpstr>
      <vt:lpstr>Virtuelle Methoden</vt:lpstr>
      <vt:lpstr>Virtuelle Methoden</vt:lpstr>
      <vt:lpstr>Intermezzo</vt:lpstr>
      <vt:lpstr>[Exkurs] Virtual Method Table     Der Mechanismus der dynamischen Bindung</vt:lpstr>
      <vt:lpstr>Probelauf mit virtuellen Methoden</vt:lpstr>
      <vt:lpstr>Pure Virtual = "virtual + =0"</vt:lpstr>
      <vt:lpstr>Intermezzo</vt:lpstr>
      <vt:lpstr>Typumwandlung (Casting)</vt:lpstr>
      <vt:lpstr>Mehrfachvererbung</vt:lpstr>
      <vt:lpstr>Implementierungsvererbung: Konflikte</vt:lpstr>
      <vt:lpstr>Implementierungsvererbung: Konflikte</vt:lpstr>
      <vt:lpstr>Implementierungsvererb.: Speicherproblematik</vt:lpstr>
      <vt:lpstr>Implementierungsvererb.: Methoden</vt:lpstr>
      <vt:lpstr>Virtuelle (Mehrfach-)Vererbung (I)</vt:lpstr>
      <vt:lpstr>Virtuelle (Mehrfach-)Vererbung (II)</vt:lpstr>
      <vt:lpstr>Implementierungsvererbung:   Schlechtes Design?</vt:lpstr>
      <vt:lpstr>Schnittstellen- vs. Implementierungsvererbung</vt:lpstr>
      <vt:lpstr>Programmierpraktikum C und C++</vt:lpstr>
      <vt:lpstr>Fortgeschrittene Themen in C++</vt:lpstr>
      <vt:lpstr>Templates</vt:lpstr>
      <vt:lpstr>Generische Programmierung: Motivation</vt:lpstr>
      <vt:lpstr>void*: Generische Programmierung in C</vt:lpstr>
      <vt:lpstr>Templates in C++: Idee</vt:lpstr>
      <vt:lpstr>Beispiel: Template-Klasse Elevator&lt;T&gt;</vt:lpstr>
      <vt:lpstr>Class Templates: Syntax am Beispiel</vt:lpstr>
      <vt:lpstr>Template-Spezialisierung: Elevator&lt;T&gt;</vt:lpstr>
      <vt:lpstr>Function Templates: Syntax am Beispiel</vt:lpstr>
      <vt:lpstr>Templates: Verwendung</vt:lpstr>
      <vt:lpstr>Intermezzo</vt:lpstr>
      <vt:lpstr>Induzierte Schnittstelle</vt:lpstr>
      <vt:lpstr>FunktionsZeiger und Funktionsobjekte</vt:lpstr>
      <vt:lpstr>Funktionszeiger: Beispiel (I)</vt:lpstr>
      <vt:lpstr>Funktionszeiger: Beispiel (II)</vt:lpstr>
      <vt:lpstr>Funktionszeiger: Beispiel (II)</vt:lpstr>
      <vt:lpstr>Funktionszeiger: Syntax</vt:lpstr>
      <vt:lpstr>Funktoren und Funktionsobjekte</vt:lpstr>
      <vt:lpstr>Der Fluch des Most Vexing Parse</vt:lpstr>
      <vt:lpstr>Intermezzo</vt:lpstr>
      <vt:lpstr>Funktionszeiger und Funktoren: Fazit</vt:lpstr>
      <vt:lpstr>Standard Template Library (STL)</vt:lpstr>
      <vt:lpstr>Generische STL-Algorithmen:  std::copy</vt:lpstr>
      <vt:lpstr>Generische STL-Algorithmen:  std::copy</vt:lpstr>
      <vt:lpstr>Generische STL-Algorithmen: std::remove_copy_if</vt:lpstr>
      <vt:lpstr>Generische STL-Algorithmen:  std::remove_copy_if</vt:lpstr>
      <vt:lpstr>Generische Behälter: std::priority_queue</vt:lpstr>
      <vt:lpstr>Generische Behälter: std::priority_queue</vt:lpstr>
      <vt:lpstr>Intermezzo</vt:lpstr>
      <vt:lpstr>Standard Template Library: Fazit</vt:lpstr>
      <vt:lpstr>Programmierpraktikum C und C++</vt:lpstr>
      <vt:lpstr>Ziele des C-Teils</vt:lpstr>
      <vt:lpstr>Unterschiede von C und C++</vt:lpstr>
      <vt:lpstr>Bits und Bytes</vt:lpstr>
      <vt:lpstr>Bitoperationen – Überblick</vt:lpstr>
      <vt:lpstr>Bitoperationen – Bytes manipulieren</vt:lpstr>
      <vt:lpstr>Bitoperationen – Rechnen</vt:lpstr>
      <vt:lpstr>Memory-mapped I/O – Motivation</vt:lpstr>
      <vt:lpstr>Schlüsselwort volatile</vt:lpstr>
      <vt:lpstr>Schlüsselwort volatile – Überblick</vt:lpstr>
      <vt:lpstr>Experimentierboard - Eckdaten</vt:lpstr>
      <vt:lpstr>Viel Spaß!</vt:lpstr>
      <vt:lpstr>Programmierpraktikum C und C++</vt:lpstr>
      <vt:lpstr>PowerPoint-Präsentation</vt:lpstr>
      <vt:lpstr>Das war noch lange nicht das Ende… </vt:lpstr>
      <vt:lpstr>Programmierpraktikum C und C++</vt:lpstr>
      <vt:lpstr>Rule of Three</vt:lpstr>
      <vt:lpstr>[Exkurs] Rule of Three (I)</vt:lpstr>
      <vt:lpstr>[Exkurs] Rule of Three (II)</vt:lpstr>
      <vt:lpstr>Immutable Datentypen</vt:lpstr>
      <vt:lpstr>[Exkurs] Weak SmartPointer: Motivation</vt:lpstr>
      <vt:lpstr>[Exkurs] Lösung: Verzicht auf Zeiger (I)</vt:lpstr>
      <vt:lpstr>[Exkurs] Lösung: Verzicht auf Zeiger (II)</vt:lpstr>
      <vt:lpstr>Mixins</vt:lpstr>
      <vt:lpstr>[Exkurs] Mixins: Mehrfachvererbung trifft Templates</vt:lpstr>
      <vt:lpstr>[Exkurs] Mixins: Mehrfachvererbung trifft Templates</vt:lpstr>
      <vt:lpstr>Methodenzeiger und Lambdas</vt:lpstr>
      <vt:lpstr>[Exkurs] Methodenzeiger: Beispiel</vt:lpstr>
      <vt:lpstr>[Exkurs] Methodenzeiger: Syntax</vt:lpstr>
      <vt:lpstr>[Exkurs] Funktionszeiger vs. Methodenzeiger</vt:lpstr>
      <vt:lpstr>[Exkurs] Automatische Typableitung</vt:lpstr>
      <vt:lpstr>[Exkurs] Lambdas (C++11)</vt:lpstr>
      <vt:lpstr>Makefiles</vt:lpstr>
      <vt:lpstr>[Exkurs] Makefiles: Motivation</vt:lpstr>
      <vt:lpstr>[Exkurs] "Make is an expert system." [1]</vt:lpstr>
      <vt:lpstr>[Exkurs] Makefiles: Struktur</vt:lpstr>
      <vt:lpstr>[Exkurs] Makefiles: Ablauf</vt:lpstr>
      <vt:lpstr>[Exkurs] Makefiles: Include-Dependencies</vt:lpstr>
      <vt:lpstr>[Exkurs] Makefiles: .PHONY</vt:lpstr>
      <vt:lpstr>[Exkurs] Makefiles: Fazit</vt:lpstr>
      <vt:lpstr>Mehrfachvererbungsprobleme In Java</vt:lpstr>
      <vt:lpstr>[Exkurs] Mehrfachvererbung in Java? (I)</vt:lpstr>
      <vt:lpstr>[Exkurs] Mehrfachvererbung in Java? (II)</vt:lpstr>
      <vt:lpstr>Programmierpraktikum C und C++</vt:lpstr>
      <vt:lpstr>Lizenz</vt:lpstr>
      <vt:lpstr>Bildnachweis und Credits</vt:lpstr>
    </vt:vector>
  </TitlesOfParts>
  <Company>Real-Time Systems Lab, TU Darmstadt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Programmierpraktikum C und C++</dc:title>
  <dc:creator>Roland Kluge;Anthony Anjorin</dc:creator>
  <cp:lastModifiedBy>Sebastian Ehmes</cp:lastModifiedBy>
  <cp:revision>2542</cp:revision>
  <cp:lastPrinted>2018-04-11T06:17:22Z</cp:lastPrinted>
  <dcterms:created xsi:type="dcterms:W3CDTF">2008-08-19T13:25:11Z</dcterms:created>
  <dcterms:modified xsi:type="dcterms:W3CDTF">2019-08-21T16:03:46Z</dcterms:modified>
</cp:coreProperties>
</file>